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12192000"/>
  <p:embeddedFontLst>
    <p:embeddedFont>
      <p:font typeface="Liter"/>
      <p:regular r:id="rId17"/>
    </p:embeddedFont>
    <p:embeddedFont>
      <p:font typeface="Hedvig Letters Sans"/>
      <p:regular r:id="rId18"/>
    </p:embeddedFont>
    <p:embeddedFont>
      <p:font typeface="Quattrocento Sans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QuattrocentoSans-bold.fntdata"/><Relationship Id="rId11" Type="http://schemas.openxmlformats.org/officeDocument/2006/relationships/slide" Target="slides/slide7.xml"/><Relationship Id="rId22" Type="http://schemas.openxmlformats.org/officeDocument/2006/relationships/font" Target="fonts/QuattrocentoSans-boldItalic.fntdata"/><Relationship Id="rId10" Type="http://schemas.openxmlformats.org/officeDocument/2006/relationships/slide" Target="slides/slide6.xml"/><Relationship Id="rId21" Type="http://schemas.openxmlformats.org/officeDocument/2006/relationships/font" Target="fonts/QuattrocentoSans-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font" Target="fonts/Liter-regular.fnt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font" Target="fonts/QuattrocentoSans-regular.fntdata"/><Relationship Id="rId6" Type="http://schemas.openxmlformats.org/officeDocument/2006/relationships/slide" Target="slides/slide2.xml"/><Relationship Id="rId18" Type="http://schemas.openxmlformats.org/officeDocument/2006/relationships/font" Target="fonts/HedvigLettersSans-regular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914400"/>
            <a:ext cx="4572225" cy="4572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5791200"/>
            <a:ext cx="54864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" name="Google Shape;10;p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0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69" name="Google Shape;469;p10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10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11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21" name="Google Shape;521;p11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11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1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83" name="Google Shape;583;p1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1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" name="Google Shape;32;p2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Google Shape;92;p3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3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4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6" name="Google Shape;166;p4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4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5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" name="Google Shape;221;p5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5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6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5" name="Google Shape;265;p6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6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7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6" name="Google Shape;316;p7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7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8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9" name="Google Shape;369;p8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8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9:notes"/>
          <p:cNvSpPr/>
          <p:nvPr>
            <p:ph idx="2" type="sldImg"/>
          </p:nvPr>
        </p:nvSpPr>
        <p:spPr>
          <a:xfrm>
            <a:off x="0" y="0"/>
            <a:ext cx="3000000" cy="3000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19" name="Google Shape;419;p9:notes"/>
          <p:cNvSpPr txBox="1"/>
          <p:nvPr>
            <p:ph idx="1" type="body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p9:notes"/>
          <p:cNvSpPr txBox="1"/>
          <p:nvPr>
            <p:ph idx="12" type="sldNum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PTIST_MASTER">
  <p:cSld name="PPTIST_MASTER">
    <p:bg>
      <p:bgPr>
        <a:solidFill>
          <a:srgbClr val="FFFFFF"/>
        </a:solidFill>
      </p:bgPr>
    </p:bg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kimi-web-img.moonshot.cn/img/img.freepik.com/5db26894f415aba6a5eb79632c7118858bd430f3.jpg" id="13" name="Google Shape;13;p4"/>
          <p:cNvPicPr preferRelativeResize="0"/>
          <p:nvPr/>
        </p:nvPicPr>
        <p:blipFill rotWithShape="1">
          <a:blip r:embed="rId3">
            <a:alphaModFix amt="30000"/>
          </a:blip>
          <a:srcRect b="798" l="0" r="0" t="798"/>
          <a:stretch/>
        </p:blipFill>
        <p:spPr>
          <a:xfrm>
            <a:off x="0" y="0"/>
            <a:ext cx="12192000" cy="6858000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pic>
      <p:sp>
        <p:nvSpPr>
          <p:cNvPr id="14" name="Google Shape;14;p4"/>
          <p:cNvSpPr/>
          <p:nvPr/>
        </p:nvSpPr>
        <p:spPr>
          <a:xfrm>
            <a:off x="0" y="0"/>
            <a:ext cx="12192000" cy="6858000"/>
          </a:xfrm>
          <a:custGeom>
            <a:rect b="b" l="l" r="r" t="t"/>
            <a:pathLst>
              <a:path extrusionOk="0" h="6858000" w="12192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1A3D3D">
                  <a:alpha val="94901"/>
                </a:srgbClr>
              </a:gs>
              <a:gs pos="50000">
                <a:srgbClr val="1A3D3D">
                  <a:alpha val="85098"/>
                </a:srgbClr>
              </a:gs>
              <a:gs pos="100000">
                <a:srgbClr val="3A8C8C">
                  <a:alpha val="70196"/>
                </a:srgbClr>
              </a:gs>
            </a:gsLst>
            <a:lin ang="27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4"/>
          <p:cNvSpPr/>
          <p:nvPr/>
        </p:nvSpPr>
        <p:spPr>
          <a:xfrm>
            <a:off x="381000" y="381000"/>
            <a:ext cx="2600325" cy="342900"/>
          </a:xfrm>
          <a:custGeom>
            <a:rect b="b" l="l" r="r" t="t"/>
            <a:pathLst>
              <a:path extrusionOk="0" h="342900" w="2600325">
                <a:moveTo>
                  <a:pt x="0" y="0"/>
                </a:moveTo>
                <a:lnTo>
                  <a:pt x="2600325" y="0"/>
                </a:lnTo>
                <a:lnTo>
                  <a:pt x="2600325" y="342900"/>
                </a:lnTo>
                <a:lnTo>
                  <a:pt x="0" y="342900"/>
                </a:lnTo>
                <a:lnTo>
                  <a:pt x="0" y="0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4"/>
          <p:cNvSpPr/>
          <p:nvPr/>
        </p:nvSpPr>
        <p:spPr>
          <a:xfrm>
            <a:off x="381000" y="381000"/>
            <a:ext cx="2667000" cy="342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76200" lIns="152400" spcFirstLastPara="1" rIns="152400" wrap="square" tIns="762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50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ROUND 1 BASELINE DIAGNOSTIC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4"/>
          <p:cNvSpPr/>
          <p:nvPr/>
        </p:nvSpPr>
        <p:spPr>
          <a:xfrm>
            <a:off x="10467305" y="381000"/>
            <a:ext cx="1343025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Reference Year: 2017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/>
          <p:nvPr/>
        </p:nvSpPr>
        <p:spPr>
          <a:xfrm>
            <a:off x="10467305" y="571500"/>
            <a:ext cx="1343025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 = 1,363 Respondents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4"/>
          <p:cNvSpPr/>
          <p:nvPr/>
        </p:nvSpPr>
        <p:spPr>
          <a:xfrm>
            <a:off x="381000" y="1066800"/>
            <a:ext cx="7058025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Workplace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Readiness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Survey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4"/>
          <p:cNvSpPr/>
          <p:nvPr/>
        </p:nvSpPr>
        <p:spPr>
          <a:xfrm>
            <a:off x="381000" y="4038600"/>
            <a:ext cx="1219200" cy="38100"/>
          </a:xfrm>
          <a:custGeom>
            <a:rect b="b" l="l" r="r" t="t"/>
            <a:pathLst>
              <a:path extrusionOk="0" h="38100" w="1219200">
                <a:moveTo>
                  <a:pt x="0" y="0"/>
                </a:moveTo>
                <a:lnTo>
                  <a:pt x="1219200" y="0"/>
                </a:lnTo>
                <a:lnTo>
                  <a:pt x="12192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4"/>
          <p:cNvSpPr/>
          <p:nvPr/>
        </p:nvSpPr>
        <p:spPr>
          <a:xfrm>
            <a:off x="381000" y="4381500"/>
            <a:ext cx="6743700" cy="7143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Graduate Employability and Workplace Preparedness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5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 Nigerian Higher Education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4"/>
          <p:cNvSpPr/>
          <p:nvPr/>
        </p:nvSpPr>
        <p:spPr>
          <a:xfrm>
            <a:off x="381000" y="5248275"/>
            <a:ext cx="6696075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 Quantitative System-Level Analysis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4"/>
          <p:cNvSpPr/>
          <p:nvPr/>
        </p:nvSpPr>
        <p:spPr>
          <a:xfrm>
            <a:off x="381000" y="5824538"/>
            <a:ext cx="11430000" cy="9525"/>
          </a:xfrm>
          <a:custGeom>
            <a:rect b="b" l="l" r="r" t="t"/>
            <a:pathLst>
              <a:path extrusionOk="0" h="9525" w="11430000">
                <a:moveTo>
                  <a:pt x="0" y="0"/>
                </a:moveTo>
                <a:lnTo>
                  <a:pt x="11430000" y="0"/>
                </a:lnTo>
                <a:lnTo>
                  <a:pt x="11430000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4"/>
          <p:cNvSpPr/>
          <p:nvPr/>
        </p:nvSpPr>
        <p:spPr>
          <a:xfrm>
            <a:off x="381000" y="6057900"/>
            <a:ext cx="371475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Research Lead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4"/>
          <p:cNvSpPr/>
          <p:nvPr/>
        </p:nvSpPr>
        <p:spPr>
          <a:xfrm>
            <a:off x="381000" y="6248400"/>
            <a:ext cx="3733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Dr. Olumuyiwa A. Oludayo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4"/>
          <p:cNvSpPr/>
          <p:nvPr/>
        </p:nvSpPr>
        <p:spPr>
          <a:xfrm>
            <a:off x="4267200" y="6057900"/>
            <a:ext cx="371475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Commissioned By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4267200" y="6248400"/>
            <a:ext cx="3733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Nathan Leadgate Limited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"/>
          <p:cNvSpPr/>
          <p:nvPr/>
        </p:nvSpPr>
        <p:spPr>
          <a:xfrm>
            <a:off x="8153400" y="6057900"/>
            <a:ext cx="371475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Program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4"/>
          <p:cNvSpPr/>
          <p:nvPr/>
        </p:nvSpPr>
        <p:spPr>
          <a:xfrm>
            <a:off x="8153400" y="6248400"/>
            <a:ext cx="3733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Workplace Survey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13"/>
          <p:cNvSpPr/>
          <p:nvPr/>
        </p:nvSpPr>
        <p:spPr>
          <a:xfrm>
            <a:off x="362318" y="362318"/>
            <a:ext cx="11530770" cy="18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99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08 / SYNTHESIS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13"/>
          <p:cNvSpPr/>
          <p:nvPr/>
        </p:nvSpPr>
        <p:spPr>
          <a:xfrm>
            <a:off x="362318" y="615941"/>
            <a:ext cx="11630407" cy="36231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68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Structural Gaps: Four Critical Patterns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13"/>
          <p:cNvSpPr/>
          <p:nvPr/>
        </p:nvSpPr>
        <p:spPr>
          <a:xfrm>
            <a:off x="362318" y="1086954"/>
            <a:ext cx="869563" cy="36232"/>
          </a:xfrm>
          <a:custGeom>
            <a:rect b="b" l="l" r="r" t="t"/>
            <a:pathLst>
              <a:path extrusionOk="0" h="36232" w="869563">
                <a:moveTo>
                  <a:pt x="0" y="0"/>
                </a:moveTo>
                <a:lnTo>
                  <a:pt x="869563" y="0"/>
                </a:lnTo>
                <a:lnTo>
                  <a:pt x="869563" y="36232"/>
                </a:lnTo>
                <a:lnTo>
                  <a:pt x="0" y="36232"/>
                </a:lnTo>
                <a:lnTo>
                  <a:pt x="0" y="0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13"/>
          <p:cNvSpPr/>
          <p:nvPr/>
        </p:nvSpPr>
        <p:spPr>
          <a:xfrm>
            <a:off x="380434" y="1195649"/>
            <a:ext cx="6730056" cy="1268113"/>
          </a:xfrm>
          <a:custGeom>
            <a:rect b="b" l="l" r="r" t="t"/>
            <a:pathLst>
              <a:path extrusionOk="0" h="1268113" w="6730056">
                <a:moveTo>
                  <a:pt x="36232" y="0"/>
                </a:moveTo>
                <a:lnTo>
                  <a:pt x="6657596" y="0"/>
                </a:lnTo>
                <a:cubicBezTo>
                  <a:pt x="6697615" y="0"/>
                  <a:pt x="6730056" y="32441"/>
                  <a:pt x="6730056" y="72460"/>
                </a:cubicBezTo>
                <a:lnTo>
                  <a:pt x="6730056" y="1195653"/>
                </a:lnTo>
                <a:cubicBezTo>
                  <a:pt x="6730056" y="1235671"/>
                  <a:pt x="6697615" y="1268113"/>
                  <a:pt x="6657596" y="1268113"/>
                </a:cubicBezTo>
                <a:lnTo>
                  <a:pt x="36232" y="1268113"/>
                </a:lnTo>
                <a:cubicBezTo>
                  <a:pt x="16222" y="1268113"/>
                  <a:pt x="0" y="1251891"/>
                  <a:pt x="0" y="1231881"/>
                </a:cubicBezTo>
                <a:lnTo>
                  <a:pt x="0" y="36232"/>
                </a:lnTo>
                <a:cubicBezTo>
                  <a:pt x="0" y="16235"/>
                  <a:pt x="16235" y="0"/>
                  <a:pt x="36232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6" name="Google Shape;476;p13"/>
          <p:cNvSpPr/>
          <p:nvPr/>
        </p:nvSpPr>
        <p:spPr>
          <a:xfrm>
            <a:off x="380434" y="1195649"/>
            <a:ext cx="36232" cy="1268113"/>
          </a:xfrm>
          <a:custGeom>
            <a:rect b="b" l="l" r="r" t="t"/>
            <a:pathLst>
              <a:path extrusionOk="0" h="1268113" w="36232">
                <a:moveTo>
                  <a:pt x="36232" y="0"/>
                </a:moveTo>
                <a:lnTo>
                  <a:pt x="36232" y="0"/>
                </a:lnTo>
                <a:lnTo>
                  <a:pt x="36232" y="1268113"/>
                </a:lnTo>
                <a:lnTo>
                  <a:pt x="36232" y="1268113"/>
                </a:lnTo>
                <a:cubicBezTo>
                  <a:pt x="16222" y="1268113"/>
                  <a:pt x="0" y="1251891"/>
                  <a:pt x="0" y="1231881"/>
                </a:cubicBezTo>
                <a:lnTo>
                  <a:pt x="0" y="36232"/>
                </a:lnTo>
                <a:cubicBezTo>
                  <a:pt x="0" y="16222"/>
                  <a:pt x="16222" y="0"/>
                  <a:pt x="36232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13"/>
          <p:cNvSpPr/>
          <p:nvPr/>
        </p:nvSpPr>
        <p:spPr>
          <a:xfrm>
            <a:off x="543477" y="1340577"/>
            <a:ext cx="6503608" cy="2536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84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System-Level Design Challenge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13"/>
          <p:cNvSpPr/>
          <p:nvPr/>
        </p:nvSpPr>
        <p:spPr>
          <a:xfrm>
            <a:off x="543477" y="1666663"/>
            <a:ext cx="6494550" cy="652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Four structural patterns define the current state of graduate employability in Nigeria. These gaps establish employability not as an individual failure, but as a </a:t>
            </a:r>
            <a:r>
              <a:rPr lang="en-US" sz="1141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system-level design challenge </a:t>
            </a: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requiring institutional intervention.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13"/>
          <p:cNvSpPr/>
          <p:nvPr/>
        </p:nvSpPr>
        <p:spPr>
          <a:xfrm>
            <a:off x="371376" y="2581516"/>
            <a:ext cx="3306152" cy="1902169"/>
          </a:xfrm>
          <a:custGeom>
            <a:rect b="b" l="l" r="r" t="t"/>
            <a:pathLst>
              <a:path extrusionOk="0" h="1902169" w="3306152">
                <a:moveTo>
                  <a:pt x="72473" y="0"/>
                </a:moveTo>
                <a:lnTo>
                  <a:pt x="3233679" y="0"/>
                </a:lnTo>
                <a:cubicBezTo>
                  <a:pt x="3273704" y="0"/>
                  <a:pt x="3306152" y="32447"/>
                  <a:pt x="3306152" y="72473"/>
                </a:cubicBezTo>
                <a:lnTo>
                  <a:pt x="3306152" y="1829697"/>
                </a:lnTo>
                <a:cubicBezTo>
                  <a:pt x="3306152" y="1869722"/>
                  <a:pt x="3273704" y="1902169"/>
                  <a:pt x="3233679" y="1902169"/>
                </a:cubicBezTo>
                <a:lnTo>
                  <a:pt x="72473" y="1902169"/>
                </a:lnTo>
                <a:cubicBezTo>
                  <a:pt x="32447" y="1902169"/>
                  <a:pt x="0" y="1869722"/>
                  <a:pt x="0" y="1829697"/>
                </a:cubicBezTo>
                <a:lnTo>
                  <a:pt x="0" y="72473"/>
                </a:lnTo>
                <a:cubicBezTo>
                  <a:pt x="0" y="32447"/>
                  <a:pt x="32447" y="0"/>
                  <a:pt x="72473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25400">
            <a:solidFill>
              <a:srgbClr val="D4A0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13"/>
          <p:cNvSpPr/>
          <p:nvPr/>
        </p:nvSpPr>
        <p:spPr>
          <a:xfrm>
            <a:off x="525361" y="2735501"/>
            <a:ext cx="362318" cy="362318"/>
          </a:xfrm>
          <a:custGeom>
            <a:rect b="b" l="l" r="r" t="t"/>
            <a:pathLst>
              <a:path extrusionOk="0" h="362318" w="362318">
                <a:moveTo>
                  <a:pt x="181159" y="0"/>
                </a:moveTo>
                <a:lnTo>
                  <a:pt x="181159" y="0"/>
                </a:lnTo>
                <a:cubicBezTo>
                  <a:pt x="281210" y="0"/>
                  <a:pt x="362318" y="81108"/>
                  <a:pt x="362318" y="181159"/>
                </a:cubicBezTo>
                <a:lnTo>
                  <a:pt x="362318" y="181159"/>
                </a:lnTo>
                <a:cubicBezTo>
                  <a:pt x="362318" y="281210"/>
                  <a:pt x="281210" y="362318"/>
                  <a:pt x="181159" y="362318"/>
                </a:cubicBezTo>
                <a:lnTo>
                  <a:pt x="181159" y="362318"/>
                </a:lnTo>
                <a:cubicBezTo>
                  <a:pt x="81108" y="362318"/>
                  <a:pt x="0" y="281210"/>
                  <a:pt x="0" y="181159"/>
                </a:cubicBezTo>
                <a:lnTo>
                  <a:pt x="0" y="181159"/>
                </a:lnTo>
                <a:cubicBezTo>
                  <a:pt x="0" y="81108"/>
                  <a:pt x="81108" y="0"/>
                  <a:pt x="181159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13"/>
          <p:cNvSpPr/>
          <p:nvPr/>
        </p:nvSpPr>
        <p:spPr>
          <a:xfrm>
            <a:off x="480071" y="2735501"/>
            <a:ext cx="452897" cy="36231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26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13"/>
          <p:cNvSpPr/>
          <p:nvPr/>
        </p:nvSpPr>
        <p:spPr>
          <a:xfrm>
            <a:off x="996374" y="2789848"/>
            <a:ext cx="1141302" cy="2536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84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Readiness Gap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13"/>
          <p:cNvSpPr/>
          <p:nvPr/>
        </p:nvSpPr>
        <p:spPr>
          <a:xfrm>
            <a:off x="525361" y="3170282"/>
            <a:ext cx="3061587" cy="18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99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Breadth Exceeds Depth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13"/>
          <p:cNvSpPr/>
          <p:nvPr/>
        </p:nvSpPr>
        <p:spPr>
          <a:xfrm>
            <a:off x="525361" y="3423905"/>
            <a:ext cx="3070645" cy="21739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88.8%</a:t>
            </a: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prepared vs </a:t>
            </a:r>
            <a:r>
              <a:rPr b="1"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38.2%</a:t>
            </a: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very prepared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13"/>
          <p:cNvSpPr/>
          <p:nvPr/>
        </p:nvSpPr>
        <p:spPr>
          <a:xfrm>
            <a:off x="525361" y="3713759"/>
            <a:ext cx="3061587" cy="18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9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Indicates lack of deep professional readiness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13"/>
          <p:cNvSpPr/>
          <p:nvPr/>
        </p:nvSpPr>
        <p:spPr>
          <a:xfrm>
            <a:off x="3800093" y="2581516"/>
            <a:ext cx="3306152" cy="1902169"/>
          </a:xfrm>
          <a:custGeom>
            <a:rect b="b" l="l" r="r" t="t"/>
            <a:pathLst>
              <a:path extrusionOk="0" h="1902169" w="3306152">
                <a:moveTo>
                  <a:pt x="72473" y="0"/>
                </a:moveTo>
                <a:lnTo>
                  <a:pt x="3233679" y="0"/>
                </a:lnTo>
                <a:cubicBezTo>
                  <a:pt x="3273704" y="0"/>
                  <a:pt x="3306152" y="32447"/>
                  <a:pt x="3306152" y="72473"/>
                </a:cubicBezTo>
                <a:lnTo>
                  <a:pt x="3306152" y="1829697"/>
                </a:lnTo>
                <a:cubicBezTo>
                  <a:pt x="3306152" y="1869722"/>
                  <a:pt x="3273704" y="1902169"/>
                  <a:pt x="3233679" y="1902169"/>
                </a:cubicBezTo>
                <a:lnTo>
                  <a:pt x="72473" y="1902169"/>
                </a:lnTo>
                <a:cubicBezTo>
                  <a:pt x="32447" y="1902169"/>
                  <a:pt x="0" y="1869722"/>
                  <a:pt x="0" y="1829697"/>
                </a:cubicBezTo>
                <a:lnTo>
                  <a:pt x="0" y="72473"/>
                </a:lnTo>
                <a:cubicBezTo>
                  <a:pt x="0" y="32447"/>
                  <a:pt x="32447" y="0"/>
                  <a:pt x="72473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25400">
            <a:solidFill>
              <a:srgbClr val="3A8C8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13"/>
          <p:cNvSpPr/>
          <p:nvPr/>
        </p:nvSpPr>
        <p:spPr>
          <a:xfrm>
            <a:off x="3954078" y="2735501"/>
            <a:ext cx="362318" cy="362318"/>
          </a:xfrm>
          <a:custGeom>
            <a:rect b="b" l="l" r="r" t="t"/>
            <a:pathLst>
              <a:path extrusionOk="0" h="362318" w="362318">
                <a:moveTo>
                  <a:pt x="181159" y="0"/>
                </a:moveTo>
                <a:lnTo>
                  <a:pt x="181159" y="0"/>
                </a:lnTo>
                <a:cubicBezTo>
                  <a:pt x="281210" y="0"/>
                  <a:pt x="362318" y="81108"/>
                  <a:pt x="362318" y="181159"/>
                </a:cubicBezTo>
                <a:lnTo>
                  <a:pt x="362318" y="181159"/>
                </a:lnTo>
                <a:cubicBezTo>
                  <a:pt x="362318" y="281210"/>
                  <a:pt x="281210" y="362318"/>
                  <a:pt x="181159" y="362318"/>
                </a:cubicBezTo>
                <a:lnTo>
                  <a:pt x="181159" y="362318"/>
                </a:lnTo>
                <a:cubicBezTo>
                  <a:pt x="81108" y="362318"/>
                  <a:pt x="0" y="281210"/>
                  <a:pt x="0" y="181159"/>
                </a:cubicBezTo>
                <a:lnTo>
                  <a:pt x="0" y="181159"/>
                </a:lnTo>
                <a:cubicBezTo>
                  <a:pt x="0" y="81108"/>
                  <a:pt x="81108" y="0"/>
                  <a:pt x="181159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13"/>
          <p:cNvSpPr/>
          <p:nvPr/>
        </p:nvSpPr>
        <p:spPr>
          <a:xfrm>
            <a:off x="3908788" y="2735501"/>
            <a:ext cx="452897" cy="36231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26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13"/>
          <p:cNvSpPr/>
          <p:nvPr/>
        </p:nvSpPr>
        <p:spPr>
          <a:xfrm>
            <a:off x="4425091" y="2789848"/>
            <a:ext cx="806158" cy="2536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84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Lever Gap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13"/>
          <p:cNvSpPr/>
          <p:nvPr/>
        </p:nvSpPr>
        <p:spPr>
          <a:xfrm>
            <a:off x="3954078" y="3170282"/>
            <a:ext cx="3061587" cy="18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99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Exposure Dominance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1" name="Google Shape;491;p13"/>
          <p:cNvSpPr/>
          <p:nvPr/>
        </p:nvSpPr>
        <p:spPr>
          <a:xfrm>
            <a:off x="3954078" y="3423905"/>
            <a:ext cx="3070645" cy="21739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66.5%</a:t>
            </a: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prioritize internships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13"/>
          <p:cNvSpPr/>
          <p:nvPr/>
        </p:nvSpPr>
        <p:spPr>
          <a:xfrm>
            <a:off x="3954078" y="3713759"/>
            <a:ext cx="3061587" cy="18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9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Critical need for experiential learning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13"/>
          <p:cNvSpPr/>
          <p:nvPr/>
        </p:nvSpPr>
        <p:spPr>
          <a:xfrm>
            <a:off x="371376" y="4610496"/>
            <a:ext cx="3306152" cy="1902169"/>
          </a:xfrm>
          <a:custGeom>
            <a:rect b="b" l="l" r="r" t="t"/>
            <a:pathLst>
              <a:path extrusionOk="0" h="1902169" w="3306152">
                <a:moveTo>
                  <a:pt x="72473" y="0"/>
                </a:moveTo>
                <a:lnTo>
                  <a:pt x="3233679" y="0"/>
                </a:lnTo>
                <a:cubicBezTo>
                  <a:pt x="3273704" y="0"/>
                  <a:pt x="3306152" y="32447"/>
                  <a:pt x="3306152" y="72473"/>
                </a:cubicBezTo>
                <a:lnTo>
                  <a:pt x="3306152" y="1829697"/>
                </a:lnTo>
                <a:cubicBezTo>
                  <a:pt x="3306152" y="1869722"/>
                  <a:pt x="3273704" y="1902169"/>
                  <a:pt x="3233679" y="1902169"/>
                </a:cubicBezTo>
                <a:lnTo>
                  <a:pt x="72473" y="1902169"/>
                </a:lnTo>
                <a:cubicBezTo>
                  <a:pt x="32447" y="1902169"/>
                  <a:pt x="0" y="1869722"/>
                  <a:pt x="0" y="1829697"/>
                </a:cubicBezTo>
                <a:lnTo>
                  <a:pt x="0" y="72473"/>
                </a:lnTo>
                <a:cubicBezTo>
                  <a:pt x="0" y="32447"/>
                  <a:pt x="32447" y="0"/>
                  <a:pt x="72473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25400">
            <a:solidFill>
              <a:srgbClr val="D4A0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13"/>
          <p:cNvSpPr/>
          <p:nvPr/>
        </p:nvSpPr>
        <p:spPr>
          <a:xfrm>
            <a:off x="525361" y="4764481"/>
            <a:ext cx="362318" cy="362318"/>
          </a:xfrm>
          <a:custGeom>
            <a:rect b="b" l="l" r="r" t="t"/>
            <a:pathLst>
              <a:path extrusionOk="0" h="362318" w="362318">
                <a:moveTo>
                  <a:pt x="181159" y="0"/>
                </a:moveTo>
                <a:lnTo>
                  <a:pt x="181159" y="0"/>
                </a:lnTo>
                <a:cubicBezTo>
                  <a:pt x="281210" y="0"/>
                  <a:pt x="362318" y="81108"/>
                  <a:pt x="362318" y="181159"/>
                </a:cubicBezTo>
                <a:lnTo>
                  <a:pt x="362318" y="181159"/>
                </a:lnTo>
                <a:cubicBezTo>
                  <a:pt x="362318" y="281210"/>
                  <a:pt x="281210" y="362318"/>
                  <a:pt x="181159" y="362318"/>
                </a:cubicBezTo>
                <a:lnTo>
                  <a:pt x="181159" y="362318"/>
                </a:lnTo>
                <a:cubicBezTo>
                  <a:pt x="81108" y="362318"/>
                  <a:pt x="0" y="281210"/>
                  <a:pt x="0" y="181159"/>
                </a:cubicBezTo>
                <a:lnTo>
                  <a:pt x="0" y="181159"/>
                </a:lnTo>
                <a:cubicBezTo>
                  <a:pt x="0" y="81108"/>
                  <a:pt x="81108" y="0"/>
                  <a:pt x="181159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13"/>
          <p:cNvSpPr/>
          <p:nvPr/>
        </p:nvSpPr>
        <p:spPr>
          <a:xfrm>
            <a:off x="480071" y="4764481"/>
            <a:ext cx="452897" cy="36231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26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13"/>
          <p:cNvSpPr/>
          <p:nvPr/>
        </p:nvSpPr>
        <p:spPr>
          <a:xfrm>
            <a:off x="996374" y="4818829"/>
            <a:ext cx="788042" cy="2536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84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Skills Gap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13"/>
          <p:cNvSpPr/>
          <p:nvPr/>
        </p:nvSpPr>
        <p:spPr>
          <a:xfrm>
            <a:off x="525361" y="5199263"/>
            <a:ext cx="3061587" cy="18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99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Signalling Weakness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13"/>
          <p:cNvSpPr/>
          <p:nvPr/>
        </p:nvSpPr>
        <p:spPr>
          <a:xfrm>
            <a:off x="525361" y="5452886"/>
            <a:ext cx="3070645" cy="21739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CV &amp; networking below </a:t>
            </a:r>
            <a:r>
              <a:rPr b="1"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45%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9" name="Google Shape;499;p13"/>
          <p:cNvSpPr/>
          <p:nvPr/>
        </p:nvSpPr>
        <p:spPr>
          <a:xfrm>
            <a:off x="525361" y="5742740"/>
            <a:ext cx="3061587" cy="18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9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Barriers to labor market entry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0" name="Google Shape;500;p13"/>
          <p:cNvSpPr/>
          <p:nvPr/>
        </p:nvSpPr>
        <p:spPr>
          <a:xfrm>
            <a:off x="3800093" y="4610496"/>
            <a:ext cx="3306152" cy="1902169"/>
          </a:xfrm>
          <a:custGeom>
            <a:rect b="b" l="l" r="r" t="t"/>
            <a:pathLst>
              <a:path extrusionOk="0" h="1902169" w="3306152">
                <a:moveTo>
                  <a:pt x="72473" y="0"/>
                </a:moveTo>
                <a:lnTo>
                  <a:pt x="3233679" y="0"/>
                </a:lnTo>
                <a:cubicBezTo>
                  <a:pt x="3273704" y="0"/>
                  <a:pt x="3306152" y="32447"/>
                  <a:pt x="3306152" y="72473"/>
                </a:cubicBezTo>
                <a:lnTo>
                  <a:pt x="3306152" y="1829697"/>
                </a:lnTo>
                <a:cubicBezTo>
                  <a:pt x="3306152" y="1869722"/>
                  <a:pt x="3273704" y="1902169"/>
                  <a:pt x="3233679" y="1902169"/>
                </a:cubicBezTo>
                <a:lnTo>
                  <a:pt x="72473" y="1902169"/>
                </a:lnTo>
                <a:cubicBezTo>
                  <a:pt x="32447" y="1902169"/>
                  <a:pt x="0" y="1869722"/>
                  <a:pt x="0" y="1829697"/>
                </a:cubicBezTo>
                <a:lnTo>
                  <a:pt x="0" y="72473"/>
                </a:lnTo>
                <a:cubicBezTo>
                  <a:pt x="0" y="32447"/>
                  <a:pt x="32447" y="0"/>
                  <a:pt x="72473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25400">
            <a:solidFill>
              <a:srgbClr val="3A8C8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1" name="Google Shape;501;p13"/>
          <p:cNvSpPr/>
          <p:nvPr/>
        </p:nvSpPr>
        <p:spPr>
          <a:xfrm>
            <a:off x="3954078" y="4764481"/>
            <a:ext cx="362318" cy="362318"/>
          </a:xfrm>
          <a:custGeom>
            <a:rect b="b" l="l" r="r" t="t"/>
            <a:pathLst>
              <a:path extrusionOk="0" h="362318" w="362318">
                <a:moveTo>
                  <a:pt x="181159" y="0"/>
                </a:moveTo>
                <a:lnTo>
                  <a:pt x="181159" y="0"/>
                </a:lnTo>
                <a:cubicBezTo>
                  <a:pt x="281210" y="0"/>
                  <a:pt x="362318" y="81108"/>
                  <a:pt x="362318" y="181159"/>
                </a:cubicBezTo>
                <a:lnTo>
                  <a:pt x="362318" y="181159"/>
                </a:lnTo>
                <a:cubicBezTo>
                  <a:pt x="362318" y="281210"/>
                  <a:pt x="281210" y="362318"/>
                  <a:pt x="181159" y="362318"/>
                </a:cubicBezTo>
                <a:lnTo>
                  <a:pt x="181159" y="362318"/>
                </a:lnTo>
                <a:cubicBezTo>
                  <a:pt x="81108" y="362318"/>
                  <a:pt x="0" y="281210"/>
                  <a:pt x="0" y="181159"/>
                </a:cubicBezTo>
                <a:lnTo>
                  <a:pt x="0" y="181159"/>
                </a:lnTo>
                <a:cubicBezTo>
                  <a:pt x="0" y="81108"/>
                  <a:pt x="81108" y="0"/>
                  <a:pt x="181159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2" name="Google Shape;502;p13"/>
          <p:cNvSpPr/>
          <p:nvPr/>
        </p:nvSpPr>
        <p:spPr>
          <a:xfrm>
            <a:off x="3908788" y="4764481"/>
            <a:ext cx="452897" cy="36231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26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3" name="Google Shape;503;p13"/>
          <p:cNvSpPr/>
          <p:nvPr/>
        </p:nvSpPr>
        <p:spPr>
          <a:xfrm>
            <a:off x="4425091" y="4818829"/>
            <a:ext cx="1023548" cy="2536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84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Services Gap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4" name="Google Shape;504;p13"/>
          <p:cNvSpPr/>
          <p:nvPr/>
        </p:nvSpPr>
        <p:spPr>
          <a:xfrm>
            <a:off x="3954078" y="5199263"/>
            <a:ext cx="3061587" cy="18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99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Utilisation Paradox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5" name="Google Shape;505;p13"/>
          <p:cNvSpPr/>
          <p:nvPr/>
        </p:nvSpPr>
        <p:spPr>
          <a:xfrm>
            <a:off x="3954078" y="5452886"/>
            <a:ext cx="3070645" cy="21739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80%</a:t>
            </a: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effective, </a:t>
            </a:r>
            <a:r>
              <a:rPr b="1"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18.3%</a:t>
            </a: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non-use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13"/>
          <p:cNvSpPr/>
          <p:nvPr/>
        </p:nvSpPr>
        <p:spPr>
          <a:xfrm>
            <a:off x="3954078" y="5742740"/>
            <a:ext cx="3061587" cy="18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9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Accessibility &amp; integration issues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13"/>
          <p:cNvSpPr/>
          <p:nvPr/>
        </p:nvSpPr>
        <p:spPr>
          <a:xfrm>
            <a:off x="7332976" y="1200178"/>
            <a:ext cx="4492743" cy="2581516"/>
          </a:xfrm>
          <a:custGeom>
            <a:rect b="b" l="l" r="r" t="t"/>
            <a:pathLst>
              <a:path extrusionOk="0" h="2581516" w="4492743">
                <a:moveTo>
                  <a:pt x="72463" y="0"/>
                </a:moveTo>
                <a:lnTo>
                  <a:pt x="4420280" y="0"/>
                </a:lnTo>
                <a:cubicBezTo>
                  <a:pt x="4460300" y="0"/>
                  <a:pt x="4492743" y="32443"/>
                  <a:pt x="4492743" y="72463"/>
                </a:cubicBezTo>
                <a:lnTo>
                  <a:pt x="4492743" y="2509052"/>
                </a:lnTo>
                <a:cubicBezTo>
                  <a:pt x="4492743" y="2549046"/>
                  <a:pt x="4460273" y="2581516"/>
                  <a:pt x="4420280" y="2581516"/>
                </a:cubicBezTo>
                <a:lnTo>
                  <a:pt x="72463" y="2581516"/>
                </a:lnTo>
                <a:cubicBezTo>
                  <a:pt x="32443" y="2581516"/>
                  <a:pt x="0" y="2549073"/>
                  <a:pt x="0" y="2509052"/>
                </a:cubicBezTo>
                <a:lnTo>
                  <a:pt x="0" y="72463"/>
                </a:lnTo>
                <a:cubicBezTo>
                  <a:pt x="0" y="32443"/>
                  <a:pt x="32443" y="0"/>
                  <a:pt x="72463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12700">
            <a:solidFill>
              <a:srgbClr val="3A8C8C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kimi-img.moonshot.cn/pub/slides/26-03-28-13:06:34-d73m3mg64o3gmovahv3g.png" id="508" name="Google Shape;508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46201" y="1313403"/>
            <a:ext cx="4021730" cy="2355067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pic>
      <p:sp>
        <p:nvSpPr>
          <p:cNvPr id="509" name="Google Shape;509;p13"/>
          <p:cNvSpPr/>
          <p:nvPr/>
        </p:nvSpPr>
        <p:spPr>
          <a:xfrm>
            <a:off x="7332976" y="3899447"/>
            <a:ext cx="4492743" cy="1494562"/>
          </a:xfrm>
          <a:custGeom>
            <a:rect b="b" l="l" r="r" t="t"/>
            <a:pathLst>
              <a:path extrusionOk="0" h="1494562" w="4492743">
                <a:moveTo>
                  <a:pt x="72456" y="0"/>
                </a:moveTo>
                <a:lnTo>
                  <a:pt x="4420287" y="0"/>
                </a:lnTo>
                <a:cubicBezTo>
                  <a:pt x="4460303" y="0"/>
                  <a:pt x="4492743" y="32440"/>
                  <a:pt x="4492743" y="72456"/>
                </a:cubicBezTo>
                <a:lnTo>
                  <a:pt x="4492743" y="1422105"/>
                </a:lnTo>
                <a:cubicBezTo>
                  <a:pt x="4492743" y="1462122"/>
                  <a:pt x="4460303" y="1494562"/>
                  <a:pt x="4420287" y="1494562"/>
                </a:cubicBezTo>
                <a:lnTo>
                  <a:pt x="72456" y="1494562"/>
                </a:lnTo>
                <a:cubicBezTo>
                  <a:pt x="32440" y="1494562"/>
                  <a:pt x="0" y="1462122"/>
                  <a:pt x="0" y="1422105"/>
                </a:cubicBezTo>
                <a:lnTo>
                  <a:pt x="0" y="72456"/>
                </a:lnTo>
                <a:cubicBezTo>
                  <a:pt x="0" y="32467"/>
                  <a:pt x="32467" y="0"/>
                  <a:pt x="72456" y="0"/>
                </a:cubicBezTo>
                <a:close/>
              </a:path>
            </a:pathLst>
          </a:custGeom>
          <a:solidFill>
            <a:srgbClr val="D4A056">
              <a:alpha val="20000"/>
            </a:srgbClr>
          </a:solidFill>
          <a:ln cap="flat" cmpd="sng" w="12700">
            <a:solidFill>
              <a:srgbClr val="D4A056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p13"/>
          <p:cNvSpPr/>
          <p:nvPr/>
        </p:nvSpPr>
        <p:spPr>
          <a:xfrm>
            <a:off x="7505077" y="4094193"/>
            <a:ext cx="163043" cy="163043"/>
          </a:xfrm>
          <a:custGeom>
            <a:rect b="b" l="l" r="r" t="t"/>
            <a:pathLst>
              <a:path extrusionOk="0" h="163043" w="163043">
                <a:moveTo>
                  <a:pt x="0" y="25475"/>
                </a:moveTo>
                <a:cubicBezTo>
                  <a:pt x="0" y="17037"/>
                  <a:pt x="6847" y="10190"/>
                  <a:pt x="15285" y="10190"/>
                </a:cubicBezTo>
                <a:lnTo>
                  <a:pt x="45856" y="10190"/>
                </a:lnTo>
                <a:cubicBezTo>
                  <a:pt x="54295" y="10190"/>
                  <a:pt x="61141" y="17037"/>
                  <a:pt x="61141" y="25475"/>
                </a:cubicBezTo>
                <a:lnTo>
                  <a:pt x="61141" y="30571"/>
                </a:lnTo>
                <a:lnTo>
                  <a:pt x="101902" y="30571"/>
                </a:lnTo>
                <a:lnTo>
                  <a:pt x="101902" y="25475"/>
                </a:lnTo>
                <a:cubicBezTo>
                  <a:pt x="101902" y="17037"/>
                  <a:pt x="108748" y="10190"/>
                  <a:pt x="117187" y="10190"/>
                </a:cubicBezTo>
                <a:lnTo>
                  <a:pt x="147758" y="10190"/>
                </a:lnTo>
                <a:cubicBezTo>
                  <a:pt x="156197" y="10190"/>
                  <a:pt x="163043" y="17037"/>
                  <a:pt x="163043" y="25475"/>
                </a:cubicBezTo>
                <a:lnTo>
                  <a:pt x="163043" y="56046"/>
                </a:lnTo>
                <a:cubicBezTo>
                  <a:pt x="163043" y="64485"/>
                  <a:pt x="156197" y="71331"/>
                  <a:pt x="147758" y="71331"/>
                </a:cubicBezTo>
                <a:lnTo>
                  <a:pt x="117187" y="71331"/>
                </a:lnTo>
                <a:cubicBezTo>
                  <a:pt x="108748" y="71331"/>
                  <a:pt x="101902" y="64485"/>
                  <a:pt x="101902" y="56046"/>
                </a:cubicBezTo>
                <a:lnTo>
                  <a:pt x="101902" y="50951"/>
                </a:lnTo>
                <a:lnTo>
                  <a:pt x="61141" y="50951"/>
                </a:lnTo>
                <a:lnTo>
                  <a:pt x="61141" y="56046"/>
                </a:lnTo>
                <a:cubicBezTo>
                  <a:pt x="61141" y="58371"/>
                  <a:pt x="60600" y="60600"/>
                  <a:pt x="59676" y="62574"/>
                </a:cubicBezTo>
                <a:lnTo>
                  <a:pt x="81522" y="91712"/>
                </a:lnTo>
                <a:lnTo>
                  <a:pt x="106997" y="91712"/>
                </a:lnTo>
                <a:cubicBezTo>
                  <a:pt x="115436" y="91712"/>
                  <a:pt x="122282" y="98558"/>
                  <a:pt x="122282" y="106997"/>
                </a:cubicBezTo>
                <a:lnTo>
                  <a:pt x="122282" y="137568"/>
                </a:lnTo>
                <a:cubicBezTo>
                  <a:pt x="122282" y="146006"/>
                  <a:pt x="115436" y="152853"/>
                  <a:pt x="106997" y="152853"/>
                </a:cubicBezTo>
                <a:lnTo>
                  <a:pt x="76426" y="152853"/>
                </a:lnTo>
                <a:cubicBezTo>
                  <a:pt x="67988" y="152853"/>
                  <a:pt x="61141" y="146006"/>
                  <a:pt x="61141" y="137568"/>
                </a:cubicBezTo>
                <a:lnTo>
                  <a:pt x="61141" y="106997"/>
                </a:lnTo>
                <a:cubicBezTo>
                  <a:pt x="61141" y="104672"/>
                  <a:pt x="61683" y="102443"/>
                  <a:pt x="62606" y="100469"/>
                </a:cubicBezTo>
                <a:lnTo>
                  <a:pt x="40761" y="71331"/>
                </a:lnTo>
                <a:lnTo>
                  <a:pt x="15285" y="71331"/>
                </a:lnTo>
                <a:cubicBezTo>
                  <a:pt x="6847" y="71331"/>
                  <a:pt x="0" y="64485"/>
                  <a:pt x="0" y="56046"/>
                </a:cubicBezTo>
                <a:lnTo>
                  <a:pt x="0" y="25475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13"/>
          <p:cNvSpPr/>
          <p:nvPr/>
        </p:nvSpPr>
        <p:spPr>
          <a:xfrm>
            <a:off x="7690765" y="4048903"/>
            <a:ext cx="4067019" cy="2536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84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Interconnected System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13"/>
          <p:cNvSpPr/>
          <p:nvPr/>
        </p:nvSpPr>
        <p:spPr>
          <a:xfrm>
            <a:off x="7482432" y="4374990"/>
            <a:ext cx="4266294" cy="869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These gaps are </a:t>
            </a:r>
            <a:r>
              <a:rPr b="1"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not isolated</a:t>
            </a: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—they form an interconnected system where weaknesses in one area amplify challenges in others. Addressing them requires coordinated, multi-dimensional intervention.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13"/>
          <p:cNvSpPr/>
          <p:nvPr/>
        </p:nvSpPr>
        <p:spPr>
          <a:xfrm>
            <a:off x="7328447" y="5507233"/>
            <a:ext cx="4501801" cy="1014490"/>
          </a:xfrm>
          <a:custGeom>
            <a:rect b="b" l="l" r="r" t="t"/>
            <a:pathLst>
              <a:path extrusionOk="0" h="1014490" w="4501801">
                <a:moveTo>
                  <a:pt x="72465" y="0"/>
                </a:moveTo>
                <a:lnTo>
                  <a:pt x="4429336" y="0"/>
                </a:lnTo>
                <a:cubicBezTo>
                  <a:pt x="4469357" y="0"/>
                  <a:pt x="4501801" y="32444"/>
                  <a:pt x="4501801" y="72465"/>
                </a:cubicBezTo>
                <a:lnTo>
                  <a:pt x="4501801" y="942025"/>
                </a:lnTo>
                <a:cubicBezTo>
                  <a:pt x="4501801" y="982047"/>
                  <a:pt x="4469357" y="1014490"/>
                  <a:pt x="4429336" y="1014490"/>
                </a:cubicBezTo>
                <a:lnTo>
                  <a:pt x="72465" y="1014490"/>
                </a:lnTo>
                <a:cubicBezTo>
                  <a:pt x="32470" y="1014490"/>
                  <a:pt x="0" y="982020"/>
                  <a:pt x="0" y="942025"/>
                </a:cubicBezTo>
                <a:lnTo>
                  <a:pt x="0" y="72465"/>
                </a:lnTo>
                <a:cubicBezTo>
                  <a:pt x="0" y="32470"/>
                  <a:pt x="32470" y="0"/>
                  <a:pt x="72465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4" name="Google Shape;514;p13"/>
          <p:cNvSpPr/>
          <p:nvPr/>
        </p:nvSpPr>
        <p:spPr>
          <a:xfrm>
            <a:off x="7473374" y="5652160"/>
            <a:ext cx="4284410" cy="21739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41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Core Insight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13"/>
          <p:cNvSpPr/>
          <p:nvPr/>
        </p:nvSpPr>
        <p:spPr>
          <a:xfrm>
            <a:off x="7473374" y="5942015"/>
            <a:ext cx="4284410" cy="43478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Employability is driven more by </a:t>
            </a:r>
            <a:r>
              <a:rPr lang="en-US" sz="1141">
                <a:solidFill>
                  <a:srgbClr val="F0F4F4"/>
                </a:solidFill>
                <a:highlight>
                  <a:srgbClr val="3A8C8C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exposure, transition capability, and signalling </a:t>
            </a:r>
            <a:r>
              <a:rPr lang="en-US" sz="1141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than by academic content alone.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13"/>
          <p:cNvSpPr/>
          <p:nvPr/>
        </p:nvSpPr>
        <p:spPr>
          <a:xfrm>
            <a:off x="362318" y="6598716"/>
            <a:ext cx="11467364" cy="9058"/>
          </a:xfrm>
          <a:custGeom>
            <a:rect b="b" l="l" r="r" t="t"/>
            <a:pathLst>
              <a:path extrusionOk="0" h="9058" w="11467364">
                <a:moveTo>
                  <a:pt x="0" y="0"/>
                </a:moveTo>
                <a:lnTo>
                  <a:pt x="11467364" y="0"/>
                </a:lnTo>
                <a:lnTo>
                  <a:pt x="11467364" y="9058"/>
                </a:lnTo>
                <a:lnTo>
                  <a:pt x="0" y="9058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13"/>
          <p:cNvSpPr/>
          <p:nvPr/>
        </p:nvSpPr>
        <p:spPr>
          <a:xfrm>
            <a:off x="362318" y="6675709"/>
            <a:ext cx="3695643" cy="18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9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Synthesis of Workplace Readiness Survey (WRS) Round 1 Findings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8" name="Google Shape;518;p13"/>
          <p:cNvSpPr/>
          <p:nvPr/>
        </p:nvSpPr>
        <p:spPr>
          <a:xfrm>
            <a:off x="11357607" y="6675709"/>
            <a:ext cx="534419" cy="1811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9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 = 1,363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4"/>
          <p:cNvSpPr/>
          <p:nvPr/>
        </p:nvSpPr>
        <p:spPr>
          <a:xfrm>
            <a:off x="353904" y="353904"/>
            <a:ext cx="11546125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75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09 / STRATEGIC ROADMAP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14"/>
          <p:cNvSpPr/>
          <p:nvPr/>
        </p:nvSpPr>
        <p:spPr>
          <a:xfrm>
            <a:off x="353904" y="601637"/>
            <a:ext cx="11643448" cy="35390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08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Strategic Implications for Higher Education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6" name="Google Shape;526;p14"/>
          <p:cNvSpPr/>
          <p:nvPr/>
        </p:nvSpPr>
        <p:spPr>
          <a:xfrm>
            <a:off x="353904" y="1061713"/>
            <a:ext cx="849370" cy="35390"/>
          </a:xfrm>
          <a:custGeom>
            <a:rect b="b" l="l" r="r" t="t"/>
            <a:pathLst>
              <a:path extrusionOk="0" h="35390" w="849370">
                <a:moveTo>
                  <a:pt x="0" y="0"/>
                </a:moveTo>
                <a:lnTo>
                  <a:pt x="849370" y="0"/>
                </a:lnTo>
                <a:lnTo>
                  <a:pt x="849370" y="35390"/>
                </a:lnTo>
                <a:lnTo>
                  <a:pt x="0" y="35390"/>
                </a:lnTo>
                <a:lnTo>
                  <a:pt x="0" y="0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14"/>
          <p:cNvSpPr/>
          <p:nvPr/>
        </p:nvSpPr>
        <p:spPr>
          <a:xfrm>
            <a:off x="362752" y="1176731"/>
            <a:ext cx="5653620" cy="2034949"/>
          </a:xfrm>
          <a:custGeom>
            <a:rect b="b" l="l" r="r" t="t"/>
            <a:pathLst>
              <a:path extrusionOk="0" h="2034949" w="5653620">
                <a:moveTo>
                  <a:pt x="70776" y="0"/>
                </a:moveTo>
                <a:lnTo>
                  <a:pt x="5582844" y="0"/>
                </a:lnTo>
                <a:cubicBezTo>
                  <a:pt x="5621932" y="0"/>
                  <a:pt x="5653620" y="31687"/>
                  <a:pt x="5653620" y="70776"/>
                </a:cubicBezTo>
                <a:lnTo>
                  <a:pt x="5653620" y="1964174"/>
                </a:lnTo>
                <a:cubicBezTo>
                  <a:pt x="5653620" y="2003262"/>
                  <a:pt x="5621932" y="2034949"/>
                  <a:pt x="5582844" y="2034949"/>
                </a:cubicBezTo>
                <a:lnTo>
                  <a:pt x="70776" y="2034949"/>
                </a:lnTo>
                <a:cubicBezTo>
                  <a:pt x="31687" y="2034949"/>
                  <a:pt x="0" y="2003262"/>
                  <a:pt x="0" y="1964174"/>
                </a:cubicBezTo>
                <a:lnTo>
                  <a:pt x="0" y="70776"/>
                </a:lnTo>
                <a:cubicBezTo>
                  <a:pt x="0" y="31713"/>
                  <a:pt x="31713" y="0"/>
                  <a:pt x="70776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25400">
            <a:solidFill>
              <a:srgbClr val="D4A0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14"/>
          <p:cNvSpPr/>
          <p:nvPr/>
        </p:nvSpPr>
        <p:spPr>
          <a:xfrm>
            <a:off x="513161" y="1327141"/>
            <a:ext cx="424685" cy="424685"/>
          </a:xfrm>
          <a:custGeom>
            <a:rect b="b" l="l" r="r" t="t"/>
            <a:pathLst>
              <a:path extrusionOk="0" h="424685" w="424685">
                <a:moveTo>
                  <a:pt x="212343" y="0"/>
                </a:moveTo>
                <a:lnTo>
                  <a:pt x="212343" y="0"/>
                </a:lnTo>
                <a:cubicBezTo>
                  <a:pt x="329616" y="0"/>
                  <a:pt x="424685" y="95069"/>
                  <a:pt x="424685" y="212343"/>
                </a:cubicBezTo>
                <a:lnTo>
                  <a:pt x="424685" y="212343"/>
                </a:lnTo>
                <a:cubicBezTo>
                  <a:pt x="424685" y="329616"/>
                  <a:pt x="329616" y="424685"/>
                  <a:pt x="212343" y="424685"/>
                </a:cubicBezTo>
                <a:lnTo>
                  <a:pt x="212343" y="424685"/>
                </a:lnTo>
                <a:cubicBezTo>
                  <a:pt x="95069" y="424685"/>
                  <a:pt x="0" y="329616"/>
                  <a:pt x="0" y="212343"/>
                </a:cubicBezTo>
                <a:lnTo>
                  <a:pt x="0" y="212343"/>
                </a:lnTo>
                <a:cubicBezTo>
                  <a:pt x="0" y="95069"/>
                  <a:pt x="95069" y="0"/>
                  <a:pt x="212343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14"/>
          <p:cNvSpPr/>
          <p:nvPr/>
        </p:nvSpPr>
        <p:spPr>
          <a:xfrm>
            <a:off x="619332" y="1433312"/>
            <a:ext cx="212343" cy="212343"/>
          </a:xfrm>
          <a:custGeom>
            <a:rect b="b" l="l" r="r" t="t"/>
            <a:pathLst>
              <a:path extrusionOk="0" h="212343" w="212343">
                <a:moveTo>
                  <a:pt x="82946" y="19907"/>
                </a:moveTo>
                <a:lnTo>
                  <a:pt x="129396" y="19907"/>
                </a:lnTo>
                <a:cubicBezTo>
                  <a:pt x="131221" y="19907"/>
                  <a:pt x="132714" y="21400"/>
                  <a:pt x="132714" y="23225"/>
                </a:cubicBezTo>
                <a:lnTo>
                  <a:pt x="132714" y="39814"/>
                </a:lnTo>
                <a:lnTo>
                  <a:pt x="79628" y="39814"/>
                </a:lnTo>
                <a:lnTo>
                  <a:pt x="79628" y="23225"/>
                </a:lnTo>
                <a:cubicBezTo>
                  <a:pt x="79628" y="21400"/>
                  <a:pt x="81121" y="19907"/>
                  <a:pt x="82946" y="19907"/>
                </a:cubicBezTo>
                <a:close/>
                <a:moveTo>
                  <a:pt x="59721" y="23225"/>
                </a:moveTo>
                <a:lnTo>
                  <a:pt x="59721" y="39814"/>
                </a:lnTo>
                <a:lnTo>
                  <a:pt x="26543" y="39814"/>
                </a:lnTo>
                <a:cubicBezTo>
                  <a:pt x="11903" y="39814"/>
                  <a:pt x="0" y="51717"/>
                  <a:pt x="0" y="66357"/>
                </a:cubicBezTo>
                <a:lnTo>
                  <a:pt x="0" y="106171"/>
                </a:lnTo>
                <a:lnTo>
                  <a:pt x="212343" y="106171"/>
                </a:lnTo>
                <a:lnTo>
                  <a:pt x="212343" y="66357"/>
                </a:lnTo>
                <a:cubicBezTo>
                  <a:pt x="212343" y="51717"/>
                  <a:pt x="200440" y="39814"/>
                  <a:pt x="185800" y="39814"/>
                </a:cubicBezTo>
                <a:lnTo>
                  <a:pt x="152621" y="39814"/>
                </a:lnTo>
                <a:lnTo>
                  <a:pt x="152621" y="23225"/>
                </a:lnTo>
                <a:cubicBezTo>
                  <a:pt x="152621" y="10410"/>
                  <a:pt x="142211" y="0"/>
                  <a:pt x="129396" y="0"/>
                </a:cubicBezTo>
                <a:lnTo>
                  <a:pt x="82946" y="0"/>
                </a:lnTo>
                <a:cubicBezTo>
                  <a:pt x="70131" y="0"/>
                  <a:pt x="59721" y="10410"/>
                  <a:pt x="59721" y="23225"/>
                </a:cubicBezTo>
                <a:close/>
                <a:moveTo>
                  <a:pt x="212343" y="126078"/>
                </a:moveTo>
                <a:lnTo>
                  <a:pt x="132714" y="126078"/>
                </a:lnTo>
                <a:lnTo>
                  <a:pt x="132714" y="132714"/>
                </a:lnTo>
                <a:cubicBezTo>
                  <a:pt x="132714" y="140055"/>
                  <a:pt x="126783" y="145985"/>
                  <a:pt x="119443" y="145985"/>
                </a:cubicBezTo>
                <a:lnTo>
                  <a:pt x="92900" y="145985"/>
                </a:lnTo>
                <a:cubicBezTo>
                  <a:pt x="85559" y="145985"/>
                  <a:pt x="79628" y="140055"/>
                  <a:pt x="79628" y="132714"/>
                </a:cubicBezTo>
                <a:lnTo>
                  <a:pt x="79628" y="126078"/>
                </a:lnTo>
                <a:lnTo>
                  <a:pt x="0" y="126078"/>
                </a:lnTo>
                <a:lnTo>
                  <a:pt x="0" y="172528"/>
                </a:lnTo>
                <a:cubicBezTo>
                  <a:pt x="0" y="187168"/>
                  <a:pt x="11903" y="199071"/>
                  <a:pt x="26543" y="199071"/>
                </a:cubicBezTo>
                <a:lnTo>
                  <a:pt x="185800" y="199071"/>
                </a:lnTo>
                <a:cubicBezTo>
                  <a:pt x="200440" y="199071"/>
                  <a:pt x="212343" y="187168"/>
                  <a:pt x="212343" y="172528"/>
                </a:cubicBezTo>
                <a:lnTo>
                  <a:pt x="212343" y="126078"/>
                </a:lnTo>
                <a:close/>
              </a:path>
            </a:pathLst>
          </a:custGeom>
          <a:solidFill>
            <a:srgbClr val="1A3D3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0" name="Google Shape;530;p14"/>
          <p:cNvSpPr/>
          <p:nvPr/>
        </p:nvSpPr>
        <p:spPr>
          <a:xfrm>
            <a:off x="1044017" y="1327141"/>
            <a:ext cx="2866624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75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IMPERATIVE 01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14"/>
          <p:cNvSpPr/>
          <p:nvPr/>
        </p:nvSpPr>
        <p:spPr>
          <a:xfrm>
            <a:off x="1044017" y="1504093"/>
            <a:ext cx="2893167" cy="24773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93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Institutionalize Experiential Learning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14"/>
          <p:cNvSpPr/>
          <p:nvPr/>
        </p:nvSpPr>
        <p:spPr>
          <a:xfrm>
            <a:off x="513161" y="1857997"/>
            <a:ext cx="5423582" cy="42468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Move beyond optional internships. Make </a:t>
            </a:r>
            <a:r>
              <a:rPr lang="en-US" sz="1115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professional exposure a core, credit-bearing curricular requirement </a:t>
            </a:r>
            <a:r>
              <a:rPr lang="en-US" sz="111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to ensure all graduates gain workplace familiarity.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14"/>
          <p:cNvSpPr/>
          <p:nvPr/>
        </p:nvSpPr>
        <p:spPr>
          <a:xfrm>
            <a:off x="538598" y="2459634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14"/>
          <p:cNvSpPr/>
          <p:nvPr/>
        </p:nvSpPr>
        <p:spPr>
          <a:xfrm>
            <a:off x="738775" y="2424244"/>
            <a:ext cx="2026102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Mandate internships for all programs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14"/>
          <p:cNvSpPr/>
          <p:nvPr/>
        </p:nvSpPr>
        <p:spPr>
          <a:xfrm>
            <a:off x="538598" y="2689672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14"/>
          <p:cNvSpPr/>
          <p:nvPr/>
        </p:nvSpPr>
        <p:spPr>
          <a:xfrm>
            <a:off x="738775" y="2654282"/>
            <a:ext cx="2264987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Establish employer partnership programs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14"/>
          <p:cNvSpPr/>
          <p:nvPr/>
        </p:nvSpPr>
        <p:spPr>
          <a:xfrm>
            <a:off x="538598" y="2919710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p14"/>
          <p:cNvSpPr/>
          <p:nvPr/>
        </p:nvSpPr>
        <p:spPr>
          <a:xfrm>
            <a:off x="738775" y="2884319"/>
            <a:ext cx="2185358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Create structured workplace immersion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14"/>
          <p:cNvSpPr/>
          <p:nvPr/>
        </p:nvSpPr>
        <p:spPr>
          <a:xfrm>
            <a:off x="6174592" y="1176731"/>
            <a:ext cx="5653620" cy="2034949"/>
          </a:xfrm>
          <a:custGeom>
            <a:rect b="b" l="l" r="r" t="t"/>
            <a:pathLst>
              <a:path extrusionOk="0" h="2034949" w="5653620">
                <a:moveTo>
                  <a:pt x="70776" y="0"/>
                </a:moveTo>
                <a:lnTo>
                  <a:pt x="5582844" y="0"/>
                </a:lnTo>
                <a:cubicBezTo>
                  <a:pt x="5621932" y="0"/>
                  <a:pt x="5653620" y="31687"/>
                  <a:pt x="5653620" y="70776"/>
                </a:cubicBezTo>
                <a:lnTo>
                  <a:pt x="5653620" y="1964174"/>
                </a:lnTo>
                <a:cubicBezTo>
                  <a:pt x="5653620" y="2003262"/>
                  <a:pt x="5621932" y="2034949"/>
                  <a:pt x="5582844" y="2034949"/>
                </a:cubicBezTo>
                <a:lnTo>
                  <a:pt x="70776" y="2034949"/>
                </a:lnTo>
                <a:cubicBezTo>
                  <a:pt x="31687" y="2034949"/>
                  <a:pt x="0" y="2003262"/>
                  <a:pt x="0" y="1964174"/>
                </a:cubicBezTo>
                <a:lnTo>
                  <a:pt x="0" y="70776"/>
                </a:lnTo>
                <a:cubicBezTo>
                  <a:pt x="0" y="31713"/>
                  <a:pt x="31713" y="0"/>
                  <a:pt x="70776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25400">
            <a:solidFill>
              <a:srgbClr val="3A8C8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p14"/>
          <p:cNvSpPr/>
          <p:nvPr/>
        </p:nvSpPr>
        <p:spPr>
          <a:xfrm>
            <a:off x="6325001" y="1327141"/>
            <a:ext cx="424685" cy="424685"/>
          </a:xfrm>
          <a:custGeom>
            <a:rect b="b" l="l" r="r" t="t"/>
            <a:pathLst>
              <a:path extrusionOk="0" h="424685" w="424685">
                <a:moveTo>
                  <a:pt x="212343" y="0"/>
                </a:moveTo>
                <a:lnTo>
                  <a:pt x="212343" y="0"/>
                </a:lnTo>
                <a:cubicBezTo>
                  <a:pt x="329616" y="0"/>
                  <a:pt x="424685" y="95069"/>
                  <a:pt x="424685" y="212343"/>
                </a:cubicBezTo>
                <a:lnTo>
                  <a:pt x="424685" y="212343"/>
                </a:lnTo>
                <a:cubicBezTo>
                  <a:pt x="424685" y="329616"/>
                  <a:pt x="329616" y="424685"/>
                  <a:pt x="212343" y="424685"/>
                </a:cubicBezTo>
                <a:lnTo>
                  <a:pt x="212343" y="424685"/>
                </a:lnTo>
                <a:cubicBezTo>
                  <a:pt x="95069" y="424685"/>
                  <a:pt x="0" y="329616"/>
                  <a:pt x="0" y="212343"/>
                </a:cubicBezTo>
                <a:lnTo>
                  <a:pt x="0" y="212343"/>
                </a:lnTo>
                <a:cubicBezTo>
                  <a:pt x="0" y="95069"/>
                  <a:pt x="95069" y="0"/>
                  <a:pt x="212343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14"/>
          <p:cNvSpPr/>
          <p:nvPr/>
        </p:nvSpPr>
        <p:spPr>
          <a:xfrm>
            <a:off x="6457715" y="1433312"/>
            <a:ext cx="159257" cy="212343"/>
          </a:xfrm>
          <a:custGeom>
            <a:rect b="b" l="l" r="r" t="t"/>
            <a:pathLst>
              <a:path extrusionOk="0" h="212343" w="159257">
                <a:moveTo>
                  <a:pt x="0" y="26543"/>
                </a:moveTo>
                <a:cubicBezTo>
                  <a:pt x="0" y="11903"/>
                  <a:pt x="11903" y="0"/>
                  <a:pt x="26543" y="0"/>
                </a:cubicBezTo>
                <a:lnTo>
                  <a:pt x="88545" y="0"/>
                </a:lnTo>
                <a:cubicBezTo>
                  <a:pt x="95596" y="0"/>
                  <a:pt x="102356" y="2779"/>
                  <a:pt x="107333" y="7755"/>
                </a:cubicBezTo>
                <a:lnTo>
                  <a:pt x="151501" y="51966"/>
                </a:lnTo>
                <a:cubicBezTo>
                  <a:pt x="156478" y="56943"/>
                  <a:pt x="159257" y="63703"/>
                  <a:pt x="159257" y="70753"/>
                </a:cubicBezTo>
                <a:lnTo>
                  <a:pt x="159257" y="185800"/>
                </a:lnTo>
                <a:cubicBezTo>
                  <a:pt x="159257" y="200440"/>
                  <a:pt x="147354" y="212343"/>
                  <a:pt x="132714" y="212343"/>
                </a:cubicBezTo>
                <a:lnTo>
                  <a:pt x="26543" y="212343"/>
                </a:lnTo>
                <a:cubicBezTo>
                  <a:pt x="11903" y="212343"/>
                  <a:pt x="0" y="200440"/>
                  <a:pt x="0" y="185800"/>
                </a:cubicBezTo>
                <a:lnTo>
                  <a:pt x="0" y="26543"/>
                </a:lnTo>
                <a:close/>
                <a:moveTo>
                  <a:pt x="86264" y="24262"/>
                </a:moveTo>
                <a:lnTo>
                  <a:pt x="86264" y="63039"/>
                </a:lnTo>
                <a:cubicBezTo>
                  <a:pt x="86264" y="68555"/>
                  <a:pt x="90702" y="72993"/>
                  <a:pt x="96218" y="72993"/>
                </a:cubicBezTo>
                <a:lnTo>
                  <a:pt x="134995" y="72993"/>
                </a:lnTo>
                <a:lnTo>
                  <a:pt x="86264" y="24262"/>
                </a:lnTo>
                <a:close/>
                <a:moveTo>
                  <a:pt x="49768" y="106171"/>
                </a:moveTo>
                <a:cubicBezTo>
                  <a:pt x="44252" y="106171"/>
                  <a:pt x="39814" y="110609"/>
                  <a:pt x="39814" y="116125"/>
                </a:cubicBezTo>
                <a:cubicBezTo>
                  <a:pt x="39814" y="121641"/>
                  <a:pt x="44252" y="126078"/>
                  <a:pt x="49768" y="126078"/>
                </a:cubicBezTo>
                <a:lnTo>
                  <a:pt x="109489" y="126078"/>
                </a:lnTo>
                <a:cubicBezTo>
                  <a:pt x="115005" y="126078"/>
                  <a:pt x="119443" y="121641"/>
                  <a:pt x="119443" y="116125"/>
                </a:cubicBezTo>
                <a:cubicBezTo>
                  <a:pt x="119443" y="110609"/>
                  <a:pt x="115005" y="106171"/>
                  <a:pt x="109489" y="106171"/>
                </a:cubicBezTo>
                <a:lnTo>
                  <a:pt x="49768" y="106171"/>
                </a:lnTo>
                <a:close/>
                <a:moveTo>
                  <a:pt x="49768" y="145985"/>
                </a:moveTo>
                <a:cubicBezTo>
                  <a:pt x="44252" y="145985"/>
                  <a:pt x="39814" y="150423"/>
                  <a:pt x="39814" y="155939"/>
                </a:cubicBezTo>
                <a:cubicBezTo>
                  <a:pt x="39814" y="161455"/>
                  <a:pt x="44252" y="165893"/>
                  <a:pt x="49768" y="165893"/>
                </a:cubicBezTo>
                <a:lnTo>
                  <a:pt x="109489" y="165893"/>
                </a:lnTo>
                <a:cubicBezTo>
                  <a:pt x="115005" y="165893"/>
                  <a:pt x="119443" y="161455"/>
                  <a:pt x="119443" y="155939"/>
                </a:cubicBezTo>
                <a:cubicBezTo>
                  <a:pt x="119443" y="150423"/>
                  <a:pt x="115005" y="145985"/>
                  <a:pt x="109489" y="145985"/>
                </a:cubicBezTo>
                <a:lnTo>
                  <a:pt x="49768" y="145985"/>
                </a:lnTo>
                <a:close/>
              </a:path>
            </a:pathLst>
          </a:custGeom>
          <a:solidFill>
            <a:srgbClr val="F0F4F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14"/>
          <p:cNvSpPr/>
          <p:nvPr/>
        </p:nvSpPr>
        <p:spPr>
          <a:xfrm>
            <a:off x="6855857" y="1327141"/>
            <a:ext cx="1857997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75">
                <a:solidFill>
                  <a:srgbClr val="3A8C8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IMPERATIVE 02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14"/>
          <p:cNvSpPr/>
          <p:nvPr/>
        </p:nvSpPr>
        <p:spPr>
          <a:xfrm>
            <a:off x="6855857" y="1504093"/>
            <a:ext cx="1884540" cy="24773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93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Embed Signalling Skills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4" name="Google Shape;544;p14"/>
          <p:cNvSpPr/>
          <p:nvPr/>
        </p:nvSpPr>
        <p:spPr>
          <a:xfrm>
            <a:off x="6325001" y="1857997"/>
            <a:ext cx="5423582" cy="42468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Integrate </a:t>
            </a:r>
            <a:r>
              <a:rPr lang="en-US" sz="1115">
                <a:solidFill>
                  <a:srgbClr val="F0F4F4"/>
                </a:solidFill>
                <a:highlight>
                  <a:srgbClr val="3A8C8C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CV writing, networking, and job search capability </a:t>
            </a:r>
            <a:r>
              <a:rPr lang="en-US" sz="111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directly into the formal curriculum. Academic excellence must be paired with transition literacy.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14"/>
          <p:cNvSpPr/>
          <p:nvPr/>
        </p:nvSpPr>
        <p:spPr>
          <a:xfrm>
            <a:off x="6350438" y="2459634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6" name="Google Shape;546;p14"/>
          <p:cNvSpPr/>
          <p:nvPr/>
        </p:nvSpPr>
        <p:spPr>
          <a:xfrm>
            <a:off x="6550615" y="2424244"/>
            <a:ext cx="2158816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Require career communication courses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14"/>
          <p:cNvSpPr/>
          <p:nvPr/>
        </p:nvSpPr>
        <p:spPr>
          <a:xfrm>
            <a:off x="6350438" y="2689672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8" name="Google Shape;548;p14"/>
          <p:cNvSpPr/>
          <p:nvPr/>
        </p:nvSpPr>
        <p:spPr>
          <a:xfrm>
            <a:off x="6550615" y="2654282"/>
            <a:ext cx="1981864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Teach personal branding &amp; LinkedIn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14"/>
          <p:cNvSpPr/>
          <p:nvPr/>
        </p:nvSpPr>
        <p:spPr>
          <a:xfrm>
            <a:off x="6350438" y="2919710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14"/>
          <p:cNvSpPr/>
          <p:nvPr/>
        </p:nvSpPr>
        <p:spPr>
          <a:xfrm>
            <a:off x="6550615" y="2884319"/>
            <a:ext cx="1990711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Build networking skills progressively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14"/>
          <p:cNvSpPr/>
          <p:nvPr/>
        </p:nvSpPr>
        <p:spPr>
          <a:xfrm>
            <a:off x="362752" y="3370938"/>
            <a:ext cx="5653620" cy="2034949"/>
          </a:xfrm>
          <a:custGeom>
            <a:rect b="b" l="l" r="r" t="t"/>
            <a:pathLst>
              <a:path extrusionOk="0" h="2034949" w="5653620">
                <a:moveTo>
                  <a:pt x="70776" y="0"/>
                </a:moveTo>
                <a:lnTo>
                  <a:pt x="5582844" y="0"/>
                </a:lnTo>
                <a:cubicBezTo>
                  <a:pt x="5621932" y="0"/>
                  <a:pt x="5653620" y="31687"/>
                  <a:pt x="5653620" y="70776"/>
                </a:cubicBezTo>
                <a:lnTo>
                  <a:pt x="5653620" y="1964174"/>
                </a:lnTo>
                <a:cubicBezTo>
                  <a:pt x="5653620" y="2003262"/>
                  <a:pt x="5621932" y="2034949"/>
                  <a:pt x="5582844" y="2034949"/>
                </a:cubicBezTo>
                <a:lnTo>
                  <a:pt x="70776" y="2034949"/>
                </a:lnTo>
                <a:cubicBezTo>
                  <a:pt x="31687" y="2034949"/>
                  <a:pt x="0" y="2003262"/>
                  <a:pt x="0" y="1964174"/>
                </a:cubicBezTo>
                <a:lnTo>
                  <a:pt x="0" y="70776"/>
                </a:lnTo>
                <a:cubicBezTo>
                  <a:pt x="0" y="31713"/>
                  <a:pt x="31713" y="0"/>
                  <a:pt x="70776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25400">
            <a:solidFill>
              <a:srgbClr val="3A8C8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2" name="Google Shape;552;p14"/>
          <p:cNvSpPr/>
          <p:nvPr/>
        </p:nvSpPr>
        <p:spPr>
          <a:xfrm>
            <a:off x="513161" y="3521347"/>
            <a:ext cx="424685" cy="424685"/>
          </a:xfrm>
          <a:custGeom>
            <a:rect b="b" l="l" r="r" t="t"/>
            <a:pathLst>
              <a:path extrusionOk="0" h="424685" w="424685">
                <a:moveTo>
                  <a:pt x="212343" y="0"/>
                </a:moveTo>
                <a:lnTo>
                  <a:pt x="212343" y="0"/>
                </a:lnTo>
                <a:cubicBezTo>
                  <a:pt x="329616" y="0"/>
                  <a:pt x="424685" y="95069"/>
                  <a:pt x="424685" y="212343"/>
                </a:cubicBezTo>
                <a:lnTo>
                  <a:pt x="424685" y="212343"/>
                </a:lnTo>
                <a:cubicBezTo>
                  <a:pt x="424685" y="329616"/>
                  <a:pt x="329616" y="424685"/>
                  <a:pt x="212343" y="424685"/>
                </a:cubicBezTo>
                <a:lnTo>
                  <a:pt x="212343" y="424685"/>
                </a:lnTo>
                <a:cubicBezTo>
                  <a:pt x="95069" y="424685"/>
                  <a:pt x="0" y="329616"/>
                  <a:pt x="0" y="212343"/>
                </a:cubicBezTo>
                <a:lnTo>
                  <a:pt x="0" y="212343"/>
                </a:lnTo>
                <a:cubicBezTo>
                  <a:pt x="0" y="95069"/>
                  <a:pt x="95069" y="0"/>
                  <a:pt x="212343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14"/>
          <p:cNvSpPr/>
          <p:nvPr/>
        </p:nvSpPr>
        <p:spPr>
          <a:xfrm>
            <a:off x="606061" y="3627518"/>
            <a:ext cx="238885" cy="212343"/>
          </a:xfrm>
          <a:custGeom>
            <a:rect b="b" l="l" r="r" t="t"/>
            <a:pathLst>
              <a:path extrusionOk="0" h="212343" w="238885">
                <a:moveTo>
                  <a:pt x="111521" y="22064"/>
                </a:moveTo>
                <a:lnTo>
                  <a:pt x="63164" y="75813"/>
                </a:lnTo>
                <a:cubicBezTo>
                  <a:pt x="61256" y="77928"/>
                  <a:pt x="61339" y="81204"/>
                  <a:pt x="63371" y="83237"/>
                </a:cubicBezTo>
                <a:cubicBezTo>
                  <a:pt x="76020" y="95886"/>
                  <a:pt x="96549" y="95886"/>
                  <a:pt x="109199" y="83237"/>
                </a:cubicBezTo>
                <a:lnTo>
                  <a:pt x="122387" y="70048"/>
                </a:lnTo>
                <a:cubicBezTo>
                  <a:pt x="124129" y="68306"/>
                  <a:pt x="126327" y="67352"/>
                  <a:pt x="128567" y="67187"/>
                </a:cubicBezTo>
                <a:cubicBezTo>
                  <a:pt x="131387" y="66938"/>
                  <a:pt x="134290" y="67892"/>
                  <a:pt x="136447" y="70048"/>
                </a:cubicBezTo>
                <a:lnTo>
                  <a:pt x="209688" y="142668"/>
                </a:lnTo>
                <a:lnTo>
                  <a:pt x="238885" y="119443"/>
                </a:lnTo>
                <a:lnTo>
                  <a:pt x="238885" y="0"/>
                </a:lnTo>
                <a:lnTo>
                  <a:pt x="192435" y="26543"/>
                </a:lnTo>
                <a:lnTo>
                  <a:pt x="182565" y="19949"/>
                </a:lnTo>
                <a:cubicBezTo>
                  <a:pt x="176012" y="15594"/>
                  <a:pt x="168340" y="13271"/>
                  <a:pt x="160460" y="13271"/>
                </a:cubicBezTo>
                <a:lnTo>
                  <a:pt x="131263" y="13271"/>
                </a:lnTo>
                <a:cubicBezTo>
                  <a:pt x="130806" y="13271"/>
                  <a:pt x="130309" y="13271"/>
                  <a:pt x="129852" y="13313"/>
                </a:cubicBezTo>
                <a:cubicBezTo>
                  <a:pt x="122843" y="13686"/>
                  <a:pt x="116249" y="16838"/>
                  <a:pt x="111521" y="22064"/>
                </a:cubicBezTo>
                <a:close/>
                <a:moveTo>
                  <a:pt x="48358" y="62500"/>
                </a:moveTo>
                <a:lnTo>
                  <a:pt x="92651" y="13271"/>
                </a:lnTo>
                <a:lnTo>
                  <a:pt x="76228" y="13271"/>
                </a:lnTo>
                <a:cubicBezTo>
                  <a:pt x="65652" y="13271"/>
                  <a:pt x="55533" y="17460"/>
                  <a:pt x="48067" y="24925"/>
                </a:cubicBezTo>
                <a:lnTo>
                  <a:pt x="0" y="79628"/>
                </a:lnTo>
                <a:lnTo>
                  <a:pt x="0" y="225614"/>
                </a:lnTo>
                <a:lnTo>
                  <a:pt x="59721" y="169210"/>
                </a:lnTo>
                <a:lnTo>
                  <a:pt x="64864" y="173482"/>
                </a:lnTo>
                <a:cubicBezTo>
                  <a:pt x="74403" y="181445"/>
                  <a:pt x="86430" y="185800"/>
                  <a:pt x="98831" y="185800"/>
                </a:cubicBezTo>
                <a:lnTo>
                  <a:pt x="105342" y="185800"/>
                </a:lnTo>
                <a:lnTo>
                  <a:pt x="102439" y="182897"/>
                </a:lnTo>
                <a:cubicBezTo>
                  <a:pt x="98540" y="178998"/>
                  <a:pt x="98540" y="172694"/>
                  <a:pt x="102439" y="168837"/>
                </a:cubicBezTo>
                <a:cubicBezTo>
                  <a:pt x="106337" y="164980"/>
                  <a:pt x="112641" y="164939"/>
                  <a:pt x="116498" y="168837"/>
                </a:cubicBezTo>
                <a:lnTo>
                  <a:pt x="133502" y="185841"/>
                </a:lnTo>
                <a:lnTo>
                  <a:pt x="137235" y="185841"/>
                </a:lnTo>
                <a:cubicBezTo>
                  <a:pt x="145156" y="185841"/>
                  <a:pt x="152912" y="184058"/>
                  <a:pt x="159962" y="180740"/>
                </a:cubicBezTo>
                <a:lnTo>
                  <a:pt x="148889" y="169625"/>
                </a:lnTo>
                <a:cubicBezTo>
                  <a:pt x="144990" y="165727"/>
                  <a:pt x="144990" y="159423"/>
                  <a:pt x="148889" y="155566"/>
                </a:cubicBezTo>
                <a:cubicBezTo>
                  <a:pt x="152787" y="151709"/>
                  <a:pt x="159091" y="151667"/>
                  <a:pt x="162948" y="155566"/>
                </a:cubicBezTo>
                <a:lnTo>
                  <a:pt x="176219" y="168837"/>
                </a:lnTo>
                <a:lnTo>
                  <a:pt x="183477" y="161579"/>
                </a:lnTo>
                <a:cubicBezTo>
                  <a:pt x="187168" y="157888"/>
                  <a:pt x="188247" y="152538"/>
                  <a:pt x="186629" y="147852"/>
                </a:cubicBezTo>
                <a:lnTo>
                  <a:pt x="129438" y="91117"/>
                </a:lnTo>
                <a:lnTo>
                  <a:pt x="123258" y="97296"/>
                </a:lnTo>
                <a:cubicBezTo>
                  <a:pt x="102812" y="117742"/>
                  <a:pt x="69716" y="117742"/>
                  <a:pt x="49270" y="97296"/>
                </a:cubicBezTo>
                <a:cubicBezTo>
                  <a:pt x="39731" y="87757"/>
                  <a:pt x="39358" y="72454"/>
                  <a:pt x="48358" y="62459"/>
                </a:cubicBezTo>
                <a:close/>
              </a:path>
            </a:pathLst>
          </a:custGeom>
          <a:solidFill>
            <a:srgbClr val="F0F4F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14"/>
          <p:cNvSpPr/>
          <p:nvPr/>
        </p:nvSpPr>
        <p:spPr>
          <a:xfrm>
            <a:off x="1044017" y="3521347"/>
            <a:ext cx="2034949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75">
                <a:solidFill>
                  <a:srgbClr val="3A8C8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IMPERATIVE 03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14"/>
          <p:cNvSpPr/>
          <p:nvPr/>
        </p:nvSpPr>
        <p:spPr>
          <a:xfrm>
            <a:off x="1044017" y="3698299"/>
            <a:ext cx="2061492" cy="24773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93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Integrate Career Services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6" name="Google Shape;556;p14"/>
          <p:cNvSpPr/>
          <p:nvPr/>
        </p:nvSpPr>
        <p:spPr>
          <a:xfrm>
            <a:off x="513161" y="4052203"/>
            <a:ext cx="5423582" cy="42468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Transition career support from the </a:t>
            </a:r>
            <a:r>
              <a:rPr lang="en-US" sz="1115">
                <a:solidFill>
                  <a:srgbClr val="F0F4F4"/>
                </a:solidFill>
                <a:highlight>
                  <a:srgbClr val="3A8C8C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periphery to the center </a:t>
            </a:r>
            <a:r>
              <a:rPr lang="en-US" sz="111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of the student experience. Ensure stronger governance and integration with academic departments.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p14"/>
          <p:cNvSpPr/>
          <p:nvPr/>
        </p:nvSpPr>
        <p:spPr>
          <a:xfrm>
            <a:off x="538598" y="4653840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14"/>
          <p:cNvSpPr/>
          <p:nvPr/>
        </p:nvSpPr>
        <p:spPr>
          <a:xfrm>
            <a:off x="738775" y="4618450"/>
            <a:ext cx="1884540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Embed career advisors in faculties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14"/>
          <p:cNvSpPr/>
          <p:nvPr/>
        </p:nvSpPr>
        <p:spPr>
          <a:xfrm>
            <a:off x="538598" y="4883878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0" name="Google Shape;560;p14"/>
          <p:cNvSpPr/>
          <p:nvPr/>
        </p:nvSpPr>
        <p:spPr>
          <a:xfrm>
            <a:off x="738775" y="4848488"/>
            <a:ext cx="2070340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Create mandatory career checkpoints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14"/>
          <p:cNvSpPr/>
          <p:nvPr/>
        </p:nvSpPr>
        <p:spPr>
          <a:xfrm>
            <a:off x="538598" y="5113916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14"/>
          <p:cNvSpPr/>
          <p:nvPr/>
        </p:nvSpPr>
        <p:spPr>
          <a:xfrm>
            <a:off x="738775" y="5078525"/>
            <a:ext cx="2141120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Establish peer career mentor programs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14"/>
          <p:cNvSpPr/>
          <p:nvPr/>
        </p:nvSpPr>
        <p:spPr>
          <a:xfrm>
            <a:off x="6174592" y="3370938"/>
            <a:ext cx="5653620" cy="2034949"/>
          </a:xfrm>
          <a:custGeom>
            <a:rect b="b" l="l" r="r" t="t"/>
            <a:pathLst>
              <a:path extrusionOk="0" h="2034949" w="5653620">
                <a:moveTo>
                  <a:pt x="70776" y="0"/>
                </a:moveTo>
                <a:lnTo>
                  <a:pt x="5582844" y="0"/>
                </a:lnTo>
                <a:cubicBezTo>
                  <a:pt x="5621932" y="0"/>
                  <a:pt x="5653620" y="31687"/>
                  <a:pt x="5653620" y="70776"/>
                </a:cubicBezTo>
                <a:lnTo>
                  <a:pt x="5653620" y="1964174"/>
                </a:lnTo>
                <a:cubicBezTo>
                  <a:pt x="5653620" y="2003262"/>
                  <a:pt x="5621932" y="2034949"/>
                  <a:pt x="5582844" y="2034949"/>
                </a:cubicBezTo>
                <a:lnTo>
                  <a:pt x="70776" y="2034949"/>
                </a:lnTo>
                <a:cubicBezTo>
                  <a:pt x="31687" y="2034949"/>
                  <a:pt x="0" y="2003262"/>
                  <a:pt x="0" y="1964174"/>
                </a:cubicBezTo>
                <a:lnTo>
                  <a:pt x="0" y="70776"/>
                </a:lnTo>
                <a:cubicBezTo>
                  <a:pt x="0" y="31713"/>
                  <a:pt x="31713" y="0"/>
                  <a:pt x="70776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25400">
            <a:solidFill>
              <a:srgbClr val="D4A0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4" name="Google Shape;564;p14"/>
          <p:cNvSpPr/>
          <p:nvPr/>
        </p:nvSpPr>
        <p:spPr>
          <a:xfrm>
            <a:off x="6325001" y="3521347"/>
            <a:ext cx="424685" cy="424685"/>
          </a:xfrm>
          <a:custGeom>
            <a:rect b="b" l="l" r="r" t="t"/>
            <a:pathLst>
              <a:path extrusionOk="0" h="424685" w="424685">
                <a:moveTo>
                  <a:pt x="212343" y="0"/>
                </a:moveTo>
                <a:lnTo>
                  <a:pt x="212343" y="0"/>
                </a:lnTo>
                <a:cubicBezTo>
                  <a:pt x="329616" y="0"/>
                  <a:pt x="424685" y="95069"/>
                  <a:pt x="424685" y="212343"/>
                </a:cubicBezTo>
                <a:lnTo>
                  <a:pt x="424685" y="212343"/>
                </a:lnTo>
                <a:cubicBezTo>
                  <a:pt x="424685" y="329616"/>
                  <a:pt x="329616" y="424685"/>
                  <a:pt x="212343" y="424685"/>
                </a:cubicBezTo>
                <a:lnTo>
                  <a:pt x="212343" y="424685"/>
                </a:lnTo>
                <a:cubicBezTo>
                  <a:pt x="95069" y="424685"/>
                  <a:pt x="0" y="329616"/>
                  <a:pt x="0" y="212343"/>
                </a:cubicBezTo>
                <a:lnTo>
                  <a:pt x="0" y="212343"/>
                </a:lnTo>
                <a:cubicBezTo>
                  <a:pt x="0" y="95069"/>
                  <a:pt x="95069" y="0"/>
                  <a:pt x="212343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14"/>
          <p:cNvSpPr/>
          <p:nvPr/>
        </p:nvSpPr>
        <p:spPr>
          <a:xfrm>
            <a:off x="6431172" y="3627518"/>
            <a:ext cx="212343" cy="212343"/>
          </a:xfrm>
          <a:custGeom>
            <a:rect b="b" l="l" r="r" t="t"/>
            <a:pathLst>
              <a:path extrusionOk="0" h="212343" w="212343">
                <a:moveTo>
                  <a:pt x="26543" y="26543"/>
                </a:moveTo>
                <a:cubicBezTo>
                  <a:pt x="26543" y="19202"/>
                  <a:pt x="20612" y="13271"/>
                  <a:pt x="13271" y="13271"/>
                </a:cubicBezTo>
                <a:cubicBezTo>
                  <a:pt x="5931" y="13271"/>
                  <a:pt x="0" y="19202"/>
                  <a:pt x="0" y="26543"/>
                </a:cubicBezTo>
                <a:lnTo>
                  <a:pt x="0" y="165893"/>
                </a:lnTo>
                <a:cubicBezTo>
                  <a:pt x="0" y="184224"/>
                  <a:pt x="14847" y="199071"/>
                  <a:pt x="33179" y="199071"/>
                </a:cubicBezTo>
                <a:lnTo>
                  <a:pt x="199071" y="199071"/>
                </a:lnTo>
                <a:cubicBezTo>
                  <a:pt x="206412" y="199071"/>
                  <a:pt x="212343" y="193140"/>
                  <a:pt x="212343" y="185800"/>
                </a:cubicBezTo>
                <a:cubicBezTo>
                  <a:pt x="212343" y="178459"/>
                  <a:pt x="206412" y="172528"/>
                  <a:pt x="199071" y="172528"/>
                </a:cubicBezTo>
                <a:lnTo>
                  <a:pt x="33179" y="172528"/>
                </a:lnTo>
                <a:cubicBezTo>
                  <a:pt x="29529" y="172528"/>
                  <a:pt x="26543" y="169542"/>
                  <a:pt x="26543" y="165893"/>
                </a:cubicBezTo>
                <a:lnTo>
                  <a:pt x="26543" y="26543"/>
                </a:lnTo>
                <a:close/>
                <a:moveTo>
                  <a:pt x="195173" y="62459"/>
                </a:moveTo>
                <a:cubicBezTo>
                  <a:pt x="200357" y="57274"/>
                  <a:pt x="200357" y="48855"/>
                  <a:pt x="195173" y="43671"/>
                </a:cubicBezTo>
                <a:cubicBezTo>
                  <a:pt x="189988" y="38487"/>
                  <a:pt x="181569" y="38487"/>
                  <a:pt x="176385" y="43671"/>
                </a:cubicBezTo>
                <a:lnTo>
                  <a:pt x="132714" y="87384"/>
                </a:lnTo>
                <a:lnTo>
                  <a:pt x="108908" y="63620"/>
                </a:lnTo>
                <a:cubicBezTo>
                  <a:pt x="103724" y="58436"/>
                  <a:pt x="95305" y="58436"/>
                  <a:pt x="90121" y="63620"/>
                </a:cubicBezTo>
                <a:lnTo>
                  <a:pt x="50307" y="103434"/>
                </a:lnTo>
                <a:cubicBezTo>
                  <a:pt x="45123" y="108618"/>
                  <a:pt x="45123" y="117037"/>
                  <a:pt x="50307" y="122221"/>
                </a:cubicBezTo>
                <a:cubicBezTo>
                  <a:pt x="55491" y="127406"/>
                  <a:pt x="63910" y="127406"/>
                  <a:pt x="69094" y="122221"/>
                </a:cubicBezTo>
                <a:lnTo>
                  <a:pt x="99536" y="91780"/>
                </a:lnTo>
                <a:lnTo>
                  <a:pt x="123341" y="115586"/>
                </a:lnTo>
                <a:cubicBezTo>
                  <a:pt x="128525" y="120770"/>
                  <a:pt x="136944" y="120770"/>
                  <a:pt x="142128" y="115586"/>
                </a:cubicBezTo>
                <a:lnTo>
                  <a:pt x="195214" y="62500"/>
                </a:lnTo>
                <a:close/>
              </a:path>
            </a:pathLst>
          </a:custGeom>
          <a:solidFill>
            <a:srgbClr val="1A3D3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14"/>
          <p:cNvSpPr/>
          <p:nvPr/>
        </p:nvSpPr>
        <p:spPr>
          <a:xfrm>
            <a:off x="6855857" y="3521347"/>
            <a:ext cx="1973016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75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IMPERATIVE 04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14"/>
          <p:cNvSpPr/>
          <p:nvPr/>
        </p:nvSpPr>
        <p:spPr>
          <a:xfrm>
            <a:off x="6855857" y="3698299"/>
            <a:ext cx="1999559" cy="24773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93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Outcome-Based Metrics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8" name="Google Shape;568;p14"/>
          <p:cNvSpPr/>
          <p:nvPr/>
        </p:nvSpPr>
        <p:spPr>
          <a:xfrm>
            <a:off x="6325001" y="4052203"/>
            <a:ext cx="5423582" cy="42468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Shift focus from </a:t>
            </a:r>
            <a:r>
              <a:rPr lang="en-US" sz="1115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student satisfaction to employability outcomes </a:t>
            </a:r>
            <a:r>
              <a:rPr lang="en-US" sz="111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 Use evidence-based diagnostics like WRS to drive institutional policy and design.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14"/>
          <p:cNvSpPr/>
          <p:nvPr/>
        </p:nvSpPr>
        <p:spPr>
          <a:xfrm>
            <a:off x="6350438" y="4653840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14"/>
          <p:cNvSpPr/>
          <p:nvPr/>
        </p:nvSpPr>
        <p:spPr>
          <a:xfrm>
            <a:off x="6550615" y="4618450"/>
            <a:ext cx="1866845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Track graduate employment rates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14"/>
          <p:cNvSpPr/>
          <p:nvPr/>
        </p:nvSpPr>
        <p:spPr>
          <a:xfrm>
            <a:off x="6350438" y="4883878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14"/>
          <p:cNvSpPr/>
          <p:nvPr/>
        </p:nvSpPr>
        <p:spPr>
          <a:xfrm>
            <a:off x="6550615" y="4848488"/>
            <a:ext cx="2211901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Measure career readiness competencies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14"/>
          <p:cNvSpPr/>
          <p:nvPr/>
        </p:nvSpPr>
        <p:spPr>
          <a:xfrm>
            <a:off x="6350438" y="5113916"/>
            <a:ext cx="108383" cy="123866"/>
          </a:xfrm>
          <a:custGeom>
            <a:rect b="b" l="l" r="r" t="t"/>
            <a:pathLst>
              <a:path extrusionOk="0" h="123866" w="108383">
                <a:moveTo>
                  <a:pt x="105190" y="16959"/>
                </a:moveTo>
                <a:cubicBezTo>
                  <a:pt x="108649" y="19475"/>
                  <a:pt x="109423" y="24314"/>
                  <a:pt x="106907" y="27773"/>
                </a:cubicBezTo>
                <a:lnTo>
                  <a:pt x="44974" y="112931"/>
                </a:lnTo>
                <a:cubicBezTo>
                  <a:pt x="43644" y="114770"/>
                  <a:pt x="41587" y="115907"/>
                  <a:pt x="39313" y="116101"/>
                </a:cubicBezTo>
                <a:cubicBezTo>
                  <a:pt x="37039" y="116294"/>
                  <a:pt x="34837" y="115447"/>
                  <a:pt x="33241" y="113851"/>
                </a:cubicBezTo>
                <a:lnTo>
                  <a:pt x="2274" y="82884"/>
                </a:lnTo>
                <a:cubicBezTo>
                  <a:pt x="-750" y="79860"/>
                  <a:pt x="-750" y="74949"/>
                  <a:pt x="2274" y="71925"/>
                </a:cubicBezTo>
                <a:cubicBezTo>
                  <a:pt x="5298" y="68901"/>
                  <a:pt x="10209" y="68901"/>
                  <a:pt x="13233" y="71925"/>
                </a:cubicBezTo>
                <a:lnTo>
                  <a:pt x="37789" y="96480"/>
                </a:lnTo>
                <a:lnTo>
                  <a:pt x="94400" y="18653"/>
                </a:lnTo>
                <a:cubicBezTo>
                  <a:pt x="96916" y="15193"/>
                  <a:pt x="101754" y="14419"/>
                  <a:pt x="105214" y="16935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14"/>
          <p:cNvSpPr/>
          <p:nvPr/>
        </p:nvSpPr>
        <p:spPr>
          <a:xfrm>
            <a:off x="6550615" y="5078525"/>
            <a:ext cx="1725283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Align incentives with outcomes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14"/>
          <p:cNvSpPr/>
          <p:nvPr/>
        </p:nvSpPr>
        <p:spPr>
          <a:xfrm>
            <a:off x="358328" y="5525329"/>
            <a:ext cx="11475344" cy="645875"/>
          </a:xfrm>
          <a:custGeom>
            <a:rect b="b" l="l" r="r" t="t"/>
            <a:pathLst>
              <a:path extrusionOk="0" h="645875" w="11475344">
                <a:moveTo>
                  <a:pt x="70781" y="0"/>
                </a:moveTo>
                <a:lnTo>
                  <a:pt x="11404563" y="0"/>
                </a:lnTo>
                <a:cubicBezTo>
                  <a:pt x="11443654" y="0"/>
                  <a:pt x="11475344" y="31690"/>
                  <a:pt x="11475344" y="70781"/>
                </a:cubicBezTo>
                <a:lnTo>
                  <a:pt x="11475344" y="575094"/>
                </a:lnTo>
                <a:cubicBezTo>
                  <a:pt x="11475344" y="614185"/>
                  <a:pt x="11443654" y="645875"/>
                  <a:pt x="11404563" y="645875"/>
                </a:cubicBezTo>
                <a:lnTo>
                  <a:pt x="70781" y="645875"/>
                </a:lnTo>
                <a:cubicBezTo>
                  <a:pt x="31716" y="645875"/>
                  <a:pt x="0" y="614159"/>
                  <a:pt x="0" y="575094"/>
                </a:cubicBezTo>
                <a:lnTo>
                  <a:pt x="0" y="70781"/>
                </a:lnTo>
                <a:cubicBezTo>
                  <a:pt x="0" y="31716"/>
                  <a:pt x="31716" y="0"/>
                  <a:pt x="70781" y="0"/>
                </a:cubicBezTo>
                <a:close/>
              </a:path>
            </a:pathLst>
          </a:custGeom>
          <a:solidFill>
            <a:srgbClr val="D4A056">
              <a:alpha val="20000"/>
            </a:srgbClr>
          </a:solidFill>
          <a:ln cap="flat" cmpd="sng" w="12700">
            <a:solidFill>
              <a:srgbClr val="D4A056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14"/>
          <p:cNvSpPr/>
          <p:nvPr/>
        </p:nvSpPr>
        <p:spPr>
          <a:xfrm>
            <a:off x="495466" y="5742096"/>
            <a:ext cx="212343" cy="212343"/>
          </a:xfrm>
          <a:custGeom>
            <a:rect b="b" l="l" r="r" t="t"/>
            <a:pathLst>
              <a:path extrusionOk="0" h="212343" w="212343">
                <a:moveTo>
                  <a:pt x="106171" y="212343"/>
                </a:moveTo>
                <a:cubicBezTo>
                  <a:pt x="164769" y="212343"/>
                  <a:pt x="212343" y="164769"/>
                  <a:pt x="212343" y="106171"/>
                </a:cubicBezTo>
                <a:cubicBezTo>
                  <a:pt x="212343" y="47574"/>
                  <a:pt x="164769" y="0"/>
                  <a:pt x="106171" y="0"/>
                </a:cubicBezTo>
                <a:cubicBezTo>
                  <a:pt x="47574" y="0"/>
                  <a:pt x="0" y="47574"/>
                  <a:pt x="0" y="106171"/>
                </a:cubicBezTo>
                <a:cubicBezTo>
                  <a:pt x="0" y="164769"/>
                  <a:pt x="47574" y="212343"/>
                  <a:pt x="106171" y="212343"/>
                </a:cubicBezTo>
                <a:close/>
                <a:moveTo>
                  <a:pt x="106171" y="56403"/>
                </a:moveTo>
                <a:cubicBezTo>
                  <a:pt x="111687" y="56403"/>
                  <a:pt x="116125" y="60841"/>
                  <a:pt x="116125" y="66357"/>
                </a:cubicBezTo>
                <a:lnTo>
                  <a:pt x="116125" y="112807"/>
                </a:lnTo>
                <a:cubicBezTo>
                  <a:pt x="116125" y="118323"/>
                  <a:pt x="111687" y="122761"/>
                  <a:pt x="106171" y="122761"/>
                </a:cubicBezTo>
                <a:cubicBezTo>
                  <a:pt x="100655" y="122761"/>
                  <a:pt x="96218" y="118323"/>
                  <a:pt x="96218" y="112807"/>
                </a:cubicBezTo>
                <a:lnTo>
                  <a:pt x="96218" y="66357"/>
                </a:lnTo>
                <a:cubicBezTo>
                  <a:pt x="96218" y="60841"/>
                  <a:pt x="100655" y="56403"/>
                  <a:pt x="106171" y="56403"/>
                </a:cubicBezTo>
                <a:close/>
                <a:moveTo>
                  <a:pt x="95098" y="145985"/>
                </a:moveTo>
                <a:cubicBezTo>
                  <a:pt x="94846" y="141875"/>
                  <a:pt x="96896" y="137965"/>
                  <a:pt x="100419" y="135833"/>
                </a:cubicBezTo>
                <a:cubicBezTo>
                  <a:pt x="103943" y="133702"/>
                  <a:pt x="108358" y="133702"/>
                  <a:pt x="111882" y="135833"/>
                </a:cubicBezTo>
                <a:cubicBezTo>
                  <a:pt x="115405" y="137965"/>
                  <a:pt x="117455" y="141875"/>
                  <a:pt x="117203" y="145985"/>
                </a:cubicBezTo>
                <a:cubicBezTo>
                  <a:pt x="117455" y="150096"/>
                  <a:pt x="115405" y="154006"/>
                  <a:pt x="111882" y="156138"/>
                </a:cubicBezTo>
                <a:cubicBezTo>
                  <a:pt x="108358" y="158269"/>
                  <a:pt x="103943" y="158269"/>
                  <a:pt x="100419" y="156138"/>
                </a:cubicBezTo>
                <a:cubicBezTo>
                  <a:pt x="96896" y="154006"/>
                  <a:pt x="94846" y="150096"/>
                  <a:pt x="95098" y="145985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14"/>
          <p:cNvSpPr/>
          <p:nvPr/>
        </p:nvSpPr>
        <p:spPr>
          <a:xfrm>
            <a:off x="840522" y="5635925"/>
            <a:ext cx="10953335" cy="42468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1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Critical Success Factor:</a:t>
            </a:r>
            <a:r>
              <a:rPr lang="en-US" sz="111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These imperatives must be implemented as an </a:t>
            </a:r>
            <a:r>
              <a:rPr lang="en-US" sz="1115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integrated system </a:t>
            </a:r>
            <a:r>
              <a:rPr lang="en-US" sz="1115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, not isolated initiatives. Coordination across academic affairs, career services, and institutional leadership is essential.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p14"/>
          <p:cNvSpPr/>
          <p:nvPr/>
        </p:nvSpPr>
        <p:spPr>
          <a:xfrm>
            <a:off x="353904" y="6250833"/>
            <a:ext cx="11484192" cy="8848"/>
          </a:xfrm>
          <a:custGeom>
            <a:rect b="b" l="l" r="r" t="t"/>
            <a:pathLst>
              <a:path extrusionOk="0" h="8848" w="11484192">
                <a:moveTo>
                  <a:pt x="0" y="0"/>
                </a:moveTo>
                <a:lnTo>
                  <a:pt x="11484192" y="0"/>
                </a:lnTo>
                <a:lnTo>
                  <a:pt x="11484192" y="8848"/>
                </a:lnTo>
                <a:lnTo>
                  <a:pt x="0" y="8848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14"/>
          <p:cNvSpPr/>
          <p:nvPr/>
        </p:nvSpPr>
        <p:spPr>
          <a:xfrm>
            <a:off x="353904" y="6326038"/>
            <a:ext cx="3397480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Strategic Roadmap for Nigerian Higher Education Stakeholders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0" name="Google Shape;580;p14"/>
          <p:cNvSpPr/>
          <p:nvPr/>
        </p:nvSpPr>
        <p:spPr>
          <a:xfrm>
            <a:off x="9592601" y="6326038"/>
            <a:ext cx="2309225" cy="1769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Target: University Leaders &amp; Policymakers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s://kimi-web-img.moonshot.cn/img/thumbs.dreamstime.com/23668348a3e847949898d9a73d8d81304c3a7901.jpg" id="586" name="Google Shape;586;p15"/>
          <p:cNvPicPr preferRelativeResize="0"/>
          <p:nvPr/>
        </p:nvPicPr>
        <p:blipFill rotWithShape="1">
          <a:blip r:embed="rId3">
            <a:alphaModFix amt="20000"/>
          </a:blip>
          <a:srcRect b="0" l="99" r="99" t="0"/>
          <a:stretch/>
        </p:blipFill>
        <p:spPr>
          <a:xfrm>
            <a:off x="0" y="0"/>
            <a:ext cx="12192000" cy="6856333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pic>
      <p:sp>
        <p:nvSpPr>
          <p:cNvPr id="587" name="Google Shape;587;p15"/>
          <p:cNvSpPr/>
          <p:nvPr/>
        </p:nvSpPr>
        <p:spPr>
          <a:xfrm>
            <a:off x="0" y="0"/>
            <a:ext cx="12192000" cy="6856333"/>
          </a:xfrm>
          <a:custGeom>
            <a:rect b="b" l="l" r="r" t="t"/>
            <a:pathLst>
              <a:path extrusionOk="0" h="6856333" w="12192000">
                <a:moveTo>
                  <a:pt x="0" y="0"/>
                </a:moveTo>
                <a:lnTo>
                  <a:pt x="12192000" y="0"/>
                </a:lnTo>
                <a:lnTo>
                  <a:pt x="12192000" y="6856333"/>
                </a:lnTo>
                <a:lnTo>
                  <a:pt x="0" y="6856333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1A3D3D">
                  <a:alpha val="94901"/>
                </a:srgbClr>
              </a:gs>
              <a:gs pos="50000">
                <a:srgbClr val="1A3D3D">
                  <a:alpha val="90196"/>
                </a:srgbClr>
              </a:gs>
              <a:gs pos="100000">
                <a:srgbClr val="3A8C8C">
                  <a:alpha val="80000"/>
                </a:srgbClr>
              </a:gs>
            </a:gsLst>
            <a:lin ang="27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8" name="Google Shape;588;p15"/>
          <p:cNvSpPr/>
          <p:nvPr/>
        </p:nvSpPr>
        <p:spPr>
          <a:xfrm>
            <a:off x="355711" y="355711"/>
            <a:ext cx="2152053" cy="320140"/>
          </a:xfrm>
          <a:custGeom>
            <a:rect b="b" l="l" r="r" t="t"/>
            <a:pathLst>
              <a:path extrusionOk="0" h="320140" w="2152053">
                <a:moveTo>
                  <a:pt x="0" y="0"/>
                </a:moveTo>
                <a:lnTo>
                  <a:pt x="2152053" y="0"/>
                </a:lnTo>
                <a:lnTo>
                  <a:pt x="2152053" y="320140"/>
                </a:lnTo>
                <a:lnTo>
                  <a:pt x="0" y="320140"/>
                </a:lnTo>
                <a:lnTo>
                  <a:pt x="0" y="0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15"/>
          <p:cNvSpPr/>
          <p:nvPr/>
        </p:nvSpPr>
        <p:spPr>
          <a:xfrm>
            <a:off x="355711" y="355711"/>
            <a:ext cx="2214302" cy="320140"/>
          </a:xfrm>
          <a:prstGeom prst="rect">
            <a:avLst/>
          </a:prstGeom>
          <a:noFill/>
          <a:ln>
            <a:noFill/>
          </a:ln>
        </p:spPr>
        <p:txBody>
          <a:bodyPr anchorCtr="0" anchor="ctr" bIns="71125" lIns="142275" spcFirstLastPara="1" rIns="142275" wrap="square" tIns="71125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80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CONCLUSION &amp; NEXT STEPS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0" name="Google Shape;590;p15"/>
          <p:cNvSpPr/>
          <p:nvPr/>
        </p:nvSpPr>
        <p:spPr>
          <a:xfrm>
            <a:off x="355711" y="818136"/>
            <a:ext cx="6367230" cy="1600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1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Path Forward: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1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From Baseline to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61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Transformation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1" name="Google Shape;591;p15"/>
          <p:cNvSpPr/>
          <p:nvPr/>
        </p:nvSpPr>
        <p:spPr>
          <a:xfrm>
            <a:off x="355711" y="2632263"/>
            <a:ext cx="1138276" cy="35571"/>
          </a:xfrm>
          <a:custGeom>
            <a:rect b="b" l="l" r="r" t="t"/>
            <a:pathLst>
              <a:path extrusionOk="0" h="35571" w="1138276">
                <a:moveTo>
                  <a:pt x="0" y="0"/>
                </a:moveTo>
                <a:lnTo>
                  <a:pt x="1138276" y="0"/>
                </a:lnTo>
                <a:lnTo>
                  <a:pt x="1138276" y="35571"/>
                </a:lnTo>
                <a:lnTo>
                  <a:pt x="0" y="35571"/>
                </a:lnTo>
                <a:lnTo>
                  <a:pt x="0" y="0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2" name="Google Shape;592;p15"/>
          <p:cNvSpPr/>
          <p:nvPr/>
        </p:nvSpPr>
        <p:spPr>
          <a:xfrm>
            <a:off x="355711" y="2881260"/>
            <a:ext cx="6242731" cy="8714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Round 1 has established a </a:t>
            </a:r>
            <a:r>
              <a:rPr lang="en-US" sz="1400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critical baseline </a:t>
            </a:r>
            <a:r>
              <a:rPr lang="en-US" sz="14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, shifting the conversation from anecdotal concerns to </a:t>
            </a:r>
            <a:r>
              <a:rPr b="1" lang="en-US" sz="14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evidence-based policy design</a:t>
            </a:r>
            <a:r>
              <a:rPr lang="en-US" sz="14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for Nigerian Higher Education.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3" name="Google Shape;593;p15"/>
          <p:cNvSpPr/>
          <p:nvPr/>
        </p:nvSpPr>
        <p:spPr>
          <a:xfrm>
            <a:off x="355711" y="3961733"/>
            <a:ext cx="426853" cy="426853"/>
          </a:xfrm>
          <a:custGeom>
            <a:rect b="b" l="l" r="r" t="t"/>
            <a:pathLst>
              <a:path extrusionOk="0" h="426853" w="426853">
                <a:moveTo>
                  <a:pt x="213427" y="0"/>
                </a:moveTo>
                <a:lnTo>
                  <a:pt x="213427" y="0"/>
                </a:lnTo>
                <a:cubicBezTo>
                  <a:pt x="331299" y="0"/>
                  <a:pt x="426853" y="95554"/>
                  <a:pt x="426853" y="213427"/>
                </a:cubicBezTo>
                <a:lnTo>
                  <a:pt x="426853" y="213427"/>
                </a:lnTo>
                <a:cubicBezTo>
                  <a:pt x="426853" y="331299"/>
                  <a:pt x="331299" y="426853"/>
                  <a:pt x="213427" y="426853"/>
                </a:cubicBezTo>
                <a:lnTo>
                  <a:pt x="213427" y="426853"/>
                </a:lnTo>
                <a:cubicBezTo>
                  <a:pt x="95554" y="426853"/>
                  <a:pt x="0" y="331299"/>
                  <a:pt x="0" y="213427"/>
                </a:cubicBezTo>
                <a:lnTo>
                  <a:pt x="0" y="213427"/>
                </a:lnTo>
                <a:cubicBezTo>
                  <a:pt x="0" y="95554"/>
                  <a:pt x="95554" y="0"/>
                  <a:pt x="213427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4" name="Google Shape;594;p15"/>
          <p:cNvSpPr/>
          <p:nvPr/>
        </p:nvSpPr>
        <p:spPr>
          <a:xfrm>
            <a:off x="311247" y="3961733"/>
            <a:ext cx="515781" cy="4268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5" name="Google Shape;595;p15"/>
          <p:cNvSpPr/>
          <p:nvPr/>
        </p:nvSpPr>
        <p:spPr>
          <a:xfrm>
            <a:off x="924849" y="3961733"/>
            <a:ext cx="5664700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Deeper Probing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6" name="Google Shape;596;p15"/>
          <p:cNvSpPr/>
          <p:nvPr/>
        </p:nvSpPr>
        <p:spPr>
          <a:xfrm>
            <a:off x="924849" y="4246302"/>
            <a:ext cx="5655807" cy="4268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Round 2 will investigate specific barriers to career resource utilization and the quality of internship experiences.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7" name="Google Shape;597;p15"/>
          <p:cNvSpPr/>
          <p:nvPr/>
        </p:nvSpPr>
        <p:spPr>
          <a:xfrm>
            <a:off x="355711" y="4815440"/>
            <a:ext cx="426853" cy="426853"/>
          </a:xfrm>
          <a:custGeom>
            <a:rect b="b" l="l" r="r" t="t"/>
            <a:pathLst>
              <a:path extrusionOk="0" h="426853" w="426853">
                <a:moveTo>
                  <a:pt x="213427" y="0"/>
                </a:moveTo>
                <a:lnTo>
                  <a:pt x="213427" y="0"/>
                </a:lnTo>
                <a:cubicBezTo>
                  <a:pt x="331299" y="0"/>
                  <a:pt x="426853" y="95554"/>
                  <a:pt x="426853" y="213427"/>
                </a:cubicBezTo>
                <a:lnTo>
                  <a:pt x="426853" y="213427"/>
                </a:lnTo>
                <a:cubicBezTo>
                  <a:pt x="426853" y="331299"/>
                  <a:pt x="331299" y="426853"/>
                  <a:pt x="213427" y="426853"/>
                </a:cubicBezTo>
                <a:lnTo>
                  <a:pt x="213427" y="426853"/>
                </a:lnTo>
                <a:cubicBezTo>
                  <a:pt x="95554" y="426853"/>
                  <a:pt x="0" y="331299"/>
                  <a:pt x="0" y="213427"/>
                </a:cubicBezTo>
                <a:lnTo>
                  <a:pt x="0" y="213427"/>
                </a:lnTo>
                <a:cubicBezTo>
                  <a:pt x="0" y="95554"/>
                  <a:pt x="95554" y="0"/>
                  <a:pt x="213427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8" name="Google Shape;598;p15"/>
          <p:cNvSpPr/>
          <p:nvPr/>
        </p:nvSpPr>
        <p:spPr>
          <a:xfrm>
            <a:off x="311247" y="4815440"/>
            <a:ext cx="515781" cy="4268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9" name="Google Shape;599;p15"/>
          <p:cNvSpPr/>
          <p:nvPr/>
        </p:nvSpPr>
        <p:spPr>
          <a:xfrm>
            <a:off x="924849" y="4815440"/>
            <a:ext cx="5664700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Refined Metrics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0" name="Google Shape;600;p15"/>
          <p:cNvSpPr/>
          <p:nvPr/>
        </p:nvSpPr>
        <p:spPr>
          <a:xfrm>
            <a:off x="924849" y="5100009"/>
            <a:ext cx="5655807" cy="4268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Enhanced tracking of graduate optimism and expectation measures to better align education with student values.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p15"/>
          <p:cNvSpPr/>
          <p:nvPr/>
        </p:nvSpPr>
        <p:spPr>
          <a:xfrm>
            <a:off x="355711" y="5669147"/>
            <a:ext cx="426853" cy="426853"/>
          </a:xfrm>
          <a:custGeom>
            <a:rect b="b" l="l" r="r" t="t"/>
            <a:pathLst>
              <a:path extrusionOk="0" h="426853" w="426853">
                <a:moveTo>
                  <a:pt x="213427" y="0"/>
                </a:moveTo>
                <a:lnTo>
                  <a:pt x="213427" y="0"/>
                </a:lnTo>
                <a:cubicBezTo>
                  <a:pt x="331299" y="0"/>
                  <a:pt x="426853" y="95554"/>
                  <a:pt x="426853" y="213427"/>
                </a:cubicBezTo>
                <a:lnTo>
                  <a:pt x="426853" y="213427"/>
                </a:lnTo>
                <a:cubicBezTo>
                  <a:pt x="426853" y="331299"/>
                  <a:pt x="331299" y="426853"/>
                  <a:pt x="213427" y="426853"/>
                </a:cubicBezTo>
                <a:lnTo>
                  <a:pt x="213427" y="426853"/>
                </a:lnTo>
                <a:cubicBezTo>
                  <a:pt x="95554" y="426853"/>
                  <a:pt x="0" y="331299"/>
                  <a:pt x="0" y="213427"/>
                </a:cubicBezTo>
                <a:lnTo>
                  <a:pt x="0" y="213427"/>
                </a:lnTo>
                <a:cubicBezTo>
                  <a:pt x="0" y="95554"/>
                  <a:pt x="95554" y="0"/>
                  <a:pt x="213427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p15"/>
          <p:cNvSpPr/>
          <p:nvPr/>
        </p:nvSpPr>
        <p:spPr>
          <a:xfrm>
            <a:off x="311247" y="5669147"/>
            <a:ext cx="515781" cy="4268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15"/>
          <p:cNvSpPr/>
          <p:nvPr/>
        </p:nvSpPr>
        <p:spPr>
          <a:xfrm>
            <a:off x="924849" y="5669147"/>
            <a:ext cx="5664700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Systemic Tracking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15"/>
          <p:cNvSpPr/>
          <p:nvPr/>
        </p:nvSpPr>
        <p:spPr>
          <a:xfrm>
            <a:off x="924849" y="5953716"/>
            <a:ext cx="5655807" cy="4268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Continued longitudinal monitoring of preparedness and exposure indicators to measure intervention impact.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5" name="Google Shape;605;p15"/>
          <p:cNvSpPr/>
          <p:nvPr/>
        </p:nvSpPr>
        <p:spPr>
          <a:xfrm>
            <a:off x="6800892" y="1100481"/>
            <a:ext cx="5024420" cy="2961295"/>
          </a:xfrm>
          <a:custGeom>
            <a:rect b="b" l="l" r="r" t="t"/>
            <a:pathLst>
              <a:path extrusionOk="0" h="2961295" w="5024420">
                <a:moveTo>
                  <a:pt x="71130" y="0"/>
                </a:moveTo>
                <a:lnTo>
                  <a:pt x="4953290" y="0"/>
                </a:lnTo>
                <a:cubicBezTo>
                  <a:pt x="4992574" y="0"/>
                  <a:pt x="5024420" y="31846"/>
                  <a:pt x="5024420" y="71130"/>
                </a:cubicBezTo>
                <a:lnTo>
                  <a:pt x="5024420" y="2890165"/>
                </a:lnTo>
                <a:cubicBezTo>
                  <a:pt x="5024420" y="2929449"/>
                  <a:pt x="4992574" y="2961295"/>
                  <a:pt x="4953290" y="2961295"/>
                </a:cubicBezTo>
                <a:lnTo>
                  <a:pt x="71130" y="2961295"/>
                </a:lnTo>
                <a:cubicBezTo>
                  <a:pt x="31846" y="2961295"/>
                  <a:pt x="0" y="2929449"/>
                  <a:pt x="0" y="2890165"/>
                </a:cubicBezTo>
                <a:lnTo>
                  <a:pt x="0" y="71130"/>
                </a:lnTo>
                <a:cubicBezTo>
                  <a:pt x="0" y="31872"/>
                  <a:pt x="31872" y="0"/>
                  <a:pt x="71130" y="0"/>
                </a:cubicBezTo>
                <a:close/>
              </a:path>
            </a:pathLst>
          </a:custGeom>
          <a:solidFill>
            <a:srgbClr val="3A8C8C">
              <a:alpha val="20000"/>
            </a:srgbClr>
          </a:solidFill>
          <a:ln cap="flat" cmpd="sng" w="12700">
            <a:solidFill>
              <a:srgbClr val="3A8C8C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p15"/>
          <p:cNvSpPr/>
          <p:nvPr/>
        </p:nvSpPr>
        <p:spPr>
          <a:xfrm>
            <a:off x="9074734" y="1318354"/>
            <a:ext cx="480210" cy="426853"/>
          </a:xfrm>
          <a:custGeom>
            <a:rect b="b" l="l" r="r" t="t"/>
            <a:pathLst>
              <a:path extrusionOk="0" h="426853" w="480210">
                <a:moveTo>
                  <a:pt x="40018" y="163238"/>
                </a:moveTo>
                <a:lnTo>
                  <a:pt x="214427" y="235019"/>
                </a:lnTo>
                <a:cubicBezTo>
                  <a:pt x="222597" y="238354"/>
                  <a:pt x="231268" y="240105"/>
                  <a:pt x="240105" y="240105"/>
                </a:cubicBezTo>
                <a:cubicBezTo>
                  <a:pt x="248942" y="240105"/>
                  <a:pt x="257613" y="238354"/>
                  <a:pt x="265783" y="235019"/>
                </a:cubicBezTo>
                <a:lnTo>
                  <a:pt x="467871" y="151816"/>
                </a:lnTo>
                <a:cubicBezTo>
                  <a:pt x="475375" y="148732"/>
                  <a:pt x="480210" y="141479"/>
                  <a:pt x="480210" y="133392"/>
                </a:cubicBezTo>
                <a:cubicBezTo>
                  <a:pt x="480210" y="125305"/>
                  <a:pt x="475375" y="118052"/>
                  <a:pt x="467871" y="114967"/>
                </a:cubicBezTo>
                <a:lnTo>
                  <a:pt x="265783" y="31764"/>
                </a:lnTo>
                <a:cubicBezTo>
                  <a:pt x="257613" y="28429"/>
                  <a:pt x="248942" y="26678"/>
                  <a:pt x="240105" y="26678"/>
                </a:cubicBezTo>
                <a:cubicBezTo>
                  <a:pt x="231268" y="26678"/>
                  <a:pt x="222597" y="28429"/>
                  <a:pt x="214427" y="31764"/>
                </a:cubicBezTo>
                <a:lnTo>
                  <a:pt x="12339" y="114967"/>
                </a:lnTo>
                <a:cubicBezTo>
                  <a:pt x="4835" y="118052"/>
                  <a:pt x="0" y="125305"/>
                  <a:pt x="0" y="133392"/>
                </a:cubicBezTo>
                <a:lnTo>
                  <a:pt x="0" y="380166"/>
                </a:lnTo>
                <a:cubicBezTo>
                  <a:pt x="0" y="391254"/>
                  <a:pt x="8921" y="400175"/>
                  <a:pt x="20009" y="400175"/>
                </a:cubicBezTo>
                <a:cubicBezTo>
                  <a:pt x="31097" y="400175"/>
                  <a:pt x="40018" y="391254"/>
                  <a:pt x="40018" y="380166"/>
                </a:cubicBezTo>
                <a:lnTo>
                  <a:pt x="40018" y="163238"/>
                </a:lnTo>
                <a:close/>
                <a:moveTo>
                  <a:pt x="80035" y="223014"/>
                </a:moveTo>
                <a:lnTo>
                  <a:pt x="80035" y="320140"/>
                </a:lnTo>
                <a:cubicBezTo>
                  <a:pt x="80035" y="364326"/>
                  <a:pt x="151733" y="400175"/>
                  <a:pt x="240105" y="400175"/>
                </a:cubicBezTo>
                <a:cubicBezTo>
                  <a:pt x="328477" y="400175"/>
                  <a:pt x="400175" y="364326"/>
                  <a:pt x="400175" y="320140"/>
                </a:cubicBezTo>
                <a:lnTo>
                  <a:pt x="400175" y="222931"/>
                </a:lnTo>
                <a:lnTo>
                  <a:pt x="281040" y="272036"/>
                </a:lnTo>
                <a:cubicBezTo>
                  <a:pt x="268034" y="277371"/>
                  <a:pt x="254195" y="280123"/>
                  <a:pt x="240105" y="280123"/>
                </a:cubicBezTo>
                <a:cubicBezTo>
                  <a:pt x="226016" y="280123"/>
                  <a:pt x="212176" y="277371"/>
                  <a:pt x="199170" y="272036"/>
                </a:cubicBezTo>
                <a:lnTo>
                  <a:pt x="80035" y="222931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7" name="Google Shape;607;p15"/>
          <p:cNvSpPr/>
          <p:nvPr/>
        </p:nvSpPr>
        <p:spPr>
          <a:xfrm>
            <a:off x="6965408" y="1851921"/>
            <a:ext cx="4695387" cy="2845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81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The Workplace Survey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8" name="Google Shape;608;p15"/>
          <p:cNvSpPr/>
          <p:nvPr/>
        </p:nvSpPr>
        <p:spPr>
          <a:xfrm>
            <a:off x="6983194" y="2207632"/>
            <a:ext cx="4659816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Round 1 Baseline Diagnostic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9" name="Google Shape;609;p15"/>
          <p:cNvSpPr/>
          <p:nvPr/>
        </p:nvSpPr>
        <p:spPr>
          <a:xfrm>
            <a:off x="7018765" y="2563344"/>
            <a:ext cx="4588674" cy="355711"/>
          </a:xfrm>
          <a:custGeom>
            <a:rect b="b" l="l" r="r" t="t"/>
            <a:pathLst>
              <a:path extrusionOk="0" h="355711" w="4588674">
                <a:moveTo>
                  <a:pt x="35571" y="0"/>
                </a:moveTo>
                <a:lnTo>
                  <a:pt x="4553103" y="0"/>
                </a:lnTo>
                <a:cubicBezTo>
                  <a:pt x="4572748" y="0"/>
                  <a:pt x="4588674" y="15926"/>
                  <a:pt x="4588674" y="35571"/>
                </a:cubicBezTo>
                <a:lnTo>
                  <a:pt x="4588674" y="320140"/>
                </a:lnTo>
                <a:cubicBezTo>
                  <a:pt x="4588674" y="339785"/>
                  <a:pt x="4572748" y="355711"/>
                  <a:pt x="4553103" y="355711"/>
                </a:cubicBezTo>
                <a:lnTo>
                  <a:pt x="35571" y="355711"/>
                </a:lnTo>
                <a:cubicBezTo>
                  <a:pt x="15926" y="355711"/>
                  <a:pt x="0" y="339785"/>
                  <a:pt x="0" y="320140"/>
                </a:cubicBezTo>
                <a:lnTo>
                  <a:pt x="0" y="35571"/>
                </a:lnTo>
                <a:cubicBezTo>
                  <a:pt x="0" y="15926"/>
                  <a:pt x="15926" y="0"/>
                  <a:pt x="3557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0" name="Google Shape;610;p15"/>
          <p:cNvSpPr/>
          <p:nvPr/>
        </p:nvSpPr>
        <p:spPr>
          <a:xfrm>
            <a:off x="7089907" y="2634486"/>
            <a:ext cx="1004884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Reference Year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1" name="Google Shape;611;p15"/>
          <p:cNvSpPr/>
          <p:nvPr/>
        </p:nvSpPr>
        <p:spPr>
          <a:xfrm>
            <a:off x="11264928" y="2634486"/>
            <a:ext cx="346818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0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2017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2" name="Google Shape;612;p15"/>
          <p:cNvSpPr/>
          <p:nvPr/>
        </p:nvSpPr>
        <p:spPr>
          <a:xfrm>
            <a:off x="7018765" y="3025768"/>
            <a:ext cx="4588674" cy="355711"/>
          </a:xfrm>
          <a:custGeom>
            <a:rect b="b" l="l" r="r" t="t"/>
            <a:pathLst>
              <a:path extrusionOk="0" h="355711" w="4588674">
                <a:moveTo>
                  <a:pt x="35571" y="0"/>
                </a:moveTo>
                <a:lnTo>
                  <a:pt x="4553103" y="0"/>
                </a:lnTo>
                <a:cubicBezTo>
                  <a:pt x="4572748" y="0"/>
                  <a:pt x="4588674" y="15926"/>
                  <a:pt x="4588674" y="35571"/>
                </a:cubicBezTo>
                <a:lnTo>
                  <a:pt x="4588674" y="320140"/>
                </a:lnTo>
                <a:cubicBezTo>
                  <a:pt x="4588674" y="339785"/>
                  <a:pt x="4572748" y="355711"/>
                  <a:pt x="4553103" y="355711"/>
                </a:cubicBezTo>
                <a:lnTo>
                  <a:pt x="35571" y="355711"/>
                </a:lnTo>
                <a:cubicBezTo>
                  <a:pt x="15926" y="355711"/>
                  <a:pt x="0" y="339785"/>
                  <a:pt x="0" y="320140"/>
                </a:cubicBezTo>
                <a:lnTo>
                  <a:pt x="0" y="35571"/>
                </a:lnTo>
                <a:cubicBezTo>
                  <a:pt x="0" y="15926"/>
                  <a:pt x="15926" y="0"/>
                  <a:pt x="3557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3" name="Google Shape;613;p15"/>
          <p:cNvSpPr/>
          <p:nvPr/>
        </p:nvSpPr>
        <p:spPr>
          <a:xfrm>
            <a:off x="7089907" y="3096910"/>
            <a:ext cx="1076026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Valid Responses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4" name="Google Shape;614;p15"/>
          <p:cNvSpPr/>
          <p:nvPr/>
        </p:nvSpPr>
        <p:spPr>
          <a:xfrm>
            <a:off x="11229496" y="3096910"/>
            <a:ext cx="382389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0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1,363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5" name="Google Shape;615;p15"/>
          <p:cNvSpPr/>
          <p:nvPr/>
        </p:nvSpPr>
        <p:spPr>
          <a:xfrm>
            <a:off x="7018765" y="3488193"/>
            <a:ext cx="4588674" cy="355711"/>
          </a:xfrm>
          <a:custGeom>
            <a:rect b="b" l="l" r="r" t="t"/>
            <a:pathLst>
              <a:path extrusionOk="0" h="355711" w="4588674">
                <a:moveTo>
                  <a:pt x="35571" y="0"/>
                </a:moveTo>
                <a:lnTo>
                  <a:pt x="4553103" y="0"/>
                </a:lnTo>
                <a:cubicBezTo>
                  <a:pt x="4572748" y="0"/>
                  <a:pt x="4588674" y="15926"/>
                  <a:pt x="4588674" y="35571"/>
                </a:cubicBezTo>
                <a:lnTo>
                  <a:pt x="4588674" y="320140"/>
                </a:lnTo>
                <a:cubicBezTo>
                  <a:pt x="4588674" y="339785"/>
                  <a:pt x="4572748" y="355711"/>
                  <a:pt x="4553103" y="355711"/>
                </a:cubicBezTo>
                <a:lnTo>
                  <a:pt x="35571" y="355711"/>
                </a:lnTo>
                <a:cubicBezTo>
                  <a:pt x="15926" y="355711"/>
                  <a:pt x="0" y="339785"/>
                  <a:pt x="0" y="320140"/>
                </a:cubicBezTo>
                <a:lnTo>
                  <a:pt x="0" y="35571"/>
                </a:lnTo>
                <a:cubicBezTo>
                  <a:pt x="0" y="15926"/>
                  <a:pt x="15926" y="0"/>
                  <a:pt x="3557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15"/>
          <p:cNvSpPr/>
          <p:nvPr/>
        </p:nvSpPr>
        <p:spPr>
          <a:xfrm>
            <a:off x="7089907" y="3559335"/>
            <a:ext cx="969313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Research Lead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15"/>
          <p:cNvSpPr/>
          <p:nvPr/>
        </p:nvSpPr>
        <p:spPr>
          <a:xfrm>
            <a:off x="10494730" y="3559335"/>
            <a:ext cx="1120490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0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Dr. O.A. Oludayo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15"/>
          <p:cNvSpPr/>
          <p:nvPr/>
        </p:nvSpPr>
        <p:spPr>
          <a:xfrm>
            <a:off x="6805338" y="4288543"/>
            <a:ext cx="5015527" cy="951527"/>
          </a:xfrm>
          <a:custGeom>
            <a:rect b="b" l="l" r="r" t="t"/>
            <a:pathLst>
              <a:path extrusionOk="0" h="951527" w="5015527">
                <a:moveTo>
                  <a:pt x="71146" y="0"/>
                </a:moveTo>
                <a:lnTo>
                  <a:pt x="4944382" y="0"/>
                </a:lnTo>
                <a:cubicBezTo>
                  <a:pt x="4983674" y="0"/>
                  <a:pt x="5015527" y="31853"/>
                  <a:pt x="5015527" y="71146"/>
                </a:cubicBezTo>
                <a:lnTo>
                  <a:pt x="5015527" y="880382"/>
                </a:lnTo>
                <a:cubicBezTo>
                  <a:pt x="5015527" y="919674"/>
                  <a:pt x="4983674" y="951527"/>
                  <a:pt x="4944382" y="951527"/>
                </a:cubicBezTo>
                <a:lnTo>
                  <a:pt x="71146" y="951527"/>
                </a:lnTo>
                <a:cubicBezTo>
                  <a:pt x="31853" y="951527"/>
                  <a:pt x="0" y="919674"/>
                  <a:pt x="0" y="880382"/>
                </a:cubicBezTo>
                <a:lnTo>
                  <a:pt x="0" y="71146"/>
                </a:lnTo>
                <a:cubicBezTo>
                  <a:pt x="0" y="31879"/>
                  <a:pt x="31879" y="0"/>
                  <a:pt x="71146" y="0"/>
                </a:cubicBezTo>
                <a:close/>
              </a:path>
            </a:pathLst>
          </a:custGeom>
          <a:solidFill>
            <a:srgbClr val="D4A056">
              <a:alpha val="30196"/>
            </a:srgbClr>
          </a:solidFill>
          <a:ln cap="flat" cmpd="sng" w="25400">
            <a:solidFill>
              <a:srgbClr val="D4A0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15"/>
          <p:cNvSpPr/>
          <p:nvPr/>
        </p:nvSpPr>
        <p:spPr>
          <a:xfrm>
            <a:off x="7192313" y="4524201"/>
            <a:ext cx="155624" cy="177856"/>
          </a:xfrm>
          <a:custGeom>
            <a:rect b="b" l="l" r="r" t="t"/>
            <a:pathLst>
              <a:path extrusionOk="0" h="177856" w="155624">
                <a:moveTo>
                  <a:pt x="0" y="75033"/>
                </a:moveTo>
                <a:cubicBezTo>
                  <a:pt x="0" y="52002"/>
                  <a:pt x="18654" y="33348"/>
                  <a:pt x="41685" y="33348"/>
                </a:cubicBezTo>
                <a:lnTo>
                  <a:pt x="44464" y="33348"/>
                </a:lnTo>
                <a:cubicBezTo>
                  <a:pt x="50612" y="33348"/>
                  <a:pt x="55580" y="38315"/>
                  <a:pt x="55580" y="44464"/>
                </a:cubicBezTo>
                <a:cubicBezTo>
                  <a:pt x="55580" y="50612"/>
                  <a:pt x="50612" y="55580"/>
                  <a:pt x="44464" y="55580"/>
                </a:cubicBezTo>
                <a:lnTo>
                  <a:pt x="41685" y="55580"/>
                </a:lnTo>
                <a:cubicBezTo>
                  <a:pt x="30951" y="55580"/>
                  <a:pt x="22232" y="64299"/>
                  <a:pt x="22232" y="75033"/>
                </a:cubicBezTo>
                <a:lnTo>
                  <a:pt x="22232" y="77812"/>
                </a:lnTo>
                <a:lnTo>
                  <a:pt x="44464" y="77812"/>
                </a:lnTo>
                <a:cubicBezTo>
                  <a:pt x="56726" y="77812"/>
                  <a:pt x="66696" y="87781"/>
                  <a:pt x="66696" y="100044"/>
                </a:cubicBezTo>
                <a:lnTo>
                  <a:pt x="66696" y="122276"/>
                </a:lnTo>
                <a:cubicBezTo>
                  <a:pt x="66696" y="134538"/>
                  <a:pt x="56726" y="144508"/>
                  <a:pt x="44464" y="144508"/>
                </a:cubicBezTo>
                <a:lnTo>
                  <a:pt x="22232" y="144508"/>
                </a:lnTo>
                <a:cubicBezTo>
                  <a:pt x="9970" y="144508"/>
                  <a:pt x="0" y="134538"/>
                  <a:pt x="0" y="122276"/>
                </a:cubicBezTo>
                <a:lnTo>
                  <a:pt x="0" y="75033"/>
                </a:lnTo>
                <a:close/>
                <a:moveTo>
                  <a:pt x="88928" y="75033"/>
                </a:moveTo>
                <a:cubicBezTo>
                  <a:pt x="88928" y="52002"/>
                  <a:pt x="107582" y="33348"/>
                  <a:pt x="130613" y="33348"/>
                </a:cubicBezTo>
                <a:lnTo>
                  <a:pt x="133392" y="33348"/>
                </a:lnTo>
                <a:cubicBezTo>
                  <a:pt x="139540" y="33348"/>
                  <a:pt x="144508" y="38315"/>
                  <a:pt x="144508" y="44464"/>
                </a:cubicBezTo>
                <a:cubicBezTo>
                  <a:pt x="144508" y="50612"/>
                  <a:pt x="139540" y="55580"/>
                  <a:pt x="133392" y="55580"/>
                </a:cubicBezTo>
                <a:lnTo>
                  <a:pt x="130613" y="55580"/>
                </a:lnTo>
                <a:cubicBezTo>
                  <a:pt x="119879" y="55580"/>
                  <a:pt x="111160" y="64299"/>
                  <a:pt x="111160" y="75033"/>
                </a:cubicBezTo>
                <a:lnTo>
                  <a:pt x="111160" y="77812"/>
                </a:lnTo>
                <a:lnTo>
                  <a:pt x="133392" y="77812"/>
                </a:lnTo>
                <a:cubicBezTo>
                  <a:pt x="145654" y="77812"/>
                  <a:pt x="155624" y="87781"/>
                  <a:pt x="155624" y="100044"/>
                </a:cubicBezTo>
                <a:lnTo>
                  <a:pt x="155624" y="122276"/>
                </a:lnTo>
                <a:cubicBezTo>
                  <a:pt x="155624" y="134538"/>
                  <a:pt x="145654" y="144508"/>
                  <a:pt x="133392" y="144508"/>
                </a:cubicBezTo>
                <a:lnTo>
                  <a:pt x="111160" y="144508"/>
                </a:lnTo>
                <a:cubicBezTo>
                  <a:pt x="98897" y="144508"/>
                  <a:pt x="88928" y="134538"/>
                  <a:pt x="88928" y="122276"/>
                </a:cubicBezTo>
                <a:lnTo>
                  <a:pt x="88928" y="75033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15"/>
          <p:cNvSpPr/>
          <p:nvPr/>
        </p:nvSpPr>
        <p:spPr>
          <a:xfrm>
            <a:off x="7219757" y="4475291"/>
            <a:ext cx="4458824" cy="57803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Empowering the next generation through evidence-based transformation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1" name="Google Shape;621;p15"/>
          <p:cNvSpPr/>
          <p:nvPr/>
        </p:nvSpPr>
        <p:spPr>
          <a:xfrm>
            <a:off x="6796445" y="5462389"/>
            <a:ext cx="2445514" cy="640280"/>
          </a:xfrm>
          <a:custGeom>
            <a:rect b="b" l="l" r="r" t="t"/>
            <a:pathLst>
              <a:path extrusionOk="0" h="640280" w="2445514">
                <a:moveTo>
                  <a:pt x="35574" y="0"/>
                </a:moveTo>
                <a:lnTo>
                  <a:pt x="2409940" y="0"/>
                </a:lnTo>
                <a:cubicBezTo>
                  <a:pt x="2429587" y="0"/>
                  <a:pt x="2445514" y="15927"/>
                  <a:pt x="2445514" y="35574"/>
                </a:cubicBezTo>
                <a:lnTo>
                  <a:pt x="2445514" y="604706"/>
                </a:lnTo>
                <a:cubicBezTo>
                  <a:pt x="2445514" y="624353"/>
                  <a:pt x="2429587" y="640280"/>
                  <a:pt x="2409940" y="640280"/>
                </a:cubicBezTo>
                <a:lnTo>
                  <a:pt x="35574" y="640280"/>
                </a:lnTo>
                <a:cubicBezTo>
                  <a:pt x="15927" y="640280"/>
                  <a:pt x="0" y="624353"/>
                  <a:pt x="0" y="604706"/>
                </a:cubicBezTo>
                <a:lnTo>
                  <a:pt x="0" y="35574"/>
                </a:lnTo>
                <a:cubicBezTo>
                  <a:pt x="0" y="15940"/>
                  <a:pt x="15940" y="0"/>
                  <a:pt x="35574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2" name="Google Shape;622;p15"/>
          <p:cNvSpPr/>
          <p:nvPr/>
        </p:nvSpPr>
        <p:spPr>
          <a:xfrm>
            <a:off x="6872034" y="5569103"/>
            <a:ext cx="2294337" cy="1778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Commissioned By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3" name="Google Shape;623;p15"/>
          <p:cNvSpPr/>
          <p:nvPr/>
        </p:nvSpPr>
        <p:spPr>
          <a:xfrm>
            <a:off x="6867588" y="5782530"/>
            <a:ext cx="2303230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Nathan Leadgate Limited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4" name="Google Shape;624;p15"/>
          <p:cNvSpPr/>
          <p:nvPr/>
        </p:nvSpPr>
        <p:spPr>
          <a:xfrm>
            <a:off x="9385981" y="5462389"/>
            <a:ext cx="2445514" cy="640280"/>
          </a:xfrm>
          <a:custGeom>
            <a:rect b="b" l="l" r="r" t="t"/>
            <a:pathLst>
              <a:path extrusionOk="0" h="640280" w="2445514">
                <a:moveTo>
                  <a:pt x="35574" y="0"/>
                </a:moveTo>
                <a:lnTo>
                  <a:pt x="2409940" y="0"/>
                </a:lnTo>
                <a:cubicBezTo>
                  <a:pt x="2429587" y="0"/>
                  <a:pt x="2445514" y="15927"/>
                  <a:pt x="2445514" y="35574"/>
                </a:cubicBezTo>
                <a:lnTo>
                  <a:pt x="2445514" y="604706"/>
                </a:lnTo>
                <a:cubicBezTo>
                  <a:pt x="2445514" y="624353"/>
                  <a:pt x="2429587" y="640280"/>
                  <a:pt x="2409940" y="640280"/>
                </a:cubicBezTo>
                <a:lnTo>
                  <a:pt x="35574" y="640280"/>
                </a:lnTo>
                <a:cubicBezTo>
                  <a:pt x="15927" y="640280"/>
                  <a:pt x="0" y="624353"/>
                  <a:pt x="0" y="604706"/>
                </a:cubicBezTo>
                <a:lnTo>
                  <a:pt x="0" y="35574"/>
                </a:lnTo>
                <a:cubicBezTo>
                  <a:pt x="0" y="15940"/>
                  <a:pt x="15940" y="0"/>
                  <a:pt x="35574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5" name="Google Shape;625;p15"/>
          <p:cNvSpPr/>
          <p:nvPr/>
        </p:nvSpPr>
        <p:spPr>
          <a:xfrm>
            <a:off x="9461569" y="5569103"/>
            <a:ext cx="2294337" cy="1778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Target Audience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6" name="Google Shape;626;p15"/>
          <p:cNvSpPr/>
          <p:nvPr/>
        </p:nvSpPr>
        <p:spPr>
          <a:xfrm>
            <a:off x="9457123" y="5782530"/>
            <a:ext cx="2303230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Higher Ed Stakeholders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15"/>
          <p:cNvSpPr/>
          <p:nvPr/>
        </p:nvSpPr>
        <p:spPr>
          <a:xfrm>
            <a:off x="355711" y="6527300"/>
            <a:ext cx="11480578" cy="8893"/>
          </a:xfrm>
          <a:custGeom>
            <a:rect b="b" l="l" r="r" t="t"/>
            <a:pathLst>
              <a:path extrusionOk="0" h="8893" w="11480578">
                <a:moveTo>
                  <a:pt x="0" y="0"/>
                </a:moveTo>
                <a:lnTo>
                  <a:pt x="11480578" y="0"/>
                </a:lnTo>
                <a:lnTo>
                  <a:pt x="11480578" y="8893"/>
                </a:lnTo>
                <a:lnTo>
                  <a:pt x="0" y="8893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15"/>
          <p:cNvSpPr/>
          <p:nvPr/>
        </p:nvSpPr>
        <p:spPr>
          <a:xfrm>
            <a:off x="355711" y="6674031"/>
            <a:ext cx="2685619" cy="1778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Workplace Readiness Survey (WRS) Programme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Google Shape;629;p15"/>
          <p:cNvSpPr/>
          <p:nvPr/>
        </p:nvSpPr>
        <p:spPr>
          <a:xfrm>
            <a:off x="8606126" y="6674031"/>
            <a:ext cx="3290328" cy="1778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Evidence-Based Policy Design for Nigerian Higher Education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/>
          <p:nvPr/>
        </p:nvSpPr>
        <p:spPr>
          <a:xfrm>
            <a:off x="381000" y="381000"/>
            <a:ext cx="11496675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50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NAVIGATION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5"/>
          <p:cNvSpPr/>
          <p:nvPr/>
        </p:nvSpPr>
        <p:spPr>
          <a:xfrm>
            <a:off x="381000" y="647700"/>
            <a:ext cx="11658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Executive Overview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5"/>
          <p:cNvSpPr/>
          <p:nvPr/>
        </p:nvSpPr>
        <p:spPr>
          <a:xfrm>
            <a:off x="381000" y="1257300"/>
            <a:ext cx="914400" cy="38100"/>
          </a:xfrm>
          <a:custGeom>
            <a:rect b="b" l="l" r="r" t="t"/>
            <a:pathLst>
              <a:path extrusionOk="0" h="38100" w="914400">
                <a:moveTo>
                  <a:pt x="0" y="0"/>
                </a:moveTo>
                <a:lnTo>
                  <a:pt x="914400" y="0"/>
                </a:lnTo>
                <a:lnTo>
                  <a:pt x="914400" y="38100"/>
                </a:lnTo>
                <a:lnTo>
                  <a:pt x="0" y="38100"/>
                </a:lnTo>
                <a:lnTo>
                  <a:pt x="0" y="0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5"/>
          <p:cNvSpPr/>
          <p:nvPr/>
        </p:nvSpPr>
        <p:spPr>
          <a:xfrm>
            <a:off x="400050" y="1600200"/>
            <a:ext cx="5467350" cy="971550"/>
          </a:xfrm>
          <a:custGeom>
            <a:rect b="b" l="l" r="r" t="t"/>
            <a:pathLst>
              <a:path extrusionOk="0" h="971550" w="5467350">
                <a:moveTo>
                  <a:pt x="38100" y="0"/>
                </a:moveTo>
                <a:lnTo>
                  <a:pt x="5391151" y="0"/>
                </a:lnTo>
                <a:cubicBezTo>
                  <a:pt x="5433235" y="0"/>
                  <a:pt x="5467350" y="34115"/>
                  <a:pt x="5467350" y="76199"/>
                </a:cubicBezTo>
                <a:lnTo>
                  <a:pt x="5467350" y="895351"/>
                </a:lnTo>
                <a:cubicBezTo>
                  <a:pt x="5467350" y="937435"/>
                  <a:pt x="5433235" y="971550"/>
                  <a:pt x="5391151" y="971550"/>
                </a:cubicBez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5"/>
          <p:cNvSpPr/>
          <p:nvPr/>
        </p:nvSpPr>
        <p:spPr>
          <a:xfrm>
            <a:off x="400050" y="1600200"/>
            <a:ext cx="38100" cy="971550"/>
          </a:xfrm>
          <a:custGeom>
            <a:rect b="b" l="l" r="r" t="t"/>
            <a:pathLst>
              <a:path extrusionOk="0" h="971550" w="38100">
                <a:moveTo>
                  <a:pt x="38100" y="0"/>
                </a:moveTo>
                <a:lnTo>
                  <a:pt x="38100" y="0"/>
                </a:lnTo>
                <a:lnTo>
                  <a:pt x="38100" y="971550"/>
                </a:ln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5"/>
          <p:cNvSpPr/>
          <p:nvPr/>
        </p:nvSpPr>
        <p:spPr>
          <a:xfrm>
            <a:off x="609600" y="1790700"/>
            <a:ext cx="457200" cy="457200"/>
          </a:xfrm>
          <a:custGeom>
            <a:rect b="b" l="l" r="r" t="t"/>
            <a:pathLst>
              <a:path extrusionOk="0" h="457200" w="457200">
                <a:moveTo>
                  <a:pt x="228600" y="0"/>
                </a:moveTo>
                <a:lnTo>
                  <a:pt x="228600" y="0"/>
                </a:lnTo>
                <a:cubicBezTo>
                  <a:pt x="354768" y="0"/>
                  <a:pt x="457200" y="102432"/>
                  <a:pt x="457200" y="228600"/>
                </a:cubicBezTo>
                <a:lnTo>
                  <a:pt x="457200" y="228600"/>
                </a:lnTo>
                <a:cubicBezTo>
                  <a:pt x="457200" y="354768"/>
                  <a:pt x="354768" y="457200"/>
                  <a:pt x="228600" y="457200"/>
                </a:cubicBezTo>
                <a:lnTo>
                  <a:pt x="228600" y="457200"/>
                </a:lnTo>
                <a:cubicBezTo>
                  <a:pt x="102432" y="457200"/>
                  <a:pt x="0" y="354768"/>
                  <a:pt x="0" y="228600"/>
                </a:cubicBezTo>
                <a:lnTo>
                  <a:pt x="0" y="228600"/>
                </a:lnTo>
                <a:cubicBezTo>
                  <a:pt x="0" y="102432"/>
                  <a:pt x="102432" y="0"/>
                  <a:pt x="2286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5"/>
          <p:cNvSpPr/>
          <p:nvPr/>
        </p:nvSpPr>
        <p:spPr>
          <a:xfrm>
            <a:off x="561975" y="1790700"/>
            <a:ext cx="552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01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" name="Google Shape;42;p5"/>
          <p:cNvSpPr/>
          <p:nvPr/>
        </p:nvSpPr>
        <p:spPr>
          <a:xfrm>
            <a:off x="1219200" y="1790700"/>
            <a:ext cx="4295775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Research Context &amp; Methodology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5"/>
          <p:cNvSpPr/>
          <p:nvPr/>
        </p:nvSpPr>
        <p:spPr>
          <a:xfrm>
            <a:off x="1219200" y="2133600"/>
            <a:ext cx="42767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Survey framework, analytical constructs, and baseline approach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5"/>
          <p:cNvSpPr/>
          <p:nvPr/>
        </p:nvSpPr>
        <p:spPr>
          <a:xfrm>
            <a:off x="6343650" y="1600200"/>
            <a:ext cx="5467350" cy="971550"/>
          </a:xfrm>
          <a:custGeom>
            <a:rect b="b" l="l" r="r" t="t"/>
            <a:pathLst>
              <a:path extrusionOk="0" h="971550" w="5467350">
                <a:moveTo>
                  <a:pt x="38100" y="0"/>
                </a:moveTo>
                <a:lnTo>
                  <a:pt x="5391151" y="0"/>
                </a:lnTo>
                <a:cubicBezTo>
                  <a:pt x="5433235" y="0"/>
                  <a:pt x="5467350" y="34115"/>
                  <a:pt x="5467350" y="76199"/>
                </a:cubicBezTo>
                <a:lnTo>
                  <a:pt x="5467350" y="895351"/>
                </a:lnTo>
                <a:cubicBezTo>
                  <a:pt x="5467350" y="937435"/>
                  <a:pt x="5433235" y="971550"/>
                  <a:pt x="5391151" y="971550"/>
                </a:cubicBez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5"/>
          <p:cNvSpPr/>
          <p:nvPr/>
        </p:nvSpPr>
        <p:spPr>
          <a:xfrm>
            <a:off x="6343650" y="1600200"/>
            <a:ext cx="38100" cy="971550"/>
          </a:xfrm>
          <a:custGeom>
            <a:rect b="b" l="l" r="r" t="t"/>
            <a:pathLst>
              <a:path extrusionOk="0" h="971550" w="38100">
                <a:moveTo>
                  <a:pt x="38100" y="0"/>
                </a:moveTo>
                <a:lnTo>
                  <a:pt x="38100" y="0"/>
                </a:lnTo>
                <a:lnTo>
                  <a:pt x="38100" y="971550"/>
                </a:ln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5"/>
          <p:cNvSpPr/>
          <p:nvPr/>
        </p:nvSpPr>
        <p:spPr>
          <a:xfrm>
            <a:off x="6553200" y="1790700"/>
            <a:ext cx="457200" cy="457200"/>
          </a:xfrm>
          <a:custGeom>
            <a:rect b="b" l="l" r="r" t="t"/>
            <a:pathLst>
              <a:path extrusionOk="0" h="457200" w="457200">
                <a:moveTo>
                  <a:pt x="228600" y="0"/>
                </a:moveTo>
                <a:lnTo>
                  <a:pt x="228600" y="0"/>
                </a:lnTo>
                <a:cubicBezTo>
                  <a:pt x="354768" y="0"/>
                  <a:pt x="457200" y="102432"/>
                  <a:pt x="457200" y="228600"/>
                </a:cubicBezTo>
                <a:lnTo>
                  <a:pt x="457200" y="228600"/>
                </a:lnTo>
                <a:cubicBezTo>
                  <a:pt x="457200" y="354768"/>
                  <a:pt x="354768" y="457200"/>
                  <a:pt x="228600" y="457200"/>
                </a:cubicBezTo>
                <a:lnTo>
                  <a:pt x="228600" y="457200"/>
                </a:lnTo>
                <a:cubicBezTo>
                  <a:pt x="102432" y="457200"/>
                  <a:pt x="0" y="354768"/>
                  <a:pt x="0" y="228600"/>
                </a:cubicBezTo>
                <a:lnTo>
                  <a:pt x="0" y="228600"/>
                </a:lnTo>
                <a:cubicBezTo>
                  <a:pt x="0" y="102432"/>
                  <a:pt x="102432" y="0"/>
                  <a:pt x="2286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5"/>
          <p:cNvSpPr/>
          <p:nvPr/>
        </p:nvSpPr>
        <p:spPr>
          <a:xfrm>
            <a:off x="6505575" y="1790700"/>
            <a:ext cx="552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02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5"/>
          <p:cNvSpPr/>
          <p:nvPr/>
        </p:nvSpPr>
        <p:spPr>
          <a:xfrm>
            <a:off x="7162800" y="1790700"/>
            <a:ext cx="32575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The Preparedness Paradox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5"/>
          <p:cNvSpPr/>
          <p:nvPr/>
        </p:nvSpPr>
        <p:spPr>
          <a:xfrm>
            <a:off x="7162800" y="2133600"/>
            <a:ext cx="32385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Breadth vs. depth analysis of graduate readiness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5"/>
          <p:cNvSpPr/>
          <p:nvPr/>
        </p:nvSpPr>
        <p:spPr>
          <a:xfrm>
            <a:off x="400050" y="2721769"/>
            <a:ext cx="5467350" cy="971550"/>
          </a:xfrm>
          <a:custGeom>
            <a:rect b="b" l="l" r="r" t="t"/>
            <a:pathLst>
              <a:path extrusionOk="0" h="971550" w="5467350">
                <a:moveTo>
                  <a:pt x="38100" y="0"/>
                </a:moveTo>
                <a:lnTo>
                  <a:pt x="5391151" y="0"/>
                </a:lnTo>
                <a:cubicBezTo>
                  <a:pt x="5433235" y="0"/>
                  <a:pt x="5467350" y="34115"/>
                  <a:pt x="5467350" y="76199"/>
                </a:cubicBezTo>
                <a:lnTo>
                  <a:pt x="5467350" y="895351"/>
                </a:lnTo>
                <a:cubicBezTo>
                  <a:pt x="5467350" y="937435"/>
                  <a:pt x="5433235" y="971550"/>
                  <a:pt x="5391151" y="971550"/>
                </a:cubicBez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400050" y="2721769"/>
            <a:ext cx="38100" cy="971550"/>
          </a:xfrm>
          <a:custGeom>
            <a:rect b="b" l="l" r="r" t="t"/>
            <a:pathLst>
              <a:path extrusionOk="0" h="971550" w="38100">
                <a:moveTo>
                  <a:pt x="38100" y="0"/>
                </a:moveTo>
                <a:lnTo>
                  <a:pt x="38100" y="0"/>
                </a:lnTo>
                <a:lnTo>
                  <a:pt x="38100" y="971550"/>
                </a:ln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5"/>
          <p:cNvSpPr/>
          <p:nvPr/>
        </p:nvSpPr>
        <p:spPr>
          <a:xfrm>
            <a:off x="609600" y="2912269"/>
            <a:ext cx="457200" cy="457200"/>
          </a:xfrm>
          <a:custGeom>
            <a:rect b="b" l="l" r="r" t="t"/>
            <a:pathLst>
              <a:path extrusionOk="0" h="457200" w="457200">
                <a:moveTo>
                  <a:pt x="228600" y="0"/>
                </a:moveTo>
                <a:lnTo>
                  <a:pt x="228600" y="0"/>
                </a:lnTo>
                <a:cubicBezTo>
                  <a:pt x="354768" y="0"/>
                  <a:pt x="457200" y="102432"/>
                  <a:pt x="457200" y="228600"/>
                </a:cubicBezTo>
                <a:lnTo>
                  <a:pt x="457200" y="228600"/>
                </a:lnTo>
                <a:cubicBezTo>
                  <a:pt x="457200" y="354768"/>
                  <a:pt x="354768" y="457200"/>
                  <a:pt x="228600" y="457200"/>
                </a:cubicBezTo>
                <a:lnTo>
                  <a:pt x="228600" y="457200"/>
                </a:lnTo>
                <a:cubicBezTo>
                  <a:pt x="102432" y="457200"/>
                  <a:pt x="0" y="354768"/>
                  <a:pt x="0" y="228600"/>
                </a:cubicBezTo>
                <a:lnTo>
                  <a:pt x="0" y="228600"/>
                </a:lnTo>
                <a:cubicBezTo>
                  <a:pt x="0" y="102432"/>
                  <a:pt x="102432" y="0"/>
                  <a:pt x="2286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5"/>
          <p:cNvSpPr/>
          <p:nvPr/>
        </p:nvSpPr>
        <p:spPr>
          <a:xfrm>
            <a:off x="561975" y="2912269"/>
            <a:ext cx="552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1219200" y="2912269"/>
            <a:ext cx="32575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Capability Formation Gap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1219200" y="3255169"/>
            <a:ext cx="32385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Skills acquisition paradox and curriculum design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6343650" y="2721769"/>
            <a:ext cx="5467350" cy="971550"/>
          </a:xfrm>
          <a:custGeom>
            <a:rect b="b" l="l" r="r" t="t"/>
            <a:pathLst>
              <a:path extrusionOk="0" h="971550" w="5467350">
                <a:moveTo>
                  <a:pt x="38100" y="0"/>
                </a:moveTo>
                <a:lnTo>
                  <a:pt x="5391151" y="0"/>
                </a:lnTo>
                <a:cubicBezTo>
                  <a:pt x="5433235" y="0"/>
                  <a:pt x="5467350" y="34115"/>
                  <a:pt x="5467350" y="76199"/>
                </a:cubicBezTo>
                <a:lnTo>
                  <a:pt x="5467350" y="895351"/>
                </a:lnTo>
                <a:cubicBezTo>
                  <a:pt x="5467350" y="937435"/>
                  <a:pt x="5433235" y="971550"/>
                  <a:pt x="5391151" y="971550"/>
                </a:cubicBez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6343650" y="2721769"/>
            <a:ext cx="38100" cy="971550"/>
          </a:xfrm>
          <a:custGeom>
            <a:rect b="b" l="l" r="r" t="t"/>
            <a:pathLst>
              <a:path extrusionOk="0" h="971550" w="38100">
                <a:moveTo>
                  <a:pt x="38100" y="0"/>
                </a:moveTo>
                <a:lnTo>
                  <a:pt x="38100" y="0"/>
                </a:lnTo>
                <a:lnTo>
                  <a:pt x="38100" y="971550"/>
                </a:ln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6553200" y="2912269"/>
            <a:ext cx="457200" cy="457200"/>
          </a:xfrm>
          <a:custGeom>
            <a:rect b="b" l="l" r="r" t="t"/>
            <a:pathLst>
              <a:path extrusionOk="0" h="457200" w="457200">
                <a:moveTo>
                  <a:pt x="228600" y="0"/>
                </a:moveTo>
                <a:lnTo>
                  <a:pt x="228600" y="0"/>
                </a:lnTo>
                <a:cubicBezTo>
                  <a:pt x="354768" y="0"/>
                  <a:pt x="457200" y="102432"/>
                  <a:pt x="457200" y="228600"/>
                </a:cubicBezTo>
                <a:lnTo>
                  <a:pt x="457200" y="228600"/>
                </a:lnTo>
                <a:cubicBezTo>
                  <a:pt x="457200" y="354768"/>
                  <a:pt x="354768" y="457200"/>
                  <a:pt x="228600" y="457200"/>
                </a:cubicBezTo>
                <a:lnTo>
                  <a:pt x="228600" y="457200"/>
                </a:lnTo>
                <a:cubicBezTo>
                  <a:pt x="102432" y="457200"/>
                  <a:pt x="0" y="354768"/>
                  <a:pt x="0" y="228600"/>
                </a:cubicBezTo>
                <a:lnTo>
                  <a:pt x="0" y="228600"/>
                </a:lnTo>
                <a:cubicBezTo>
                  <a:pt x="0" y="102432"/>
                  <a:pt x="102432" y="0"/>
                  <a:pt x="2286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6505575" y="2912269"/>
            <a:ext cx="552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04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7162800" y="2912269"/>
            <a:ext cx="3105150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Experiential Learning Dominance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7162800" y="3255169"/>
            <a:ext cx="30861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Internships as the primary employability lever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400050" y="3843338"/>
            <a:ext cx="5467350" cy="971550"/>
          </a:xfrm>
          <a:custGeom>
            <a:rect b="b" l="l" r="r" t="t"/>
            <a:pathLst>
              <a:path extrusionOk="0" h="971550" w="5467350">
                <a:moveTo>
                  <a:pt x="38100" y="0"/>
                </a:moveTo>
                <a:lnTo>
                  <a:pt x="5391151" y="0"/>
                </a:lnTo>
                <a:cubicBezTo>
                  <a:pt x="5433235" y="0"/>
                  <a:pt x="5467350" y="34115"/>
                  <a:pt x="5467350" y="76199"/>
                </a:cubicBezTo>
                <a:lnTo>
                  <a:pt x="5467350" y="895351"/>
                </a:lnTo>
                <a:cubicBezTo>
                  <a:pt x="5467350" y="937435"/>
                  <a:pt x="5433235" y="971550"/>
                  <a:pt x="5391151" y="971550"/>
                </a:cubicBez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400050" y="3843338"/>
            <a:ext cx="38100" cy="971550"/>
          </a:xfrm>
          <a:custGeom>
            <a:rect b="b" l="l" r="r" t="t"/>
            <a:pathLst>
              <a:path extrusionOk="0" h="971550" w="38100">
                <a:moveTo>
                  <a:pt x="38100" y="0"/>
                </a:moveTo>
                <a:lnTo>
                  <a:pt x="38100" y="0"/>
                </a:lnTo>
                <a:lnTo>
                  <a:pt x="38100" y="971550"/>
                </a:ln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609600" y="4033837"/>
            <a:ext cx="457200" cy="457200"/>
          </a:xfrm>
          <a:custGeom>
            <a:rect b="b" l="l" r="r" t="t"/>
            <a:pathLst>
              <a:path extrusionOk="0" h="457200" w="457200">
                <a:moveTo>
                  <a:pt x="228600" y="0"/>
                </a:moveTo>
                <a:lnTo>
                  <a:pt x="228600" y="0"/>
                </a:lnTo>
                <a:cubicBezTo>
                  <a:pt x="354768" y="0"/>
                  <a:pt x="457200" y="102432"/>
                  <a:pt x="457200" y="228600"/>
                </a:cubicBezTo>
                <a:lnTo>
                  <a:pt x="457200" y="228600"/>
                </a:lnTo>
                <a:cubicBezTo>
                  <a:pt x="457200" y="354768"/>
                  <a:pt x="354768" y="457200"/>
                  <a:pt x="228600" y="457200"/>
                </a:cubicBezTo>
                <a:lnTo>
                  <a:pt x="228600" y="457200"/>
                </a:lnTo>
                <a:cubicBezTo>
                  <a:pt x="102432" y="457200"/>
                  <a:pt x="0" y="354768"/>
                  <a:pt x="0" y="228600"/>
                </a:cubicBezTo>
                <a:lnTo>
                  <a:pt x="0" y="228600"/>
                </a:lnTo>
                <a:cubicBezTo>
                  <a:pt x="0" y="102432"/>
                  <a:pt x="102432" y="0"/>
                  <a:pt x="2286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561975" y="4033837"/>
            <a:ext cx="552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05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1219200" y="4033837"/>
            <a:ext cx="2695575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Employability Signalling Deficit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1219200" y="4376738"/>
            <a:ext cx="26765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Hidden barriers to labor market entry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6343650" y="3843338"/>
            <a:ext cx="5467350" cy="971550"/>
          </a:xfrm>
          <a:custGeom>
            <a:rect b="b" l="l" r="r" t="t"/>
            <a:pathLst>
              <a:path extrusionOk="0" h="971550" w="5467350">
                <a:moveTo>
                  <a:pt x="38100" y="0"/>
                </a:moveTo>
                <a:lnTo>
                  <a:pt x="5391151" y="0"/>
                </a:lnTo>
                <a:cubicBezTo>
                  <a:pt x="5433235" y="0"/>
                  <a:pt x="5467350" y="34115"/>
                  <a:pt x="5467350" y="76199"/>
                </a:cubicBezTo>
                <a:lnTo>
                  <a:pt x="5467350" y="895351"/>
                </a:lnTo>
                <a:cubicBezTo>
                  <a:pt x="5467350" y="937435"/>
                  <a:pt x="5433235" y="971550"/>
                  <a:pt x="5391151" y="971550"/>
                </a:cubicBez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6343650" y="3843338"/>
            <a:ext cx="38100" cy="971550"/>
          </a:xfrm>
          <a:custGeom>
            <a:rect b="b" l="l" r="r" t="t"/>
            <a:pathLst>
              <a:path extrusionOk="0" h="971550" w="38100">
                <a:moveTo>
                  <a:pt x="38100" y="0"/>
                </a:moveTo>
                <a:lnTo>
                  <a:pt x="38100" y="0"/>
                </a:lnTo>
                <a:lnTo>
                  <a:pt x="38100" y="971550"/>
                </a:ln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6553200" y="4033837"/>
            <a:ext cx="457200" cy="457200"/>
          </a:xfrm>
          <a:custGeom>
            <a:rect b="b" l="l" r="r" t="t"/>
            <a:pathLst>
              <a:path extrusionOk="0" h="457200" w="457200">
                <a:moveTo>
                  <a:pt x="228600" y="0"/>
                </a:moveTo>
                <a:lnTo>
                  <a:pt x="228600" y="0"/>
                </a:lnTo>
                <a:cubicBezTo>
                  <a:pt x="354768" y="0"/>
                  <a:pt x="457200" y="102432"/>
                  <a:pt x="457200" y="228600"/>
                </a:cubicBezTo>
                <a:lnTo>
                  <a:pt x="457200" y="228600"/>
                </a:lnTo>
                <a:cubicBezTo>
                  <a:pt x="457200" y="354768"/>
                  <a:pt x="354768" y="457200"/>
                  <a:pt x="228600" y="457200"/>
                </a:cubicBezTo>
                <a:lnTo>
                  <a:pt x="228600" y="457200"/>
                </a:lnTo>
                <a:cubicBezTo>
                  <a:pt x="102432" y="457200"/>
                  <a:pt x="0" y="354768"/>
                  <a:pt x="0" y="228600"/>
                </a:cubicBezTo>
                <a:lnTo>
                  <a:pt x="0" y="228600"/>
                </a:lnTo>
                <a:cubicBezTo>
                  <a:pt x="0" y="102432"/>
                  <a:pt x="102432" y="0"/>
                  <a:pt x="2286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6505575" y="4033837"/>
            <a:ext cx="552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06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5"/>
          <p:cNvSpPr/>
          <p:nvPr/>
        </p:nvSpPr>
        <p:spPr>
          <a:xfrm>
            <a:off x="7162800" y="4033837"/>
            <a:ext cx="2771775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Institutional Support Gap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5"/>
          <p:cNvSpPr/>
          <p:nvPr/>
        </p:nvSpPr>
        <p:spPr>
          <a:xfrm>
            <a:off x="7162800" y="4376738"/>
            <a:ext cx="27527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utilisation paradox in career services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5"/>
          <p:cNvSpPr/>
          <p:nvPr/>
        </p:nvSpPr>
        <p:spPr>
          <a:xfrm>
            <a:off x="400050" y="4964906"/>
            <a:ext cx="5467350" cy="971550"/>
          </a:xfrm>
          <a:custGeom>
            <a:rect b="b" l="l" r="r" t="t"/>
            <a:pathLst>
              <a:path extrusionOk="0" h="971550" w="5467350">
                <a:moveTo>
                  <a:pt x="38100" y="0"/>
                </a:moveTo>
                <a:lnTo>
                  <a:pt x="5391151" y="0"/>
                </a:lnTo>
                <a:cubicBezTo>
                  <a:pt x="5433235" y="0"/>
                  <a:pt x="5467350" y="34115"/>
                  <a:pt x="5467350" y="76199"/>
                </a:cubicBezTo>
                <a:lnTo>
                  <a:pt x="5467350" y="895351"/>
                </a:lnTo>
                <a:cubicBezTo>
                  <a:pt x="5467350" y="937435"/>
                  <a:pt x="5433235" y="971550"/>
                  <a:pt x="5391151" y="971550"/>
                </a:cubicBez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5"/>
          <p:cNvSpPr/>
          <p:nvPr/>
        </p:nvSpPr>
        <p:spPr>
          <a:xfrm>
            <a:off x="400050" y="4964906"/>
            <a:ext cx="38100" cy="971550"/>
          </a:xfrm>
          <a:custGeom>
            <a:rect b="b" l="l" r="r" t="t"/>
            <a:pathLst>
              <a:path extrusionOk="0" h="971550" w="38100">
                <a:moveTo>
                  <a:pt x="38100" y="0"/>
                </a:moveTo>
                <a:lnTo>
                  <a:pt x="38100" y="0"/>
                </a:lnTo>
                <a:lnTo>
                  <a:pt x="38100" y="971550"/>
                </a:ln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/>
          <p:nvPr/>
        </p:nvSpPr>
        <p:spPr>
          <a:xfrm>
            <a:off x="609600" y="5155406"/>
            <a:ext cx="457200" cy="457200"/>
          </a:xfrm>
          <a:custGeom>
            <a:rect b="b" l="l" r="r" t="t"/>
            <a:pathLst>
              <a:path extrusionOk="0" h="457200" w="457200">
                <a:moveTo>
                  <a:pt x="228600" y="0"/>
                </a:moveTo>
                <a:lnTo>
                  <a:pt x="228600" y="0"/>
                </a:lnTo>
                <a:cubicBezTo>
                  <a:pt x="354768" y="0"/>
                  <a:pt x="457200" y="102432"/>
                  <a:pt x="457200" y="228600"/>
                </a:cubicBezTo>
                <a:lnTo>
                  <a:pt x="457200" y="228600"/>
                </a:lnTo>
                <a:cubicBezTo>
                  <a:pt x="457200" y="354768"/>
                  <a:pt x="354768" y="457200"/>
                  <a:pt x="228600" y="457200"/>
                </a:cubicBezTo>
                <a:lnTo>
                  <a:pt x="228600" y="457200"/>
                </a:lnTo>
                <a:cubicBezTo>
                  <a:pt x="102432" y="457200"/>
                  <a:pt x="0" y="354768"/>
                  <a:pt x="0" y="228600"/>
                </a:cubicBezTo>
                <a:lnTo>
                  <a:pt x="0" y="228600"/>
                </a:lnTo>
                <a:cubicBezTo>
                  <a:pt x="0" y="102432"/>
                  <a:pt x="102432" y="0"/>
                  <a:pt x="2286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5"/>
          <p:cNvSpPr/>
          <p:nvPr/>
        </p:nvSpPr>
        <p:spPr>
          <a:xfrm>
            <a:off x="561975" y="5155406"/>
            <a:ext cx="552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07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5"/>
          <p:cNvSpPr/>
          <p:nvPr/>
        </p:nvSpPr>
        <p:spPr>
          <a:xfrm>
            <a:off x="1219200" y="5155406"/>
            <a:ext cx="2847975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Graduate Mindset &amp; Values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5"/>
          <p:cNvSpPr/>
          <p:nvPr/>
        </p:nvSpPr>
        <p:spPr>
          <a:xfrm>
            <a:off x="1219200" y="5498306"/>
            <a:ext cx="28289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Optimism and purpose-driven orientation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6343650" y="4964906"/>
            <a:ext cx="5467350" cy="971550"/>
          </a:xfrm>
          <a:custGeom>
            <a:rect b="b" l="l" r="r" t="t"/>
            <a:pathLst>
              <a:path extrusionOk="0" h="971550" w="5467350">
                <a:moveTo>
                  <a:pt x="38100" y="0"/>
                </a:moveTo>
                <a:lnTo>
                  <a:pt x="5391151" y="0"/>
                </a:lnTo>
                <a:cubicBezTo>
                  <a:pt x="5433235" y="0"/>
                  <a:pt x="5467350" y="34115"/>
                  <a:pt x="5467350" y="76199"/>
                </a:cubicBezTo>
                <a:lnTo>
                  <a:pt x="5467350" y="895351"/>
                </a:lnTo>
                <a:cubicBezTo>
                  <a:pt x="5467350" y="937435"/>
                  <a:pt x="5433235" y="971550"/>
                  <a:pt x="5391151" y="971550"/>
                </a:cubicBez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5"/>
          <p:cNvSpPr/>
          <p:nvPr/>
        </p:nvSpPr>
        <p:spPr>
          <a:xfrm>
            <a:off x="6343650" y="4964906"/>
            <a:ext cx="38100" cy="971550"/>
          </a:xfrm>
          <a:custGeom>
            <a:rect b="b" l="l" r="r" t="t"/>
            <a:pathLst>
              <a:path extrusionOk="0" h="971550" w="38100">
                <a:moveTo>
                  <a:pt x="38100" y="0"/>
                </a:moveTo>
                <a:lnTo>
                  <a:pt x="38100" y="0"/>
                </a:lnTo>
                <a:lnTo>
                  <a:pt x="38100" y="971550"/>
                </a:lnTo>
                <a:lnTo>
                  <a:pt x="38100" y="971550"/>
                </a:lnTo>
                <a:cubicBezTo>
                  <a:pt x="17072" y="971550"/>
                  <a:pt x="0" y="954478"/>
                  <a:pt x="0" y="933450"/>
                </a:cubicBezTo>
                <a:lnTo>
                  <a:pt x="0" y="38100"/>
                </a:lnTo>
                <a:cubicBezTo>
                  <a:pt x="0" y="17072"/>
                  <a:pt x="17072" y="0"/>
                  <a:pt x="38100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5"/>
          <p:cNvSpPr/>
          <p:nvPr/>
        </p:nvSpPr>
        <p:spPr>
          <a:xfrm>
            <a:off x="6553200" y="5155406"/>
            <a:ext cx="457200" cy="457200"/>
          </a:xfrm>
          <a:custGeom>
            <a:rect b="b" l="l" r="r" t="t"/>
            <a:pathLst>
              <a:path extrusionOk="0" h="457200" w="457200">
                <a:moveTo>
                  <a:pt x="228600" y="0"/>
                </a:moveTo>
                <a:lnTo>
                  <a:pt x="228600" y="0"/>
                </a:lnTo>
                <a:cubicBezTo>
                  <a:pt x="354768" y="0"/>
                  <a:pt x="457200" y="102432"/>
                  <a:pt x="457200" y="228600"/>
                </a:cubicBezTo>
                <a:lnTo>
                  <a:pt x="457200" y="228600"/>
                </a:lnTo>
                <a:cubicBezTo>
                  <a:pt x="457200" y="354768"/>
                  <a:pt x="354768" y="457200"/>
                  <a:pt x="228600" y="457200"/>
                </a:cubicBezTo>
                <a:lnTo>
                  <a:pt x="228600" y="457200"/>
                </a:lnTo>
                <a:cubicBezTo>
                  <a:pt x="102432" y="457200"/>
                  <a:pt x="0" y="354768"/>
                  <a:pt x="0" y="228600"/>
                </a:cubicBezTo>
                <a:lnTo>
                  <a:pt x="0" y="228600"/>
                </a:lnTo>
                <a:cubicBezTo>
                  <a:pt x="0" y="102432"/>
                  <a:pt x="102432" y="0"/>
                  <a:pt x="228600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5"/>
          <p:cNvSpPr/>
          <p:nvPr/>
        </p:nvSpPr>
        <p:spPr>
          <a:xfrm>
            <a:off x="6505575" y="5155406"/>
            <a:ext cx="55245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08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7162800" y="5155406"/>
            <a:ext cx="3133725" cy="26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Strategic Implications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7162800" y="5498306"/>
            <a:ext cx="3114675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Actionable recommendations for stakeholders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/>
          <p:nvPr/>
        </p:nvSpPr>
        <p:spPr>
          <a:xfrm>
            <a:off x="381000" y="6091238"/>
            <a:ext cx="11430000" cy="9525"/>
          </a:xfrm>
          <a:custGeom>
            <a:rect b="b" l="l" r="r" t="t"/>
            <a:pathLst>
              <a:path extrusionOk="0" h="9525" w="11430000">
                <a:moveTo>
                  <a:pt x="0" y="0"/>
                </a:moveTo>
                <a:lnTo>
                  <a:pt x="11430000" y="0"/>
                </a:lnTo>
                <a:lnTo>
                  <a:pt x="11430000" y="9525"/>
                </a:lnTo>
                <a:lnTo>
                  <a:pt x="0" y="9525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5"/>
          <p:cNvSpPr/>
          <p:nvPr/>
        </p:nvSpPr>
        <p:spPr>
          <a:xfrm>
            <a:off x="409575" y="6248400"/>
            <a:ext cx="228600" cy="228600"/>
          </a:xfrm>
          <a:custGeom>
            <a:rect b="b" l="l" r="r" t="t"/>
            <a:pathLst>
              <a:path extrusionOk="0" h="228600" w="228600">
                <a:moveTo>
                  <a:pt x="28575" y="28575"/>
                </a:moveTo>
                <a:cubicBezTo>
                  <a:pt x="28575" y="20672"/>
                  <a:pt x="22190" y="14288"/>
                  <a:pt x="14288" y="14288"/>
                </a:cubicBezTo>
                <a:cubicBezTo>
                  <a:pt x="6385" y="14288"/>
                  <a:pt x="0" y="20672"/>
                  <a:pt x="0" y="28575"/>
                </a:cubicBezTo>
                <a:lnTo>
                  <a:pt x="0" y="178594"/>
                </a:lnTo>
                <a:cubicBezTo>
                  <a:pt x="0" y="198328"/>
                  <a:pt x="15984" y="214313"/>
                  <a:pt x="35719" y="214313"/>
                </a:cubicBezTo>
                <a:lnTo>
                  <a:pt x="214313" y="214313"/>
                </a:lnTo>
                <a:cubicBezTo>
                  <a:pt x="222215" y="214313"/>
                  <a:pt x="228600" y="207928"/>
                  <a:pt x="228600" y="200025"/>
                </a:cubicBezTo>
                <a:cubicBezTo>
                  <a:pt x="228600" y="192122"/>
                  <a:pt x="222215" y="185738"/>
                  <a:pt x="214313" y="185738"/>
                </a:cubicBezTo>
                <a:lnTo>
                  <a:pt x="35719" y="185738"/>
                </a:lnTo>
                <a:cubicBezTo>
                  <a:pt x="31790" y="185738"/>
                  <a:pt x="28575" y="182523"/>
                  <a:pt x="28575" y="178594"/>
                </a:cubicBezTo>
                <a:lnTo>
                  <a:pt x="28575" y="28575"/>
                </a:lnTo>
                <a:close/>
                <a:moveTo>
                  <a:pt x="210116" y="67241"/>
                </a:moveTo>
                <a:cubicBezTo>
                  <a:pt x="215697" y="61659"/>
                  <a:pt x="215697" y="52596"/>
                  <a:pt x="210116" y="47015"/>
                </a:cubicBezTo>
                <a:cubicBezTo>
                  <a:pt x="204534" y="41434"/>
                  <a:pt x="195471" y="41434"/>
                  <a:pt x="189890" y="47015"/>
                </a:cubicBezTo>
                <a:lnTo>
                  <a:pt x="142875" y="94074"/>
                </a:lnTo>
                <a:lnTo>
                  <a:pt x="117247" y="68491"/>
                </a:lnTo>
                <a:cubicBezTo>
                  <a:pt x="111666" y="62910"/>
                  <a:pt x="102602" y="62910"/>
                  <a:pt x="97021" y="68491"/>
                </a:cubicBezTo>
                <a:lnTo>
                  <a:pt x="54159" y="111353"/>
                </a:lnTo>
                <a:cubicBezTo>
                  <a:pt x="48578" y="116934"/>
                  <a:pt x="48578" y="125998"/>
                  <a:pt x="54159" y="131579"/>
                </a:cubicBezTo>
                <a:cubicBezTo>
                  <a:pt x="59740" y="137160"/>
                  <a:pt x="68803" y="137160"/>
                  <a:pt x="74384" y="131579"/>
                </a:cubicBezTo>
                <a:lnTo>
                  <a:pt x="107156" y="98807"/>
                </a:lnTo>
                <a:lnTo>
                  <a:pt x="132784" y="124435"/>
                </a:lnTo>
                <a:cubicBezTo>
                  <a:pt x="138366" y="130016"/>
                  <a:pt x="147429" y="130016"/>
                  <a:pt x="153010" y="124435"/>
                </a:cubicBezTo>
                <a:lnTo>
                  <a:pt x="210160" y="67285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5"/>
          <p:cNvSpPr/>
          <p:nvPr/>
        </p:nvSpPr>
        <p:spPr>
          <a:xfrm>
            <a:off x="781050" y="6248400"/>
            <a:ext cx="4048125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Evidence-based insights for higher education transformation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5"/>
          <p:cNvSpPr/>
          <p:nvPr/>
        </p:nvSpPr>
        <p:spPr>
          <a:xfrm>
            <a:off x="9045029" y="6267450"/>
            <a:ext cx="2828925" cy="19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Target Audience: Higher Education Stakeholders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"/>
          <p:cNvSpPr/>
          <p:nvPr/>
        </p:nvSpPr>
        <p:spPr>
          <a:xfrm>
            <a:off x="359646" y="359646"/>
            <a:ext cx="11535646" cy="1798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91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01 / RESEARCH FOUNDATION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6"/>
          <p:cNvSpPr/>
          <p:nvPr/>
        </p:nvSpPr>
        <p:spPr>
          <a:xfrm>
            <a:off x="359646" y="611398"/>
            <a:ext cx="11634549" cy="35964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49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Research Context and Methodology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6"/>
          <p:cNvSpPr/>
          <p:nvPr/>
        </p:nvSpPr>
        <p:spPr>
          <a:xfrm>
            <a:off x="359646" y="1078938"/>
            <a:ext cx="863150" cy="35965"/>
          </a:xfrm>
          <a:custGeom>
            <a:rect b="b" l="l" r="r" t="t"/>
            <a:pathLst>
              <a:path extrusionOk="0" h="35965" w="863150">
                <a:moveTo>
                  <a:pt x="0" y="0"/>
                </a:moveTo>
                <a:lnTo>
                  <a:pt x="863150" y="0"/>
                </a:lnTo>
                <a:lnTo>
                  <a:pt x="863150" y="35965"/>
                </a:lnTo>
                <a:lnTo>
                  <a:pt x="0" y="35965"/>
                </a:lnTo>
                <a:lnTo>
                  <a:pt x="0" y="0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6"/>
          <p:cNvSpPr/>
          <p:nvPr/>
        </p:nvSpPr>
        <p:spPr>
          <a:xfrm>
            <a:off x="377628" y="1258761"/>
            <a:ext cx="6176920" cy="1348673"/>
          </a:xfrm>
          <a:custGeom>
            <a:rect b="b" l="l" r="r" t="t"/>
            <a:pathLst>
              <a:path extrusionOk="0" h="1348673" w="6176920">
                <a:moveTo>
                  <a:pt x="35965" y="0"/>
                </a:moveTo>
                <a:lnTo>
                  <a:pt x="6104996" y="0"/>
                </a:lnTo>
                <a:cubicBezTo>
                  <a:pt x="6144719" y="0"/>
                  <a:pt x="6176920" y="32202"/>
                  <a:pt x="6176920" y="71925"/>
                </a:cubicBezTo>
                <a:lnTo>
                  <a:pt x="6176920" y="1276748"/>
                </a:lnTo>
                <a:cubicBezTo>
                  <a:pt x="6176920" y="1316471"/>
                  <a:pt x="6144719" y="1348673"/>
                  <a:pt x="6104996" y="1348673"/>
                </a:cubicBezTo>
                <a:lnTo>
                  <a:pt x="35965" y="1348673"/>
                </a:lnTo>
                <a:cubicBezTo>
                  <a:pt x="16102" y="1348673"/>
                  <a:pt x="0" y="1332571"/>
                  <a:pt x="0" y="1312708"/>
                </a:cubicBezTo>
                <a:lnTo>
                  <a:pt x="0" y="35965"/>
                </a:lnTo>
                <a:cubicBezTo>
                  <a:pt x="0" y="16115"/>
                  <a:pt x="16115" y="0"/>
                  <a:pt x="35965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6"/>
          <p:cNvSpPr/>
          <p:nvPr/>
        </p:nvSpPr>
        <p:spPr>
          <a:xfrm>
            <a:off x="377628" y="1258761"/>
            <a:ext cx="35965" cy="1348673"/>
          </a:xfrm>
          <a:custGeom>
            <a:rect b="b" l="l" r="r" t="t"/>
            <a:pathLst>
              <a:path extrusionOk="0" h="1348673" w="35965">
                <a:moveTo>
                  <a:pt x="35965" y="0"/>
                </a:moveTo>
                <a:lnTo>
                  <a:pt x="35965" y="0"/>
                </a:lnTo>
                <a:lnTo>
                  <a:pt x="35965" y="1348673"/>
                </a:lnTo>
                <a:lnTo>
                  <a:pt x="35965" y="1348673"/>
                </a:lnTo>
                <a:cubicBezTo>
                  <a:pt x="16102" y="1348673"/>
                  <a:pt x="0" y="1332571"/>
                  <a:pt x="0" y="1312708"/>
                </a:cubicBezTo>
                <a:lnTo>
                  <a:pt x="0" y="35965"/>
                </a:lnTo>
                <a:cubicBezTo>
                  <a:pt x="0" y="16115"/>
                  <a:pt x="16115" y="0"/>
                  <a:pt x="35965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6"/>
          <p:cNvSpPr/>
          <p:nvPr/>
        </p:nvSpPr>
        <p:spPr>
          <a:xfrm>
            <a:off x="561947" y="1438584"/>
            <a:ext cx="179823" cy="179823"/>
          </a:xfrm>
          <a:custGeom>
            <a:rect b="b" l="l" r="r" t="t"/>
            <a:pathLst>
              <a:path extrusionOk="0" h="179823" w="179823">
                <a:moveTo>
                  <a:pt x="157345" y="89912"/>
                </a:moveTo>
                <a:cubicBezTo>
                  <a:pt x="157345" y="52694"/>
                  <a:pt x="127129" y="22478"/>
                  <a:pt x="89912" y="22478"/>
                </a:cubicBezTo>
                <a:cubicBezTo>
                  <a:pt x="52694" y="22478"/>
                  <a:pt x="22478" y="52694"/>
                  <a:pt x="22478" y="89912"/>
                </a:cubicBezTo>
                <a:cubicBezTo>
                  <a:pt x="22478" y="127129"/>
                  <a:pt x="52694" y="157345"/>
                  <a:pt x="89912" y="157345"/>
                </a:cubicBezTo>
                <a:cubicBezTo>
                  <a:pt x="127129" y="157345"/>
                  <a:pt x="157345" y="127129"/>
                  <a:pt x="157345" y="89912"/>
                </a:cubicBezTo>
                <a:close/>
                <a:moveTo>
                  <a:pt x="0" y="89912"/>
                </a:moveTo>
                <a:cubicBezTo>
                  <a:pt x="0" y="40288"/>
                  <a:pt x="40288" y="0"/>
                  <a:pt x="89912" y="0"/>
                </a:cubicBezTo>
                <a:cubicBezTo>
                  <a:pt x="139535" y="0"/>
                  <a:pt x="179823" y="40288"/>
                  <a:pt x="179823" y="89912"/>
                </a:cubicBezTo>
                <a:cubicBezTo>
                  <a:pt x="179823" y="139535"/>
                  <a:pt x="139535" y="179823"/>
                  <a:pt x="89912" y="179823"/>
                </a:cubicBezTo>
                <a:cubicBezTo>
                  <a:pt x="40288" y="179823"/>
                  <a:pt x="0" y="139535"/>
                  <a:pt x="0" y="89912"/>
                </a:cubicBezTo>
                <a:close/>
                <a:moveTo>
                  <a:pt x="89912" y="118009"/>
                </a:moveTo>
                <a:cubicBezTo>
                  <a:pt x="105419" y="118009"/>
                  <a:pt x="118009" y="105419"/>
                  <a:pt x="118009" y="89912"/>
                </a:cubicBezTo>
                <a:cubicBezTo>
                  <a:pt x="118009" y="74404"/>
                  <a:pt x="105419" y="61814"/>
                  <a:pt x="89912" y="61814"/>
                </a:cubicBezTo>
                <a:cubicBezTo>
                  <a:pt x="74404" y="61814"/>
                  <a:pt x="61814" y="74404"/>
                  <a:pt x="61814" y="89912"/>
                </a:cubicBezTo>
                <a:cubicBezTo>
                  <a:pt x="61814" y="105419"/>
                  <a:pt x="74404" y="118009"/>
                  <a:pt x="89912" y="118009"/>
                </a:cubicBezTo>
                <a:close/>
                <a:moveTo>
                  <a:pt x="89912" y="39336"/>
                </a:moveTo>
                <a:cubicBezTo>
                  <a:pt x="117825" y="39336"/>
                  <a:pt x="140487" y="61998"/>
                  <a:pt x="140487" y="89912"/>
                </a:cubicBezTo>
                <a:cubicBezTo>
                  <a:pt x="140487" y="117825"/>
                  <a:pt x="117825" y="140487"/>
                  <a:pt x="89912" y="140487"/>
                </a:cubicBezTo>
                <a:cubicBezTo>
                  <a:pt x="61998" y="140487"/>
                  <a:pt x="39336" y="117825"/>
                  <a:pt x="39336" y="89912"/>
                </a:cubicBezTo>
                <a:cubicBezTo>
                  <a:pt x="39336" y="61998"/>
                  <a:pt x="61998" y="39336"/>
                  <a:pt x="89912" y="39336"/>
                </a:cubicBezTo>
                <a:close/>
                <a:moveTo>
                  <a:pt x="78673" y="89912"/>
                </a:moveTo>
                <a:cubicBezTo>
                  <a:pt x="78673" y="83709"/>
                  <a:pt x="83709" y="78673"/>
                  <a:pt x="89912" y="78673"/>
                </a:cubicBezTo>
                <a:cubicBezTo>
                  <a:pt x="96114" y="78673"/>
                  <a:pt x="101150" y="83709"/>
                  <a:pt x="101150" y="89912"/>
                </a:cubicBezTo>
                <a:cubicBezTo>
                  <a:pt x="101150" y="96114"/>
                  <a:pt x="96114" y="101150"/>
                  <a:pt x="89912" y="101150"/>
                </a:cubicBezTo>
                <a:cubicBezTo>
                  <a:pt x="83709" y="101150"/>
                  <a:pt x="78673" y="96114"/>
                  <a:pt x="78673" y="89912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6"/>
          <p:cNvSpPr/>
          <p:nvPr/>
        </p:nvSpPr>
        <p:spPr>
          <a:xfrm>
            <a:off x="764248" y="1402619"/>
            <a:ext cx="5736354" cy="25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16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Survey Purpose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6"/>
          <p:cNvSpPr/>
          <p:nvPr/>
        </p:nvSpPr>
        <p:spPr>
          <a:xfrm>
            <a:off x="539469" y="1762265"/>
            <a:ext cx="5943150" cy="70131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Round 1 serves as a </a:t>
            </a:r>
            <a:r>
              <a:rPr lang="en-US" sz="1133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baseline diagnostic </a:t>
            </a:r>
            <a:r>
              <a:rPr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to quantitatively establish patterns of graduate workplace readiness across the Nigerian higher education sector. This evidence-based approach shifts the conversation from anecdotal concerns to data-driven policy design.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6"/>
          <p:cNvSpPr/>
          <p:nvPr/>
        </p:nvSpPr>
        <p:spPr>
          <a:xfrm>
            <a:off x="359646" y="2751292"/>
            <a:ext cx="6194903" cy="1546478"/>
          </a:xfrm>
          <a:custGeom>
            <a:rect b="b" l="l" r="r" t="t"/>
            <a:pathLst>
              <a:path extrusionOk="0" h="1546478" w="6194903">
                <a:moveTo>
                  <a:pt x="71927" y="0"/>
                </a:moveTo>
                <a:lnTo>
                  <a:pt x="6122976" y="0"/>
                </a:lnTo>
                <a:cubicBezTo>
                  <a:pt x="6162700" y="0"/>
                  <a:pt x="6194903" y="32203"/>
                  <a:pt x="6194903" y="71927"/>
                </a:cubicBezTo>
                <a:lnTo>
                  <a:pt x="6194903" y="1474551"/>
                </a:lnTo>
                <a:cubicBezTo>
                  <a:pt x="6194903" y="1514275"/>
                  <a:pt x="6162700" y="1546478"/>
                  <a:pt x="6122976" y="1546478"/>
                </a:cubicBezTo>
                <a:lnTo>
                  <a:pt x="71927" y="1546478"/>
                </a:lnTo>
                <a:cubicBezTo>
                  <a:pt x="32203" y="1546478"/>
                  <a:pt x="0" y="1514275"/>
                  <a:pt x="0" y="1474551"/>
                </a:cubicBezTo>
                <a:lnTo>
                  <a:pt x="0" y="71927"/>
                </a:lnTo>
                <a:cubicBezTo>
                  <a:pt x="0" y="32229"/>
                  <a:pt x="32229" y="0"/>
                  <a:pt x="71927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6"/>
          <p:cNvSpPr/>
          <p:nvPr/>
        </p:nvSpPr>
        <p:spPr>
          <a:xfrm>
            <a:off x="537221" y="2931115"/>
            <a:ext cx="157345" cy="179823"/>
          </a:xfrm>
          <a:custGeom>
            <a:rect b="b" l="l" r="r" t="t"/>
            <a:pathLst>
              <a:path extrusionOk="0" h="179823" w="157345">
                <a:moveTo>
                  <a:pt x="101150" y="0"/>
                </a:moveTo>
                <a:lnTo>
                  <a:pt x="44956" y="0"/>
                </a:lnTo>
                <a:cubicBezTo>
                  <a:pt x="38739" y="0"/>
                  <a:pt x="33717" y="5022"/>
                  <a:pt x="33717" y="11239"/>
                </a:cubicBezTo>
                <a:cubicBezTo>
                  <a:pt x="33717" y="17455"/>
                  <a:pt x="38739" y="22478"/>
                  <a:pt x="44956" y="22478"/>
                </a:cubicBezTo>
                <a:lnTo>
                  <a:pt x="44956" y="75687"/>
                </a:lnTo>
                <a:lnTo>
                  <a:pt x="2634" y="149724"/>
                </a:lnTo>
                <a:cubicBezTo>
                  <a:pt x="913" y="152779"/>
                  <a:pt x="0" y="156186"/>
                  <a:pt x="0" y="159698"/>
                </a:cubicBezTo>
                <a:cubicBezTo>
                  <a:pt x="0" y="170832"/>
                  <a:pt x="8991" y="179823"/>
                  <a:pt x="20125" y="179823"/>
                </a:cubicBezTo>
                <a:lnTo>
                  <a:pt x="137220" y="179823"/>
                </a:lnTo>
                <a:cubicBezTo>
                  <a:pt x="148319" y="179823"/>
                  <a:pt x="157345" y="170832"/>
                  <a:pt x="157345" y="159698"/>
                </a:cubicBezTo>
                <a:cubicBezTo>
                  <a:pt x="157345" y="156186"/>
                  <a:pt x="156432" y="152744"/>
                  <a:pt x="154711" y="149724"/>
                </a:cubicBezTo>
                <a:lnTo>
                  <a:pt x="112389" y="75687"/>
                </a:lnTo>
                <a:lnTo>
                  <a:pt x="112389" y="22478"/>
                </a:lnTo>
                <a:cubicBezTo>
                  <a:pt x="118606" y="22478"/>
                  <a:pt x="123628" y="17455"/>
                  <a:pt x="123628" y="11239"/>
                </a:cubicBezTo>
                <a:cubicBezTo>
                  <a:pt x="123628" y="5022"/>
                  <a:pt x="118606" y="0"/>
                  <a:pt x="112389" y="0"/>
                </a:cubicBezTo>
                <a:lnTo>
                  <a:pt x="101150" y="0"/>
                </a:lnTo>
                <a:close/>
                <a:moveTo>
                  <a:pt x="67434" y="75687"/>
                </a:moveTo>
                <a:lnTo>
                  <a:pt x="67434" y="22478"/>
                </a:lnTo>
                <a:lnTo>
                  <a:pt x="89912" y="22478"/>
                </a:lnTo>
                <a:lnTo>
                  <a:pt x="89912" y="75687"/>
                </a:lnTo>
                <a:cubicBezTo>
                  <a:pt x="89912" y="79586"/>
                  <a:pt x="90930" y="83449"/>
                  <a:pt x="92862" y="86856"/>
                </a:cubicBezTo>
                <a:lnTo>
                  <a:pt x="107472" y="112389"/>
                </a:lnTo>
                <a:lnTo>
                  <a:pt x="49873" y="112389"/>
                </a:lnTo>
                <a:lnTo>
                  <a:pt x="64483" y="86856"/>
                </a:lnTo>
                <a:cubicBezTo>
                  <a:pt x="66415" y="83449"/>
                  <a:pt x="67434" y="79621"/>
                  <a:pt x="67434" y="75687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6"/>
          <p:cNvSpPr/>
          <p:nvPr/>
        </p:nvSpPr>
        <p:spPr>
          <a:xfrm>
            <a:off x="728283" y="2895150"/>
            <a:ext cx="5772319" cy="25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16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Methodological Framework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6"/>
          <p:cNvSpPr/>
          <p:nvPr/>
        </p:nvSpPr>
        <p:spPr>
          <a:xfrm>
            <a:off x="521487" y="3290761"/>
            <a:ext cx="143858" cy="143858"/>
          </a:xfrm>
          <a:custGeom>
            <a:rect b="b" l="l" r="r" t="t"/>
            <a:pathLst>
              <a:path extrusionOk="0" h="143858" w="143858">
                <a:moveTo>
                  <a:pt x="71929" y="143858"/>
                </a:moveTo>
                <a:cubicBezTo>
                  <a:pt x="111628" y="143858"/>
                  <a:pt x="143858" y="111628"/>
                  <a:pt x="143858" y="71929"/>
                </a:cubicBezTo>
                <a:cubicBezTo>
                  <a:pt x="143858" y="32230"/>
                  <a:pt x="111628" y="0"/>
                  <a:pt x="71929" y="0"/>
                </a:cubicBezTo>
                <a:cubicBezTo>
                  <a:pt x="32230" y="0"/>
                  <a:pt x="0" y="32230"/>
                  <a:pt x="0" y="71929"/>
                </a:cubicBezTo>
                <a:cubicBezTo>
                  <a:pt x="0" y="111628"/>
                  <a:pt x="32230" y="143858"/>
                  <a:pt x="71929" y="143858"/>
                </a:cubicBezTo>
                <a:close/>
                <a:moveTo>
                  <a:pt x="95643" y="59763"/>
                </a:moveTo>
                <a:lnTo>
                  <a:pt x="73165" y="95728"/>
                </a:lnTo>
                <a:cubicBezTo>
                  <a:pt x="71985" y="97610"/>
                  <a:pt x="69962" y="98790"/>
                  <a:pt x="67743" y="98903"/>
                </a:cubicBezTo>
                <a:cubicBezTo>
                  <a:pt x="65523" y="99015"/>
                  <a:pt x="63388" y="98004"/>
                  <a:pt x="62067" y="96205"/>
                </a:cubicBezTo>
                <a:lnTo>
                  <a:pt x="48580" y="78223"/>
                </a:lnTo>
                <a:cubicBezTo>
                  <a:pt x="46333" y="75245"/>
                  <a:pt x="46951" y="71030"/>
                  <a:pt x="49929" y="68782"/>
                </a:cubicBezTo>
                <a:cubicBezTo>
                  <a:pt x="52907" y="66535"/>
                  <a:pt x="57122" y="67153"/>
                  <a:pt x="59370" y="70131"/>
                </a:cubicBezTo>
                <a:lnTo>
                  <a:pt x="66956" y="80246"/>
                </a:lnTo>
                <a:lnTo>
                  <a:pt x="84208" y="52626"/>
                </a:lnTo>
                <a:cubicBezTo>
                  <a:pt x="86175" y="49479"/>
                  <a:pt x="90333" y="48496"/>
                  <a:pt x="93508" y="50491"/>
                </a:cubicBezTo>
                <a:cubicBezTo>
                  <a:pt x="96683" y="52486"/>
                  <a:pt x="97638" y="56616"/>
                  <a:pt x="95643" y="59791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6"/>
          <p:cNvSpPr/>
          <p:nvPr/>
        </p:nvSpPr>
        <p:spPr>
          <a:xfrm>
            <a:off x="755257" y="3254796"/>
            <a:ext cx="1978053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Design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6"/>
          <p:cNvSpPr/>
          <p:nvPr/>
        </p:nvSpPr>
        <p:spPr>
          <a:xfrm>
            <a:off x="755257" y="3470584"/>
            <a:ext cx="1969062" cy="1798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1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Descriptive, cross-sectional survey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6"/>
          <p:cNvSpPr/>
          <p:nvPr/>
        </p:nvSpPr>
        <p:spPr>
          <a:xfrm>
            <a:off x="3528324" y="3290761"/>
            <a:ext cx="143858" cy="143858"/>
          </a:xfrm>
          <a:custGeom>
            <a:rect b="b" l="l" r="r" t="t"/>
            <a:pathLst>
              <a:path extrusionOk="0" h="143858" w="143858">
                <a:moveTo>
                  <a:pt x="71929" y="143858"/>
                </a:moveTo>
                <a:cubicBezTo>
                  <a:pt x="111628" y="143858"/>
                  <a:pt x="143858" y="111628"/>
                  <a:pt x="143858" y="71929"/>
                </a:cubicBezTo>
                <a:cubicBezTo>
                  <a:pt x="143858" y="32230"/>
                  <a:pt x="111628" y="0"/>
                  <a:pt x="71929" y="0"/>
                </a:cubicBezTo>
                <a:cubicBezTo>
                  <a:pt x="32230" y="0"/>
                  <a:pt x="0" y="32230"/>
                  <a:pt x="0" y="71929"/>
                </a:cubicBezTo>
                <a:cubicBezTo>
                  <a:pt x="0" y="111628"/>
                  <a:pt x="32230" y="143858"/>
                  <a:pt x="71929" y="143858"/>
                </a:cubicBezTo>
                <a:close/>
                <a:moveTo>
                  <a:pt x="95643" y="59763"/>
                </a:moveTo>
                <a:lnTo>
                  <a:pt x="73165" y="95728"/>
                </a:lnTo>
                <a:cubicBezTo>
                  <a:pt x="71985" y="97610"/>
                  <a:pt x="69962" y="98790"/>
                  <a:pt x="67743" y="98903"/>
                </a:cubicBezTo>
                <a:cubicBezTo>
                  <a:pt x="65523" y="99015"/>
                  <a:pt x="63388" y="98004"/>
                  <a:pt x="62067" y="96205"/>
                </a:cubicBezTo>
                <a:lnTo>
                  <a:pt x="48580" y="78223"/>
                </a:lnTo>
                <a:cubicBezTo>
                  <a:pt x="46333" y="75245"/>
                  <a:pt x="46951" y="71030"/>
                  <a:pt x="49929" y="68782"/>
                </a:cubicBezTo>
                <a:cubicBezTo>
                  <a:pt x="52907" y="66535"/>
                  <a:pt x="57122" y="67153"/>
                  <a:pt x="59370" y="70131"/>
                </a:cubicBezTo>
                <a:lnTo>
                  <a:pt x="66956" y="80246"/>
                </a:lnTo>
                <a:lnTo>
                  <a:pt x="84208" y="52626"/>
                </a:lnTo>
                <a:cubicBezTo>
                  <a:pt x="86175" y="49479"/>
                  <a:pt x="90333" y="48496"/>
                  <a:pt x="93508" y="50491"/>
                </a:cubicBezTo>
                <a:cubicBezTo>
                  <a:pt x="96683" y="52486"/>
                  <a:pt x="97638" y="56616"/>
                  <a:pt x="95643" y="59791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6"/>
          <p:cNvSpPr/>
          <p:nvPr/>
        </p:nvSpPr>
        <p:spPr>
          <a:xfrm>
            <a:off x="3762094" y="3254796"/>
            <a:ext cx="1483540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Data Type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6"/>
          <p:cNvSpPr/>
          <p:nvPr/>
        </p:nvSpPr>
        <p:spPr>
          <a:xfrm>
            <a:off x="3762094" y="3470584"/>
            <a:ext cx="1474549" cy="1798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1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Self-reported perceptions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6"/>
          <p:cNvSpPr/>
          <p:nvPr/>
        </p:nvSpPr>
        <p:spPr>
          <a:xfrm>
            <a:off x="521487" y="3794265"/>
            <a:ext cx="143858" cy="143858"/>
          </a:xfrm>
          <a:custGeom>
            <a:rect b="b" l="l" r="r" t="t"/>
            <a:pathLst>
              <a:path extrusionOk="0" h="143858" w="143858">
                <a:moveTo>
                  <a:pt x="71929" y="143858"/>
                </a:moveTo>
                <a:cubicBezTo>
                  <a:pt x="111628" y="143858"/>
                  <a:pt x="143858" y="111628"/>
                  <a:pt x="143858" y="71929"/>
                </a:cubicBezTo>
                <a:cubicBezTo>
                  <a:pt x="143858" y="32230"/>
                  <a:pt x="111628" y="0"/>
                  <a:pt x="71929" y="0"/>
                </a:cubicBezTo>
                <a:cubicBezTo>
                  <a:pt x="32230" y="0"/>
                  <a:pt x="0" y="32230"/>
                  <a:pt x="0" y="71929"/>
                </a:cubicBezTo>
                <a:cubicBezTo>
                  <a:pt x="0" y="111628"/>
                  <a:pt x="32230" y="143858"/>
                  <a:pt x="71929" y="143858"/>
                </a:cubicBezTo>
                <a:close/>
                <a:moveTo>
                  <a:pt x="95643" y="59763"/>
                </a:moveTo>
                <a:lnTo>
                  <a:pt x="73165" y="95728"/>
                </a:lnTo>
                <a:cubicBezTo>
                  <a:pt x="71985" y="97610"/>
                  <a:pt x="69962" y="98790"/>
                  <a:pt x="67743" y="98903"/>
                </a:cubicBezTo>
                <a:cubicBezTo>
                  <a:pt x="65523" y="99015"/>
                  <a:pt x="63388" y="98004"/>
                  <a:pt x="62067" y="96205"/>
                </a:cubicBezTo>
                <a:lnTo>
                  <a:pt x="48580" y="78223"/>
                </a:lnTo>
                <a:cubicBezTo>
                  <a:pt x="46333" y="75245"/>
                  <a:pt x="46951" y="71030"/>
                  <a:pt x="49929" y="68782"/>
                </a:cubicBezTo>
                <a:cubicBezTo>
                  <a:pt x="52907" y="66535"/>
                  <a:pt x="57122" y="67153"/>
                  <a:pt x="59370" y="70131"/>
                </a:cubicBezTo>
                <a:lnTo>
                  <a:pt x="66956" y="80246"/>
                </a:lnTo>
                <a:lnTo>
                  <a:pt x="84208" y="52626"/>
                </a:lnTo>
                <a:cubicBezTo>
                  <a:pt x="86175" y="49479"/>
                  <a:pt x="90333" y="48496"/>
                  <a:pt x="93508" y="50491"/>
                </a:cubicBezTo>
                <a:cubicBezTo>
                  <a:pt x="96683" y="52486"/>
                  <a:pt x="97638" y="56616"/>
                  <a:pt x="95643" y="59791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6"/>
          <p:cNvSpPr/>
          <p:nvPr/>
        </p:nvSpPr>
        <p:spPr>
          <a:xfrm>
            <a:off x="755257" y="3758301"/>
            <a:ext cx="1798230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Population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6"/>
          <p:cNvSpPr/>
          <p:nvPr/>
        </p:nvSpPr>
        <p:spPr>
          <a:xfrm>
            <a:off x="755257" y="3974088"/>
            <a:ext cx="1789239" cy="1798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1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Graduates &amp; final-year students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6"/>
          <p:cNvSpPr/>
          <p:nvPr/>
        </p:nvSpPr>
        <p:spPr>
          <a:xfrm>
            <a:off x="3528324" y="3794265"/>
            <a:ext cx="143858" cy="143858"/>
          </a:xfrm>
          <a:custGeom>
            <a:rect b="b" l="l" r="r" t="t"/>
            <a:pathLst>
              <a:path extrusionOk="0" h="143858" w="143858">
                <a:moveTo>
                  <a:pt x="71929" y="143858"/>
                </a:moveTo>
                <a:cubicBezTo>
                  <a:pt x="111628" y="143858"/>
                  <a:pt x="143858" y="111628"/>
                  <a:pt x="143858" y="71929"/>
                </a:cubicBezTo>
                <a:cubicBezTo>
                  <a:pt x="143858" y="32230"/>
                  <a:pt x="111628" y="0"/>
                  <a:pt x="71929" y="0"/>
                </a:cubicBezTo>
                <a:cubicBezTo>
                  <a:pt x="32230" y="0"/>
                  <a:pt x="0" y="32230"/>
                  <a:pt x="0" y="71929"/>
                </a:cubicBezTo>
                <a:cubicBezTo>
                  <a:pt x="0" y="111628"/>
                  <a:pt x="32230" y="143858"/>
                  <a:pt x="71929" y="143858"/>
                </a:cubicBezTo>
                <a:close/>
                <a:moveTo>
                  <a:pt x="95643" y="59763"/>
                </a:moveTo>
                <a:lnTo>
                  <a:pt x="73165" y="95728"/>
                </a:lnTo>
                <a:cubicBezTo>
                  <a:pt x="71985" y="97610"/>
                  <a:pt x="69962" y="98790"/>
                  <a:pt x="67743" y="98903"/>
                </a:cubicBezTo>
                <a:cubicBezTo>
                  <a:pt x="65523" y="99015"/>
                  <a:pt x="63388" y="98004"/>
                  <a:pt x="62067" y="96205"/>
                </a:cubicBezTo>
                <a:lnTo>
                  <a:pt x="48580" y="78223"/>
                </a:lnTo>
                <a:cubicBezTo>
                  <a:pt x="46333" y="75245"/>
                  <a:pt x="46951" y="71030"/>
                  <a:pt x="49929" y="68782"/>
                </a:cubicBezTo>
                <a:cubicBezTo>
                  <a:pt x="52907" y="66535"/>
                  <a:pt x="57122" y="67153"/>
                  <a:pt x="59370" y="70131"/>
                </a:cubicBezTo>
                <a:lnTo>
                  <a:pt x="66956" y="80246"/>
                </a:lnTo>
                <a:lnTo>
                  <a:pt x="84208" y="52626"/>
                </a:lnTo>
                <a:cubicBezTo>
                  <a:pt x="86175" y="49479"/>
                  <a:pt x="90333" y="48496"/>
                  <a:pt x="93508" y="50491"/>
                </a:cubicBezTo>
                <a:cubicBezTo>
                  <a:pt x="96683" y="52486"/>
                  <a:pt x="97638" y="56616"/>
                  <a:pt x="95643" y="59791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6"/>
          <p:cNvSpPr/>
          <p:nvPr/>
        </p:nvSpPr>
        <p:spPr>
          <a:xfrm>
            <a:off x="3762094" y="3758301"/>
            <a:ext cx="1330690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Level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6"/>
          <p:cNvSpPr/>
          <p:nvPr/>
        </p:nvSpPr>
        <p:spPr>
          <a:xfrm>
            <a:off x="3762094" y="3974088"/>
            <a:ext cx="1321699" cy="1798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1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System-level (national)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6"/>
          <p:cNvSpPr/>
          <p:nvPr/>
        </p:nvSpPr>
        <p:spPr>
          <a:xfrm>
            <a:off x="364142" y="4446124"/>
            <a:ext cx="6185912" cy="728283"/>
          </a:xfrm>
          <a:custGeom>
            <a:rect b="b" l="l" r="r" t="t"/>
            <a:pathLst>
              <a:path extrusionOk="0" h="728283" w="6185912">
                <a:moveTo>
                  <a:pt x="71933" y="0"/>
                </a:moveTo>
                <a:lnTo>
                  <a:pt x="6113979" y="0"/>
                </a:lnTo>
                <a:cubicBezTo>
                  <a:pt x="6153706" y="0"/>
                  <a:pt x="6185912" y="32205"/>
                  <a:pt x="6185912" y="71933"/>
                </a:cubicBezTo>
                <a:lnTo>
                  <a:pt x="6185912" y="656351"/>
                </a:lnTo>
                <a:cubicBezTo>
                  <a:pt x="6185912" y="696078"/>
                  <a:pt x="6153706" y="728283"/>
                  <a:pt x="6113979" y="728283"/>
                </a:cubicBezTo>
                <a:lnTo>
                  <a:pt x="71933" y="728283"/>
                </a:lnTo>
                <a:cubicBezTo>
                  <a:pt x="32205" y="728283"/>
                  <a:pt x="0" y="696078"/>
                  <a:pt x="0" y="656351"/>
                </a:cubicBezTo>
                <a:lnTo>
                  <a:pt x="0" y="71933"/>
                </a:lnTo>
                <a:cubicBezTo>
                  <a:pt x="0" y="32205"/>
                  <a:pt x="32205" y="0"/>
                  <a:pt x="71933" y="0"/>
                </a:cubicBezTo>
                <a:close/>
              </a:path>
            </a:pathLst>
          </a:custGeom>
          <a:solidFill>
            <a:srgbClr val="D4A056">
              <a:alpha val="20000"/>
            </a:srgbClr>
          </a:solidFill>
          <a:ln cap="flat" cmpd="sng" w="12700">
            <a:solidFill>
              <a:srgbClr val="D4A056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6"/>
          <p:cNvSpPr/>
          <p:nvPr/>
        </p:nvSpPr>
        <p:spPr>
          <a:xfrm>
            <a:off x="566442" y="4702372"/>
            <a:ext cx="161841" cy="215788"/>
          </a:xfrm>
          <a:custGeom>
            <a:rect b="b" l="l" r="r" t="t"/>
            <a:pathLst>
              <a:path extrusionOk="0" h="215788" w="161841">
                <a:moveTo>
                  <a:pt x="123446" y="161841"/>
                </a:moveTo>
                <a:cubicBezTo>
                  <a:pt x="126522" y="152442"/>
                  <a:pt x="132676" y="143929"/>
                  <a:pt x="139630" y="136595"/>
                </a:cubicBezTo>
                <a:cubicBezTo>
                  <a:pt x="153412" y="122097"/>
                  <a:pt x="161841" y="102499"/>
                  <a:pt x="161841" y="80920"/>
                </a:cubicBezTo>
                <a:cubicBezTo>
                  <a:pt x="161841" y="36246"/>
                  <a:pt x="125595" y="0"/>
                  <a:pt x="80920" y="0"/>
                </a:cubicBezTo>
                <a:cubicBezTo>
                  <a:pt x="36246" y="0"/>
                  <a:pt x="0" y="36246"/>
                  <a:pt x="0" y="80920"/>
                </a:cubicBezTo>
                <a:cubicBezTo>
                  <a:pt x="0" y="102499"/>
                  <a:pt x="8429" y="122097"/>
                  <a:pt x="22211" y="136595"/>
                </a:cubicBezTo>
                <a:cubicBezTo>
                  <a:pt x="29165" y="143929"/>
                  <a:pt x="35361" y="152442"/>
                  <a:pt x="38395" y="161841"/>
                </a:cubicBezTo>
                <a:lnTo>
                  <a:pt x="123404" y="161841"/>
                </a:lnTo>
                <a:close/>
                <a:moveTo>
                  <a:pt x="121381" y="182071"/>
                </a:moveTo>
                <a:lnTo>
                  <a:pt x="40460" y="182071"/>
                </a:lnTo>
                <a:lnTo>
                  <a:pt x="40460" y="188814"/>
                </a:lnTo>
                <a:cubicBezTo>
                  <a:pt x="40460" y="207443"/>
                  <a:pt x="55548" y="222531"/>
                  <a:pt x="74177" y="222531"/>
                </a:cubicBezTo>
                <a:lnTo>
                  <a:pt x="87664" y="222531"/>
                </a:lnTo>
                <a:cubicBezTo>
                  <a:pt x="106292" y="222531"/>
                  <a:pt x="121381" y="207443"/>
                  <a:pt x="121381" y="188814"/>
                </a:cubicBezTo>
                <a:lnTo>
                  <a:pt x="121381" y="182071"/>
                </a:lnTo>
                <a:close/>
                <a:moveTo>
                  <a:pt x="77549" y="47204"/>
                </a:moveTo>
                <a:cubicBezTo>
                  <a:pt x="60775" y="47204"/>
                  <a:pt x="47204" y="60775"/>
                  <a:pt x="47204" y="77549"/>
                </a:cubicBezTo>
                <a:cubicBezTo>
                  <a:pt x="47204" y="83154"/>
                  <a:pt x="42694" y="87664"/>
                  <a:pt x="37088" y="87664"/>
                </a:cubicBezTo>
                <a:cubicBezTo>
                  <a:pt x="31483" y="87664"/>
                  <a:pt x="26973" y="83154"/>
                  <a:pt x="26973" y="77549"/>
                </a:cubicBezTo>
                <a:cubicBezTo>
                  <a:pt x="26973" y="49606"/>
                  <a:pt x="49606" y="26973"/>
                  <a:pt x="77549" y="26973"/>
                </a:cubicBezTo>
                <a:cubicBezTo>
                  <a:pt x="83154" y="26973"/>
                  <a:pt x="87664" y="31483"/>
                  <a:pt x="87664" y="37088"/>
                </a:cubicBezTo>
                <a:cubicBezTo>
                  <a:pt x="87664" y="42694"/>
                  <a:pt x="83154" y="47204"/>
                  <a:pt x="77549" y="47204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6"/>
          <p:cNvSpPr/>
          <p:nvPr/>
        </p:nvSpPr>
        <p:spPr>
          <a:xfrm>
            <a:off x="890124" y="4594478"/>
            <a:ext cx="5475611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Key Insight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6"/>
          <p:cNvSpPr/>
          <p:nvPr/>
        </p:nvSpPr>
        <p:spPr>
          <a:xfrm>
            <a:off x="890124" y="4810265"/>
            <a:ext cx="5475611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Findings reported at aggregate national level—not institutional performance assessment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6"/>
          <p:cNvSpPr/>
          <p:nvPr/>
        </p:nvSpPr>
        <p:spPr>
          <a:xfrm>
            <a:off x="6768931" y="1258761"/>
            <a:ext cx="5071009" cy="1438584"/>
          </a:xfrm>
          <a:custGeom>
            <a:rect b="b" l="l" r="r" t="t"/>
            <a:pathLst>
              <a:path extrusionOk="0" h="1438584" w="5071009">
                <a:moveTo>
                  <a:pt x="71929" y="0"/>
                </a:moveTo>
                <a:lnTo>
                  <a:pt x="4999080" y="0"/>
                </a:lnTo>
                <a:cubicBezTo>
                  <a:pt x="5038805" y="0"/>
                  <a:pt x="5071009" y="32204"/>
                  <a:pt x="5071009" y="71929"/>
                </a:cubicBezTo>
                <a:lnTo>
                  <a:pt x="5071009" y="1366655"/>
                </a:lnTo>
                <a:cubicBezTo>
                  <a:pt x="5071009" y="1406380"/>
                  <a:pt x="5038805" y="1438584"/>
                  <a:pt x="4999080" y="1438584"/>
                </a:cubicBezTo>
                <a:lnTo>
                  <a:pt x="71929" y="1438584"/>
                </a:lnTo>
                <a:cubicBezTo>
                  <a:pt x="32204" y="1438584"/>
                  <a:pt x="0" y="1406380"/>
                  <a:pt x="0" y="1366655"/>
                </a:cubicBezTo>
                <a:lnTo>
                  <a:pt x="0" y="71929"/>
                </a:lnTo>
                <a:cubicBezTo>
                  <a:pt x="0" y="32230"/>
                  <a:pt x="32230" y="0"/>
                  <a:pt x="71929" y="0"/>
                </a:cubicBezTo>
                <a:close/>
              </a:path>
            </a:pathLst>
          </a:custGeom>
          <a:gradFill>
            <a:gsLst>
              <a:gs pos="0">
                <a:srgbClr val="3A8C8C"/>
              </a:gs>
              <a:gs pos="100000">
                <a:srgbClr val="1A3D3D"/>
              </a:gs>
            </a:gsLst>
            <a:lin ang="27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6"/>
          <p:cNvSpPr/>
          <p:nvPr/>
        </p:nvSpPr>
        <p:spPr>
          <a:xfrm>
            <a:off x="6813887" y="1438584"/>
            <a:ext cx="4981097" cy="53946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24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1,363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6"/>
          <p:cNvSpPr/>
          <p:nvPr/>
        </p:nvSpPr>
        <p:spPr>
          <a:xfrm>
            <a:off x="6908294" y="2049982"/>
            <a:ext cx="4792283" cy="25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74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Valid Responses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6"/>
          <p:cNvSpPr/>
          <p:nvPr/>
        </p:nvSpPr>
        <p:spPr>
          <a:xfrm>
            <a:off x="6917285" y="2337699"/>
            <a:ext cx="4774301" cy="1798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1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Statistically significant sample size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/>
          <p:nvPr/>
        </p:nvSpPr>
        <p:spPr>
          <a:xfrm>
            <a:off x="6768931" y="2841204"/>
            <a:ext cx="5071009" cy="3614442"/>
          </a:xfrm>
          <a:custGeom>
            <a:rect b="b" l="l" r="r" t="t"/>
            <a:pathLst>
              <a:path extrusionOk="0" h="3614442" w="5071009">
                <a:moveTo>
                  <a:pt x="71927" y="0"/>
                </a:moveTo>
                <a:lnTo>
                  <a:pt x="4999081" y="0"/>
                </a:lnTo>
                <a:cubicBezTo>
                  <a:pt x="5038806" y="0"/>
                  <a:pt x="5071009" y="32203"/>
                  <a:pt x="5071009" y="71927"/>
                </a:cubicBezTo>
                <a:lnTo>
                  <a:pt x="5071009" y="3542515"/>
                </a:lnTo>
                <a:cubicBezTo>
                  <a:pt x="5071009" y="3582239"/>
                  <a:pt x="5038806" y="3614442"/>
                  <a:pt x="4999081" y="3614442"/>
                </a:cubicBezTo>
                <a:lnTo>
                  <a:pt x="71927" y="3614442"/>
                </a:lnTo>
                <a:cubicBezTo>
                  <a:pt x="32203" y="3614442"/>
                  <a:pt x="0" y="3582239"/>
                  <a:pt x="0" y="3542515"/>
                </a:cubicBezTo>
                <a:lnTo>
                  <a:pt x="0" y="71927"/>
                </a:lnTo>
                <a:cubicBezTo>
                  <a:pt x="0" y="32230"/>
                  <a:pt x="32230" y="0"/>
                  <a:pt x="71927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6935268" y="3030018"/>
            <a:ext cx="161841" cy="161841"/>
          </a:xfrm>
          <a:custGeom>
            <a:rect b="b" l="l" r="r" t="t"/>
            <a:pathLst>
              <a:path extrusionOk="0" h="161841" w="161841">
                <a:moveTo>
                  <a:pt x="60690" y="20230"/>
                </a:moveTo>
                <a:cubicBezTo>
                  <a:pt x="60690" y="14635"/>
                  <a:pt x="65210" y="10115"/>
                  <a:pt x="70805" y="10115"/>
                </a:cubicBezTo>
                <a:lnTo>
                  <a:pt x="91035" y="10115"/>
                </a:lnTo>
                <a:cubicBezTo>
                  <a:pt x="96630" y="10115"/>
                  <a:pt x="101150" y="14635"/>
                  <a:pt x="101150" y="20230"/>
                </a:cubicBezTo>
                <a:lnTo>
                  <a:pt x="101150" y="40460"/>
                </a:lnTo>
                <a:cubicBezTo>
                  <a:pt x="101150" y="46055"/>
                  <a:pt x="96630" y="50575"/>
                  <a:pt x="91035" y="50575"/>
                </a:cubicBezTo>
                <a:lnTo>
                  <a:pt x="88507" y="50575"/>
                </a:lnTo>
                <a:lnTo>
                  <a:pt x="88507" y="70805"/>
                </a:lnTo>
                <a:lnTo>
                  <a:pt x="126438" y="70805"/>
                </a:lnTo>
                <a:cubicBezTo>
                  <a:pt x="139019" y="70805"/>
                  <a:pt x="149197" y="80984"/>
                  <a:pt x="149197" y="93564"/>
                </a:cubicBezTo>
                <a:lnTo>
                  <a:pt x="149197" y="111265"/>
                </a:lnTo>
                <a:lnTo>
                  <a:pt x="151726" y="111265"/>
                </a:lnTo>
                <a:cubicBezTo>
                  <a:pt x="157321" y="111265"/>
                  <a:pt x="161841" y="115786"/>
                  <a:pt x="161841" y="121381"/>
                </a:cubicBezTo>
                <a:lnTo>
                  <a:pt x="161841" y="141611"/>
                </a:lnTo>
                <a:cubicBezTo>
                  <a:pt x="161841" y="147206"/>
                  <a:pt x="157321" y="151726"/>
                  <a:pt x="151726" y="151726"/>
                </a:cubicBezTo>
                <a:lnTo>
                  <a:pt x="131496" y="151726"/>
                </a:lnTo>
                <a:cubicBezTo>
                  <a:pt x="125901" y="151726"/>
                  <a:pt x="121381" y="147206"/>
                  <a:pt x="121381" y="141611"/>
                </a:cubicBezTo>
                <a:lnTo>
                  <a:pt x="121381" y="121381"/>
                </a:lnTo>
                <a:cubicBezTo>
                  <a:pt x="121381" y="115786"/>
                  <a:pt x="125901" y="111265"/>
                  <a:pt x="131496" y="111265"/>
                </a:cubicBezTo>
                <a:lnTo>
                  <a:pt x="134024" y="111265"/>
                </a:lnTo>
                <a:lnTo>
                  <a:pt x="134024" y="93564"/>
                </a:lnTo>
                <a:cubicBezTo>
                  <a:pt x="134024" y="89360"/>
                  <a:pt x="130642" y="85978"/>
                  <a:pt x="126438" y="85978"/>
                </a:cubicBezTo>
                <a:lnTo>
                  <a:pt x="88507" y="85978"/>
                </a:lnTo>
                <a:lnTo>
                  <a:pt x="88507" y="111265"/>
                </a:lnTo>
                <a:lnTo>
                  <a:pt x="91035" y="111265"/>
                </a:lnTo>
                <a:cubicBezTo>
                  <a:pt x="96630" y="111265"/>
                  <a:pt x="101150" y="115786"/>
                  <a:pt x="101150" y="121381"/>
                </a:cubicBezTo>
                <a:lnTo>
                  <a:pt x="101150" y="141611"/>
                </a:lnTo>
                <a:cubicBezTo>
                  <a:pt x="101150" y="147206"/>
                  <a:pt x="96630" y="151726"/>
                  <a:pt x="91035" y="151726"/>
                </a:cubicBezTo>
                <a:lnTo>
                  <a:pt x="70805" y="151726"/>
                </a:lnTo>
                <a:cubicBezTo>
                  <a:pt x="65210" y="151726"/>
                  <a:pt x="60690" y="147206"/>
                  <a:pt x="60690" y="141611"/>
                </a:cubicBezTo>
                <a:lnTo>
                  <a:pt x="60690" y="121381"/>
                </a:lnTo>
                <a:cubicBezTo>
                  <a:pt x="60690" y="115786"/>
                  <a:pt x="65210" y="111265"/>
                  <a:pt x="70805" y="111265"/>
                </a:cubicBezTo>
                <a:lnTo>
                  <a:pt x="73334" y="111265"/>
                </a:lnTo>
                <a:lnTo>
                  <a:pt x="73334" y="85978"/>
                </a:lnTo>
                <a:lnTo>
                  <a:pt x="35403" y="85978"/>
                </a:lnTo>
                <a:cubicBezTo>
                  <a:pt x="31199" y="85978"/>
                  <a:pt x="27816" y="89360"/>
                  <a:pt x="27816" y="93564"/>
                </a:cubicBezTo>
                <a:lnTo>
                  <a:pt x="27816" y="111265"/>
                </a:lnTo>
                <a:lnTo>
                  <a:pt x="30345" y="111265"/>
                </a:lnTo>
                <a:cubicBezTo>
                  <a:pt x="35940" y="111265"/>
                  <a:pt x="40460" y="115786"/>
                  <a:pt x="40460" y="121381"/>
                </a:cubicBezTo>
                <a:lnTo>
                  <a:pt x="40460" y="141611"/>
                </a:lnTo>
                <a:cubicBezTo>
                  <a:pt x="40460" y="147206"/>
                  <a:pt x="35940" y="151726"/>
                  <a:pt x="30345" y="151726"/>
                </a:cubicBezTo>
                <a:lnTo>
                  <a:pt x="10115" y="151726"/>
                </a:lnTo>
                <a:cubicBezTo>
                  <a:pt x="4520" y="151726"/>
                  <a:pt x="0" y="147206"/>
                  <a:pt x="0" y="141611"/>
                </a:cubicBezTo>
                <a:lnTo>
                  <a:pt x="0" y="121381"/>
                </a:lnTo>
                <a:cubicBezTo>
                  <a:pt x="0" y="115786"/>
                  <a:pt x="4520" y="111265"/>
                  <a:pt x="10115" y="111265"/>
                </a:cubicBezTo>
                <a:lnTo>
                  <a:pt x="12644" y="111265"/>
                </a:lnTo>
                <a:lnTo>
                  <a:pt x="12644" y="93564"/>
                </a:lnTo>
                <a:cubicBezTo>
                  <a:pt x="12644" y="80984"/>
                  <a:pt x="22822" y="70805"/>
                  <a:pt x="35403" y="70805"/>
                </a:cubicBezTo>
                <a:lnTo>
                  <a:pt x="73334" y="70805"/>
                </a:lnTo>
                <a:lnTo>
                  <a:pt x="73334" y="50575"/>
                </a:lnTo>
                <a:lnTo>
                  <a:pt x="70805" y="50575"/>
                </a:lnTo>
                <a:cubicBezTo>
                  <a:pt x="65210" y="50575"/>
                  <a:pt x="60690" y="46055"/>
                  <a:pt x="60690" y="40460"/>
                </a:cubicBezTo>
                <a:lnTo>
                  <a:pt x="60690" y="20230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6"/>
          <p:cNvSpPr/>
          <p:nvPr/>
        </p:nvSpPr>
        <p:spPr>
          <a:xfrm>
            <a:off x="7119586" y="2985062"/>
            <a:ext cx="4657416" cy="2517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74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Analytical Constructs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6"/>
          <p:cNvSpPr/>
          <p:nvPr/>
        </p:nvSpPr>
        <p:spPr>
          <a:xfrm>
            <a:off x="6912790" y="3344708"/>
            <a:ext cx="4783292" cy="323681"/>
          </a:xfrm>
          <a:custGeom>
            <a:rect b="b" l="l" r="r" t="t"/>
            <a:pathLst>
              <a:path extrusionOk="0" h="323681" w="4783292">
                <a:moveTo>
                  <a:pt x="35964" y="0"/>
                </a:moveTo>
                <a:lnTo>
                  <a:pt x="4747328" y="0"/>
                </a:lnTo>
                <a:cubicBezTo>
                  <a:pt x="4767190" y="0"/>
                  <a:pt x="4783292" y="16102"/>
                  <a:pt x="4783292" y="35964"/>
                </a:cubicBezTo>
                <a:lnTo>
                  <a:pt x="4783292" y="287717"/>
                </a:lnTo>
                <a:cubicBezTo>
                  <a:pt x="4783292" y="307580"/>
                  <a:pt x="4767190" y="323681"/>
                  <a:pt x="4747328" y="323681"/>
                </a:cubicBezTo>
                <a:lnTo>
                  <a:pt x="35964" y="323681"/>
                </a:lnTo>
                <a:cubicBezTo>
                  <a:pt x="16115" y="323681"/>
                  <a:pt x="0" y="307566"/>
                  <a:pt x="0" y="287717"/>
                </a:cubicBezTo>
                <a:lnTo>
                  <a:pt x="0" y="35964"/>
                </a:lnTo>
                <a:cubicBezTo>
                  <a:pt x="0" y="16115"/>
                  <a:pt x="16115" y="0"/>
                  <a:pt x="35964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6"/>
          <p:cNvSpPr/>
          <p:nvPr/>
        </p:nvSpPr>
        <p:spPr>
          <a:xfrm>
            <a:off x="6966737" y="3398655"/>
            <a:ext cx="215788" cy="215788"/>
          </a:xfrm>
          <a:custGeom>
            <a:rect b="b" l="l" r="r" t="t"/>
            <a:pathLst>
              <a:path extrusionOk="0" h="215788" w="215788">
                <a:moveTo>
                  <a:pt x="107894" y="0"/>
                </a:moveTo>
                <a:lnTo>
                  <a:pt x="107894" y="0"/>
                </a:lnTo>
                <a:cubicBezTo>
                  <a:pt x="167442" y="0"/>
                  <a:pt x="215788" y="48346"/>
                  <a:pt x="215788" y="107894"/>
                </a:cubicBezTo>
                <a:lnTo>
                  <a:pt x="215788" y="107894"/>
                </a:lnTo>
                <a:cubicBezTo>
                  <a:pt x="215788" y="167442"/>
                  <a:pt x="167442" y="215788"/>
                  <a:pt x="107894" y="215788"/>
                </a:cubicBezTo>
                <a:lnTo>
                  <a:pt x="107894" y="215788"/>
                </a:lnTo>
                <a:cubicBezTo>
                  <a:pt x="48346" y="215788"/>
                  <a:pt x="0" y="167442"/>
                  <a:pt x="0" y="107894"/>
                </a:cubicBezTo>
                <a:lnTo>
                  <a:pt x="0" y="107894"/>
                </a:lnTo>
                <a:cubicBezTo>
                  <a:pt x="0" y="48346"/>
                  <a:pt x="48346" y="0"/>
                  <a:pt x="107894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6"/>
          <p:cNvSpPr/>
          <p:nvPr/>
        </p:nvSpPr>
        <p:spPr>
          <a:xfrm>
            <a:off x="6939763" y="3398655"/>
            <a:ext cx="269735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6"/>
          <p:cNvSpPr/>
          <p:nvPr/>
        </p:nvSpPr>
        <p:spPr>
          <a:xfrm>
            <a:off x="7254454" y="3398655"/>
            <a:ext cx="1645381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Self-Perceived Readiness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6"/>
          <p:cNvSpPr/>
          <p:nvPr/>
        </p:nvSpPr>
        <p:spPr>
          <a:xfrm>
            <a:off x="6912790" y="3722336"/>
            <a:ext cx="4783292" cy="323681"/>
          </a:xfrm>
          <a:custGeom>
            <a:rect b="b" l="l" r="r" t="t"/>
            <a:pathLst>
              <a:path extrusionOk="0" h="323681" w="4783292">
                <a:moveTo>
                  <a:pt x="35964" y="0"/>
                </a:moveTo>
                <a:lnTo>
                  <a:pt x="4747328" y="0"/>
                </a:lnTo>
                <a:cubicBezTo>
                  <a:pt x="4767190" y="0"/>
                  <a:pt x="4783292" y="16102"/>
                  <a:pt x="4783292" y="35964"/>
                </a:cubicBezTo>
                <a:lnTo>
                  <a:pt x="4783292" y="287717"/>
                </a:lnTo>
                <a:cubicBezTo>
                  <a:pt x="4783292" y="307580"/>
                  <a:pt x="4767190" y="323681"/>
                  <a:pt x="4747328" y="323681"/>
                </a:cubicBezTo>
                <a:lnTo>
                  <a:pt x="35964" y="323681"/>
                </a:lnTo>
                <a:cubicBezTo>
                  <a:pt x="16115" y="323681"/>
                  <a:pt x="0" y="307566"/>
                  <a:pt x="0" y="287717"/>
                </a:cubicBezTo>
                <a:lnTo>
                  <a:pt x="0" y="35964"/>
                </a:lnTo>
                <a:cubicBezTo>
                  <a:pt x="0" y="16115"/>
                  <a:pt x="16115" y="0"/>
                  <a:pt x="35964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6"/>
          <p:cNvSpPr/>
          <p:nvPr/>
        </p:nvSpPr>
        <p:spPr>
          <a:xfrm>
            <a:off x="6966737" y="3776283"/>
            <a:ext cx="215788" cy="215788"/>
          </a:xfrm>
          <a:custGeom>
            <a:rect b="b" l="l" r="r" t="t"/>
            <a:pathLst>
              <a:path extrusionOk="0" h="215788" w="215788">
                <a:moveTo>
                  <a:pt x="107894" y="0"/>
                </a:moveTo>
                <a:lnTo>
                  <a:pt x="107894" y="0"/>
                </a:lnTo>
                <a:cubicBezTo>
                  <a:pt x="167442" y="0"/>
                  <a:pt x="215788" y="48346"/>
                  <a:pt x="215788" y="107894"/>
                </a:cubicBezTo>
                <a:lnTo>
                  <a:pt x="215788" y="107894"/>
                </a:lnTo>
                <a:cubicBezTo>
                  <a:pt x="215788" y="167442"/>
                  <a:pt x="167442" y="215788"/>
                  <a:pt x="107894" y="215788"/>
                </a:cubicBezTo>
                <a:lnTo>
                  <a:pt x="107894" y="215788"/>
                </a:lnTo>
                <a:cubicBezTo>
                  <a:pt x="48346" y="215788"/>
                  <a:pt x="0" y="167442"/>
                  <a:pt x="0" y="107894"/>
                </a:cubicBezTo>
                <a:lnTo>
                  <a:pt x="0" y="107894"/>
                </a:lnTo>
                <a:cubicBezTo>
                  <a:pt x="0" y="48346"/>
                  <a:pt x="48346" y="0"/>
                  <a:pt x="107894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6"/>
          <p:cNvSpPr/>
          <p:nvPr/>
        </p:nvSpPr>
        <p:spPr>
          <a:xfrm>
            <a:off x="6939763" y="3776283"/>
            <a:ext cx="269735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7254454" y="3776283"/>
            <a:ext cx="1357664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Capability Formation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6"/>
          <p:cNvSpPr/>
          <p:nvPr/>
        </p:nvSpPr>
        <p:spPr>
          <a:xfrm>
            <a:off x="6912790" y="4099965"/>
            <a:ext cx="4783292" cy="323681"/>
          </a:xfrm>
          <a:custGeom>
            <a:rect b="b" l="l" r="r" t="t"/>
            <a:pathLst>
              <a:path extrusionOk="0" h="323681" w="4783292">
                <a:moveTo>
                  <a:pt x="35964" y="0"/>
                </a:moveTo>
                <a:lnTo>
                  <a:pt x="4747328" y="0"/>
                </a:lnTo>
                <a:cubicBezTo>
                  <a:pt x="4767190" y="0"/>
                  <a:pt x="4783292" y="16102"/>
                  <a:pt x="4783292" y="35964"/>
                </a:cubicBezTo>
                <a:lnTo>
                  <a:pt x="4783292" y="287717"/>
                </a:lnTo>
                <a:cubicBezTo>
                  <a:pt x="4783292" y="307580"/>
                  <a:pt x="4767190" y="323681"/>
                  <a:pt x="4747328" y="323681"/>
                </a:cubicBezTo>
                <a:lnTo>
                  <a:pt x="35964" y="323681"/>
                </a:lnTo>
                <a:cubicBezTo>
                  <a:pt x="16115" y="323681"/>
                  <a:pt x="0" y="307566"/>
                  <a:pt x="0" y="287717"/>
                </a:cubicBezTo>
                <a:lnTo>
                  <a:pt x="0" y="35964"/>
                </a:lnTo>
                <a:cubicBezTo>
                  <a:pt x="0" y="16115"/>
                  <a:pt x="16115" y="0"/>
                  <a:pt x="35964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6"/>
          <p:cNvSpPr/>
          <p:nvPr/>
        </p:nvSpPr>
        <p:spPr>
          <a:xfrm>
            <a:off x="6966737" y="4153912"/>
            <a:ext cx="215788" cy="215788"/>
          </a:xfrm>
          <a:custGeom>
            <a:rect b="b" l="l" r="r" t="t"/>
            <a:pathLst>
              <a:path extrusionOk="0" h="215788" w="215788">
                <a:moveTo>
                  <a:pt x="107894" y="0"/>
                </a:moveTo>
                <a:lnTo>
                  <a:pt x="107894" y="0"/>
                </a:lnTo>
                <a:cubicBezTo>
                  <a:pt x="167442" y="0"/>
                  <a:pt x="215788" y="48346"/>
                  <a:pt x="215788" y="107894"/>
                </a:cubicBezTo>
                <a:lnTo>
                  <a:pt x="215788" y="107894"/>
                </a:lnTo>
                <a:cubicBezTo>
                  <a:pt x="215788" y="167442"/>
                  <a:pt x="167442" y="215788"/>
                  <a:pt x="107894" y="215788"/>
                </a:cubicBezTo>
                <a:lnTo>
                  <a:pt x="107894" y="215788"/>
                </a:lnTo>
                <a:cubicBezTo>
                  <a:pt x="48346" y="215788"/>
                  <a:pt x="0" y="167442"/>
                  <a:pt x="0" y="107894"/>
                </a:cubicBezTo>
                <a:lnTo>
                  <a:pt x="0" y="107894"/>
                </a:lnTo>
                <a:cubicBezTo>
                  <a:pt x="0" y="48346"/>
                  <a:pt x="48346" y="0"/>
                  <a:pt x="107894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6939763" y="4153912"/>
            <a:ext cx="269735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7254454" y="4153912"/>
            <a:ext cx="1366655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Experiential Learning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6"/>
          <p:cNvSpPr/>
          <p:nvPr/>
        </p:nvSpPr>
        <p:spPr>
          <a:xfrm>
            <a:off x="6912790" y="4477593"/>
            <a:ext cx="4783292" cy="323681"/>
          </a:xfrm>
          <a:custGeom>
            <a:rect b="b" l="l" r="r" t="t"/>
            <a:pathLst>
              <a:path extrusionOk="0" h="323681" w="4783292">
                <a:moveTo>
                  <a:pt x="35964" y="0"/>
                </a:moveTo>
                <a:lnTo>
                  <a:pt x="4747328" y="0"/>
                </a:lnTo>
                <a:cubicBezTo>
                  <a:pt x="4767190" y="0"/>
                  <a:pt x="4783292" y="16102"/>
                  <a:pt x="4783292" y="35964"/>
                </a:cubicBezTo>
                <a:lnTo>
                  <a:pt x="4783292" y="287717"/>
                </a:lnTo>
                <a:cubicBezTo>
                  <a:pt x="4783292" y="307580"/>
                  <a:pt x="4767190" y="323681"/>
                  <a:pt x="4747328" y="323681"/>
                </a:cubicBezTo>
                <a:lnTo>
                  <a:pt x="35964" y="323681"/>
                </a:lnTo>
                <a:cubicBezTo>
                  <a:pt x="16115" y="323681"/>
                  <a:pt x="0" y="307566"/>
                  <a:pt x="0" y="287717"/>
                </a:cubicBezTo>
                <a:lnTo>
                  <a:pt x="0" y="35964"/>
                </a:lnTo>
                <a:cubicBezTo>
                  <a:pt x="0" y="16115"/>
                  <a:pt x="16115" y="0"/>
                  <a:pt x="35964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6"/>
          <p:cNvSpPr/>
          <p:nvPr/>
        </p:nvSpPr>
        <p:spPr>
          <a:xfrm>
            <a:off x="6966737" y="4531540"/>
            <a:ext cx="215788" cy="215788"/>
          </a:xfrm>
          <a:custGeom>
            <a:rect b="b" l="l" r="r" t="t"/>
            <a:pathLst>
              <a:path extrusionOk="0" h="215788" w="215788">
                <a:moveTo>
                  <a:pt x="107894" y="0"/>
                </a:moveTo>
                <a:lnTo>
                  <a:pt x="107894" y="0"/>
                </a:lnTo>
                <a:cubicBezTo>
                  <a:pt x="167442" y="0"/>
                  <a:pt x="215788" y="48346"/>
                  <a:pt x="215788" y="107894"/>
                </a:cubicBezTo>
                <a:lnTo>
                  <a:pt x="215788" y="107894"/>
                </a:lnTo>
                <a:cubicBezTo>
                  <a:pt x="215788" y="167442"/>
                  <a:pt x="167442" y="215788"/>
                  <a:pt x="107894" y="215788"/>
                </a:cubicBezTo>
                <a:lnTo>
                  <a:pt x="107894" y="215788"/>
                </a:lnTo>
                <a:cubicBezTo>
                  <a:pt x="48346" y="215788"/>
                  <a:pt x="0" y="167442"/>
                  <a:pt x="0" y="107894"/>
                </a:cubicBezTo>
                <a:lnTo>
                  <a:pt x="0" y="107894"/>
                </a:lnTo>
                <a:cubicBezTo>
                  <a:pt x="0" y="48346"/>
                  <a:pt x="48346" y="0"/>
                  <a:pt x="107894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6"/>
          <p:cNvSpPr/>
          <p:nvPr/>
        </p:nvSpPr>
        <p:spPr>
          <a:xfrm>
            <a:off x="6939763" y="4531540"/>
            <a:ext cx="269735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6"/>
          <p:cNvSpPr/>
          <p:nvPr/>
        </p:nvSpPr>
        <p:spPr>
          <a:xfrm>
            <a:off x="7254454" y="4531540"/>
            <a:ext cx="1537487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Employability Signalling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6"/>
          <p:cNvSpPr/>
          <p:nvPr/>
        </p:nvSpPr>
        <p:spPr>
          <a:xfrm>
            <a:off x="6912790" y="4855221"/>
            <a:ext cx="4783292" cy="323681"/>
          </a:xfrm>
          <a:custGeom>
            <a:rect b="b" l="l" r="r" t="t"/>
            <a:pathLst>
              <a:path extrusionOk="0" h="323681" w="4783292">
                <a:moveTo>
                  <a:pt x="35964" y="0"/>
                </a:moveTo>
                <a:lnTo>
                  <a:pt x="4747328" y="0"/>
                </a:lnTo>
                <a:cubicBezTo>
                  <a:pt x="4767190" y="0"/>
                  <a:pt x="4783292" y="16102"/>
                  <a:pt x="4783292" y="35964"/>
                </a:cubicBezTo>
                <a:lnTo>
                  <a:pt x="4783292" y="287717"/>
                </a:lnTo>
                <a:cubicBezTo>
                  <a:pt x="4783292" y="307580"/>
                  <a:pt x="4767190" y="323681"/>
                  <a:pt x="4747328" y="323681"/>
                </a:cubicBezTo>
                <a:lnTo>
                  <a:pt x="35964" y="323681"/>
                </a:lnTo>
                <a:cubicBezTo>
                  <a:pt x="16115" y="323681"/>
                  <a:pt x="0" y="307566"/>
                  <a:pt x="0" y="287717"/>
                </a:cubicBezTo>
                <a:lnTo>
                  <a:pt x="0" y="35964"/>
                </a:lnTo>
                <a:cubicBezTo>
                  <a:pt x="0" y="16115"/>
                  <a:pt x="16115" y="0"/>
                  <a:pt x="35964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6"/>
          <p:cNvSpPr/>
          <p:nvPr/>
        </p:nvSpPr>
        <p:spPr>
          <a:xfrm>
            <a:off x="6966737" y="4909168"/>
            <a:ext cx="215788" cy="215788"/>
          </a:xfrm>
          <a:custGeom>
            <a:rect b="b" l="l" r="r" t="t"/>
            <a:pathLst>
              <a:path extrusionOk="0" h="215788" w="215788">
                <a:moveTo>
                  <a:pt x="107894" y="0"/>
                </a:moveTo>
                <a:lnTo>
                  <a:pt x="107894" y="0"/>
                </a:lnTo>
                <a:cubicBezTo>
                  <a:pt x="167442" y="0"/>
                  <a:pt x="215788" y="48346"/>
                  <a:pt x="215788" y="107894"/>
                </a:cubicBezTo>
                <a:lnTo>
                  <a:pt x="215788" y="107894"/>
                </a:lnTo>
                <a:cubicBezTo>
                  <a:pt x="215788" y="167442"/>
                  <a:pt x="167442" y="215788"/>
                  <a:pt x="107894" y="215788"/>
                </a:cubicBezTo>
                <a:lnTo>
                  <a:pt x="107894" y="215788"/>
                </a:lnTo>
                <a:cubicBezTo>
                  <a:pt x="48346" y="215788"/>
                  <a:pt x="0" y="167442"/>
                  <a:pt x="0" y="107894"/>
                </a:cubicBezTo>
                <a:lnTo>
                  <a:pt x="0" y="107894"/>
                </a:lnTo>
                <a:cubicBezTo>
                  <a:pt x="0" y="48346"/>
                  <a:pt x="48346" y="0"/>
                  <a:pt x="107894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6"/>
          <p:cNvSpPr/>
          <p:nvPr/>
        </p:nvSpPr>
        <p:spPr>
          <a:xfrm>
            <a:off x="6939763" y="4909168"/>
            <a:ext cx="269735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5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6"/>
          <p:cNvSpPr/>
          <p:nvPr/>
        </p:nvSpPr>
        <p:spPr>
          <a:xfrm>
            <a:off x="7254454" y="4909168"/>
            <a:ext cx="1672354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Institutional Infrastructure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6"/>
          <p:cNvSpPr/>
          <p:nvPr/>
        </p:nvSpPr>
        <p:spPr>
          <a:xfrm>
            <a:off x="6912790" y="5232850"/>
            <a:ext cx="4783292" cy="323681"/>
          </a:xfrm>
          <a:custGeom>
            <a:rect b="b" l="l" r="r" t="t"/>
            <a:pathLst>
              <a:path extrusionOk="0" h="323681" w="4783292">
                <a:moveTo>
                  <a:pt x="35964" y="0"/>
                </a:moveTo>
                <a:lnTo>
                  <a:pt x="4747328" y="0"/>
                </a:lnTo>
                <a:cubicBezTo>
                  <a:pt x="4767190" y="0"/>
                  <a:pt x="4783292" y="16102"/>
                  <a:pt x="4783292" y="35964"/>
                </a:cubicBezTo>
                <a:lnTo>
                  <a:pt x="4783292" y="287717"/>
                </a:lnTo>
                <a:cubicBezTo>
                  <a:pt x="4783292" y="307580"/>
                  <a:pt x="4767190" y="323681"/>
                  <a:pt x="4747328" y="323681"/>
                </a:cubicBezTo>
                <a:lnTo>
                  <a:pt x="35964" y="323681"/>
                </a:lnTo>
                <a:cubicBezTo>
                  <a:pt x="16115" y="323681"/>
                  <a:pt x="0" y="307566"/>
                  <a:pt x="0" y="287717"/>
                </a:cubicBezTo>
                <a:lnTo>
                  <a:pt x="0" y="35964"/>
                </a:lnTo>
                <a:cubicBezTo>
                  <a:pt x="0" y="16115"/>
                  <a:pt x="16115" y="0"/>
                  <a:pt x="35964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6"/>
          <p:cNvSpPr/>
          <p:nvPr/>
        </p:nvSpPr>
        <p:spPr>
          <a:xfrm>
            <a:off x="6966737" y="5286796"/>
            <a:ext cx="215788" cy="215788"/>
          </a:xfrm>
          <a:custGeom>
            <a:rect b="b" l="l" r="r" t="t"/>
            <a:pathLst>
              <a:path extrusionOk="0" h="215788" w="215788">
                <a:moveTo>
                  <a:pt x="107894" y="0"/>
                </a:moveTo>
                <a:lnTo>
                  <a:pt x="107894" y="0"/>
                </a:lnTo>
                <a:cubicBezTo>
                  <a:pt x="167442" y="0"/>
                  <a:pt x="215788" y="48346"/>
                  <a:pt x="215788" y="107894"/>
                </a:cubicBezTo>
                <a:lnTo>
                  <a:pt x="215788" y="107894"/>
                </a:lnTo>
                <a:cubicBezTo>
                  <a:pt x="215788" y="167442"/>
                  <a:pt x="167442" y="215788"/>
                  <a:pt x="107894" y="215788"/>
                </a:cubicBezTo>
                <a:lnTo>
                  <a:pt x="107894" y="215788"/>
                </a:lnTo>
                <a:cubicBezTo>
                  <a:pt x="48346" y="215788"/>
                  <a:pt x="0" y="167442"/>
                  <a:pt x="0" y="107894"/>
                </a:cubicBezTo>
                <a:lnTo>
                  <a:pt x="0" y="107894"/>
                </a:lnTo>
                <a:cubicBezTo>
                  <a:pt x="0" y="48346"/>
                  <a:pt x="48346" y="0"/>
                  <a:pt x="107894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6"/>
          <p:cNvSpPr/>
          <p:nvPr/>
        </p:nvSpPr>
        <p:spPr>
          <a:xfrm>
            <a:off x="6939763" y="5286796"/>
            <a:ext cx="269735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6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6"/>
          <p:cNvSpPr/>
          <p:nvPr/>
        </p:nvSpPr>
        <p:spPr>
          <a:xfrm>
            <a:off x="7254454" y="5286796"/>
            <a:ext cx="1807221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Career Orientation &amp; Values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6"/>
          <p:cNvSpPr/>
          <p:nvPr/>
        </p:nvSpPr>
        <p:spPr>
          <a:xfrm>
            <a:off x="6912790" y="5610478"/>
            <a:ext cx="4783292" cy="323681"/>
          </a:xfrm>
          <a:custGeom>
            <a:rect b="b" l="l" r="r" t="t"/>
            <a:pathLst>
              <a:path extrusionOk="0" h="323681" w="4783292">
                <a:moveTo>
                  <a:pt x="35964" y="0"/>
                </a:moveTo>
                <a:lnTo>
                  <a:pt x="4747328" y="0"/>
                </a:lnTo>
                <a:cubicBezTo>
                  <a:pt x="4767190" y="0"/>
                  <a:pt x="4783292" y="16102"/>
                  <a:pt x="4783292" y="35964"/>
                </a:cubicBezTo>
                <a:lnTo>
                  <a:pt x="4783292" y="287717"/>
                </a:lnTo>
                <a:cubicBezTo>
                  <a:pt x="4783292" y="307580"/>
                  <a:pt x="4767190" y="323681"/>
                  <a:pt x="4747328" y="323681"/>
                </a:cubicBezTo>
                <a:lnTo>
                  <a:pt x="35964" y="323681"/>
                </a:lnTo>
                <a:cubicBezTo>
                  <a:pt x="16115" y="323681"/>
                  <a:pt x="0" y="307566"/>
                  <a:pt x="0" y="287717"/>
                </a:cubicBezTo>
                <a:lnTo>
                  <a:pt x="0" y="35964"/>
                </a:lnTo>
                <a:cubicBezTo>
                  <a:pt x="0" y="16115"/>
                  <a:pt x="16115" y="0"/>
                  <a:pt x="35964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6"/>
          <p:cNvSpPr/>
          <p:nvPr/>
        </p:nvSpPr>
        <p:spPr>
          <a:xfrm>
            <a:off x="6966737" y="5664425"/>
            <a:ext cx="215788" cy="215788"/>
          </a:xfrm>
          <a:custGeom>
            <a:rect b="b" l="l" r="r" t="t"/>
            <a:pathLst>
              <a:path extrusionOk="0" h="215788" w="215788">
                <a:moveTo>
                  <a:pt x="107894" y="0"/>
                </a:moveTo>
                <a:lnTo>
                  <a:pt x="107894" y="0"/>
                </a:lnTo>
                <a:cubicBezTo>
                  <a:pt x="167442" y="0"/>
                  <a:pt x="215788" y="48346"/>
                  <a:pt x="215788" y="107894"/>
                </a:cubicBezTo>
                <a:lnTo>
                  <a:pt x="215788" y="107894"/>
                </a:lnTo>
                <a:cubicBezTo>
                  <a:pt x="215788" y="167442"/>
                  <a:pt x="167442" y="215788"/>
                  <a:pt x="107894" y="215788"/>
                </a:cubicBezTo>
                <a:lnTo>
                  <a:pt x="107894" y="215788"/>
                </a:lnTo>
                <a:cubicBezTo>
                  <a:pt x="48346" y="215788"/>
                  <a:pt x="0" y="167442"/>
                  <a:pt x="0" y="107894"/>
                </a:cubicBezTo>
                <a:lnTo>
                  <a:pt x="0" y="107894"/>
                </a:lnTo>
                <a:cubicBezTo>
                  <a:pt x="0" y="48346"/>
                  <a:pt x="48346" y="0"/>
                  <a:pt x="107894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6"/>
          <p:cNvSpPr/>
          <p:nvPr/>
        </p:nvSpPr>
        <p:spPr>
          <a:xfrm>
            <a:off x="6939763" y="5664425"/>
            <a:ext cx="269735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7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/>
          <p:nvPr/>
        </p:nvSpPr>
        <p:spPr>
          <a:xfrm>
            <a:off x="7254454" y="5664425"/>
            <a:ext cx="1447575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University Satisfaction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>
            <a:off x="6912790" y="5988106"/>
            <a:ext cx="4783292" cy="323681"/>
          </a:xfrm>
          <a:custGeom>
            <a:rect b="b" l="l" r="r" t="t"/>
            <a:pathLst>
              <a:path extrusionOk="0" h="323681" w="4783292">
                <a:moveTo>
                  <a:pt x="35964" y="0"/>
                </a:moveTo>
                <a:lnTo>
                  <a:pt x="4747328" y="0"/>
                </a:lnTo>
                <a:cubicBezTo>
                  <a:pt x="4767190" y="0"/>
                  <a:pt x="4783292" y="16102"/>
                  <a:pt x="4783292" y="35964"/>
                </a:cubicBezTo>
                <a:lnTo>
                  <a:pt x="4783292" y="287717"/>
                </a:lnTo>
                <a:cubicBezTo>
                  <a:pt x="4783292" y="307580"/>
                  <a:pt x="4767190" y="323681"/>
                  <a:pt x="4747328" y="323681"/>
                </a:cubicBezTo>
                <a:lnTo>
                  <a:pt x="35964" y="323681"/>
                </a:lnTo>
                <a:cubicBezTo>
                  <a:pt x="16115" y="323681"/>
                  <a:pt x="0" y="307566"/>
                  <a:pt x="0" y="287717"/>
                </a:cubicBezTo>
                <a:lnTo>
                  <a:pt x="0" y="35964"/>
                </a:lnTo>
                <a:cubicBezTo>
                  <a:pt x="0" y="16115"/>
                  <a:pt x="16115" y="0"/>
                  <a:pt x="35964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6"/>
          <p:cNvSpPr/>
          <p:nvPr/>
        </p:nvSpPr>
        <p:spPr>
          <a:xfrm>
            <a:off x="6966737" y="6042053"/>
            <a:ext cx="215788" cy="215788"/>
          </a:xfrm>
          <a:custGeom>
            <a:rect b="b" l="l" r="r" t="t"/>
            <a:pathLst>
              <a:path extrusionOk="0" h="215788" w="215788">
                <a:moveTo>
                  <a:pt x="107894" y="0"/>
                </a:moveTo>
                <a:lnTo>
                  <a:pt x="107894" y="0"/>
                </a:lnTo>
                <a:cubicBezTo>
                  <a:pt x="167442" y="0"/>
                  <a:pt x="215788" y="48346"/>
                  <a:pt x="215788" y="107894"/>
                </a:cubicBezTo>
                <a:lnTo>
                  <a:pt x="215788" y="107894"/>
                </a:lnTo>
                <a:cubicBezTo>
                  <a:pt x="215788" y="167442"/>
                  <a:pt x="167442" y="215788"/>
                  <a:pt x="107894" y="215788"/>
                </a:cubicBezTo>
                <a:lnTo>
                  <a:pt x="107894" y="215788"/>
                </a:lnTo>
                <a:cubicBezTo>
                  <a:pt x="48346" y="215788"/>
                  <a:pt x="0" y="167442"/>
                  <a:pt x="0" y="107894"/>
                </a:cubicBezTo>
                <a:lnTo>
                  <a:pt x="0" y="107894"/>
                </a:lnTo>
                <a:cubicBezTo>
                  <a:pt x="0" y="48346"/>
                  <a:pt x="48346" y="0"/>
                  <a:pt x="107894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6"/>
          <p:cNvSpPr/>
          <p:nvPr/>
        </p:nvSpPr>
        <p:spPr>
          <a:xfrm>
            <a:off x="6939763" y="6042053"/>
            <a:ext cx="269735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5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8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6"/>
          <p:cNvSpPr/>
          <p:nvPr/>
        </p:nvSpPr>
        <p:spPr>
          <a:xfrm>
            <a:off x="7254454" y="6042053"/>
            <a:ext cx="1285735" cy="2157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3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Workplace Literacy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6"/>
          <p:cNvSpPr/>
          <p:nvPr/>
        </p:nvSpPr>
        <p:spPr>
          <a:xfrm>
            <a:off x="359646" y="6568035"/>
            <a:ext cx="11472708" cy="8991"/>
          </a:xfrm>
          <a:custGeom>
            <a:rect b="b" l="l" r="r" t="t"/>
            <a:pathLst>
              <a:path extrusionOk="0" h="8991" w="11472708">
                <a:moveTo>
                  <a:pt x="0" y="0"/>
                </a:moveTo>
                <a:lnTo>
                  <a:pt x="11472708" y="0"/>
                </a:lnTo>
                <a:lnTo>
                  <a:pt x="11472708" y="8991"/>
                </a:lnTo>
                <a:lnTo>
                  <a:pt x="0" y="8991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6"/>
          <p:cNvSpPr/>
          <p:nvPr/>
        </p:nvSpPr>
        <p:spPr>
          <a:xfrm>
            <a:off x="359646" y="6680425"/>
            <a:ext cx="1195823" cy="1798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1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Reference Year: 2017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8760612" y="6680425"/>
            <a:ext cx="3137912" cy="17982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91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Instrument: Workplace Preparedness and Fitness Survey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"/>
          <p:cNvSpPr/>
          <p:nvPr/>
        </p:nvSpPr>
        <p:spPr>
          <a:xfrm>
            <a:off x="354934" y="354934"/>
            <a:ext cx="11544245" cy="177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78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02 / KEY FINDING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7"/>
          <p:cNvSpPr/>
          <p:nvPr/>
        </p:nvSpPr>
        <p:spPr>
          <a:xfrm>
            <a:off x="354934" y="603389"/>
            <a:ext cx="11641852" cy="35493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15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The Preparedness Paradox: Breadth vs. Depth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7"/>
          <p:cNvSpPr/>
          <p:nvPr/>
        </p:nvSpPr>
        <p:spPr>
          <a:xfrm>
            <a:off x="354934" y="1064803"/>
            <a:ext cx="851843" cy="35493"/>
          </a:xfrm>
          <a:custGeom>
            <a:rect b="b" l="l" r="r" t="t"/>
            <a:pathLst>
              <a:path extrusionOk="0" h="35493" w="851843">
                <a:moveTo>
                  <a:pt x="0" y="0"/>
                </a:moveTo>
                <a:lnTo>
                  <a:pt x="851843" y="0"/>
                </a:lnTo>
                <a:lnTo>
                  <a:pt x="851843" y="35493"/>
                </a:lnTo>
                <a:lnTo>
                  <a:pt x="0" y="35493"/>
                </a:lnTo>
                <a:lnTo>
                  <a:pt x="0" y="0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7"/>
          <p:cNvSpPr/>
          <p:nvPr/>
        </p:nvSpPr>
        <p:spPr>
          <a:xfrm>
            <a:off x="372681" y="1171284"/>
            <a:ext cx="5616838" cy="2058620"/>
          </a:xfrm>
          <a:custGeom>
            <a:rect b="b" l="l" r="r" t="t"/>
            <a:pathLst>
              <a:path extrusionOk="0" h="2058620" w="5616838">
                <a:moveTo>
                  <a:pt x="35493" y="0"/>
                </a:moveTo>
                <a:lnTo>
                  <a:pt x="5545857" y="0"/>
                </a:lnTo>
                <a:cubicBezTo>
                  <a:pt x="5585059" y="0"/>
                  <a:pt x="5616838" y="31779"/>
                  <a:pt x="5616838" y="70981"/>
                </a:cubicBezTo>
                <a:lnTo>
                  <a:pt x="5616838" y="1987639"/>
                </a:lnTo>
                <a:cubicBezTo>
                  <a:pt x="5616838" y="2026841"/>
                  <a:pt x="5585059" y="2058620"/>
                  <a:pt x="5545857" y="2058620"/>
                </a:cubicBezTo>
                <a:lnTo>
                  <a:pt x="35493" y="2058620"/>
                </a:lnTo>
                <a:cubicBezTo>
                  <a:pt x="15891" y="2058620"/>
                  <a:pt x="0" y="2042729"/>
                  <a:pt x="0" y="2023127"/>
                </a:cubicBezTo>
                <a:lnTo>
                  <a:pt x="0" y="35493"/>
                </a:lnTo>
                <a:cubicBezTo>
                  <a:pt x="0" y="15904"/>
                  <a:pt x="15904" y="0"/>
                  <a:pt x="35493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7"/>
          <p:cNvSpPr/>
          <p:nvPr/>
        </p:nvSpPr>
        <p:spPr>
          <a:xfrm>
            <a:off x="372681" y="1171284"/>
            <a:ext cx="35493" cy="2058620"/>
          </a:xfrm>
          <a:custGeom>
            <a:rect b="b" l="l" r="r" t="t"/>
            <a:pathLst>
              <a:path extrusionOk="0" h="2058620" w="35493">
                <a:moveTo>
                  <a:pt x="35493" y="0"/>
                </a:moveTo>
                <a:lnTo>
                  <a:pt x="35493" y="0"/>
                </a:lnTo>
                <a:lnTo>
                  <a:pt x="35493" y="2058620"/>
                </a:lnTo>
                <a:lnTo>
                  <a:pt x="35493" y="2058620"/>
                </a:lnTo>
                <a:cubicBezTo>
                  <a:pt x="15891" y="2058620"/>
                  <a:pt x="0" y="2042729"/>
                  <a:pt x="0" y="2023127"/>
                </a:cubicBezTo>
                <a:lnTo>
                  <a:pt x="0" y="35493"/>
                </a:lnTo>
                <a:cubicBezTo>
                  <a:pt x="0" y="15904"/>
                  <a:pt x="15904" y="0"/>
                  <a:pt x="35493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7"/>
          <p:cNvSpPr/>
          <p:nvPr/>
        </p:nvSpPr>
        <p:spPr>
          <a:xfrm>
            <a:off x="532402" y="1313258"/>
            <a:ext cx="5395004" cy="2484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8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The Central Challenge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7"/>
          <p:cNvSpPr/>
          <p:nvPr/>
        </p:nvSpPr>
        <p:spPr>
          <a:xfrm>
            <a:off x="532402" y="1632699"/>
            <a:ext cx="5386131" cy="42592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While </a:t>
            </a:r>
            <a:r>
              <a:rPr lang="en-US" sz="1118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88.8% </a:t>
            </a: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of graduates feel at least "somewhat prepared," only </a:t>
            </a:r>
            <a:r>
              <a:rPr lang="en-US" sz="1118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38.2% </a:t>
            </a: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report being "very prepared" for professional work.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7"/>
          <p:cNvSpPr/>
          <p:nvPr/>
        </p:nvSpPr>
        <p:spPr>
          <a:xfrm>
            <a:off x="532402" y="2165100"/>
            <a:ext cx="2608769" cy="922830"/>
          </a:xfrm>
          <a:custGeom>
            <a:rect b="b" l="l" r="r" t="t"/>
            <a:pathLst>
              <a:path extrusionOk="0" h="922830" w="2608769">
                <a:moveTo>
                  <a:pt x="35492" y="0"/>
                </a:moveTo>
                <a:lnTo>
                  <a:pt x="2573277" y="0"/>
                </a:lnTo>
                <a:cubicBezTo>
                  <a:pt x="2592878" y="0"/>
                  <a:pt x="2608769" y="15890"/>
                  <a:pt x="2608769" y="35492"/>
                </a:cubicBezTo>
                <a:lnTo>
                  <a:pt x="2608769" y="887338"/>
                </a:lnTo>
                <a:cubicBezTo>
                  <a:pt x="2608769" y="906939"/>
                  <a:pt x="2592878" y="922830"/>
                  <a:pt x="2573277" y="922830"/>
                </a:cubicBezTo>
                <a:lnTo>
                  <a:pt x="35492" y="922830"/>
                </a:lnTo>
                <a:cubicBezTo>
                  <a:pt x="15903" y="922830"/>
                  <a:pt x="0" y="906926"/>
                  <a:pt x="0" y="887338"/>
                </a:cubicBezTo>
                <a:lnTo>
                  <a:pt x="0" y="35492"/>
                </a:lnTo>
                <a:cubicBezTo>
                  <a:pt x="0" y="15903"/>
                  <a:pt x="15903" y="0"/>
                  <a:pt x="35492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7"/>
          <p:cNvSpPr/>
          <p:nvPr/>
        </p:nvSpPr>
        <p:spPr>
          <a:xfrm>
            <a:off x="572332" y="2271581"/>
            <a:ext cx="2528908" cy="31944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96">
                <a:solidFill>
                  <a:srgbClr val="3A8C8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88.8%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7"/>
          <p:cNvSpPr/>
          <p:nvPr/>
        </p:nvSpPr>
        <p:spPr>
          <a:xfrm>
            <a:off x="607825" y="2626515"/>
            <a:ext cx="2457921" cy="177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Preparedness Breadth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7"/>
          <p:cNvSpPr/>
          <p:nvPr/>
        </p:nvSpPr>
        <p:spPr>
          <a:xfrm>
            <a:off x="612262" y="2839476"/>
            <a:ext cx="2449048" cy="14197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3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At least somewhat prepared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7"/>
          <p:cNvSpPr/>
          <p:nvPr/>
        </p:nvSpPr>
        <p:spPr>
          <a:xfrm>
            <a:off x="3243699" y="2165100"/>
            <a:ext cx="2608769" cy="922830"/>
          </a:xfrm>
          <a:custGeom>
            <a:rect b="b" l="l" r="r" t="t"/>
            <a:pathLst>
              <a:path extrusionOk="0" h="922830" w="2608769">
                <a:moveTo>
                  <a:pt x="35492" y="0"/>
                </a:moveTo>
                <a:lnTo>
                  <a:pt x="2573277" y="0"/>
                </a:lnTo>
                <a:cubicBezTo>
                  <a:pt x="2592878" y="0"/>
                  <a:pt x="2608769" y="15890"/>
                  <a:pt x="2608769" y="35492"/>
                </a:cubicBezTo>
                <a:lnTo>
                  <a:pt x="2608769" y="887338"/>
                </a:lnTo>
                <a:cubicBezTo>
                  <a:pt x="2608769" y="906939"/>
                  <a:pt x="2592878" y="922830"/>
                  <a:pt x="2573277" y="922830"/>
                </a:cubicBezTo>
                <a:lnTo>
                  <a:pt x="35492" y="922830"/>
                </a:lnTo>
                <a:cubicBezTo>
                  <a:pt x="15903" y="922830"/>
                  <a:pt x="0" y="906926"/>
                  <a:pt x="0" y="887338"/>
                </a:cubicBezTo>
                <a:lnTo>
                  <a:pt x="0" y="35492"/>
                </a:lnTo>
                <a:cubicBezTo>
                  <a:pt x="0" y="15903"/>
                  <a:pt x="15903" y="0"/>
                  <a:pt x="35492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7"/>
          <p:cNvSpPr/>
          <p:nvPr/>
        </p:nvSpPr>
        <p:spPr>
          <a:xfrm>
            <a:off x="3283629" y="2271581"/>
            <a:ext cx="2528908" cy="31944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96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38.2%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7"/>
          <p:cNvSpPr/>
          <p:nvPr/>
        </p:nvSpPr>
        <p:spPr>
          <a:xfrm>
            <a:off x="3319123" y="2626515"/>
            <a:ext cx="2457921" cy="177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Preparedness Depth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7"/>
          <p:cNvSpPr/>
          <p:nvPr/>
        </p:nvSpPr>
        <p:spPr>
          <a:xfrm>
            <a:off x="3323559" y="2839476"/>
            <a:ext cx="2449048" cy="14197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3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Very prepared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7"/>
          <p:cNvSpPr/>
          <p:nvPr/>
        </p:nvSpPr>
        <p:spPr>
          <a:xfrm>
            <a:off x="354934" y="3336384"/>
            <a:ext cx="5634585" cy="2981450"/>
          </a:xfrm>
          <a:custGeom>
            <a:rect b="b" l="l" r="r" t="t"/>
            <a:pathLst>
              <a:path extrusionOk="0" h="2981450" w="5634585">
                <a:moveTo>
                  <a:pt x="70988" y="0"/>
                </a:moveTo>
                <a:lnTo>
                  <a:pt x="5563597" y="0"/>
                </a:lnTo>
                <a:cubicBezTo>
                  <a:pt x="5602803" y="0"/>
                  <a:pt x="5634585" y="31783"/>
                  <a:pt x="5634585" y="70988"/>
                </a:cubicBezTo>
                <a:lnTo>
                  <a:pt x="5634585" y="2910461"/>
                </a:lnTo>
                <a:cubicBezTo>
                  <a:pt x="5634585" y="2949667"/>
                  <a:pt x="5602803" y="2981450"/>
                  <a:pt x="5563597" y="2981450"/>
                </a:cubicBezTo>
                <a:lnTo>
                  <a:pt x="70988" y="2981450"/>
                </a:lnTo>
                <a:cubicBezTo>
                  <a:pt x="31783" y="2981450"/>
                  <a:pt x="0" y="2949667"/>
                  <a:pt x="0" y="2910461"/>
                </a:cubicBezTo>
                <a:lnTo>
                  <a:pt x="0" y="70988"/>
                </a:lnTo>
                <a:cubicBezTo>
                  <a:pt x="0" y="31783"/>
                  <a:pt x="31783" y="0"/>
                  <a:pt x="70988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7"/>
          <p:cNvSpPr/>
          <p:nvPr/>
        </p:nvSpPr>
        <p:spPr>
          <a:xfrm>
            <a:off x="496908" y="3478358"/>
            <a:ext cx="5430498" cy="2484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8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Complete Distribution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7"/>
          <p:cNvSpPr/>
          <p:nvPr/>
        </p:nvSpPr>
        <p:spPr>
          <a:xfrm>
            <a:off x="496908" y="3851039"/>
            <a:ext cx="958323" cy="21296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Very prepared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7"/>
          <p:cNvSpPr/>
          <p:nvPr/>
        </p:nvSpPr>
        <p:spPr>
          <a:xfrm>
            <a:off x="5424397" y="3833293"/>
            <a:ext cx="505782" cy="2484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8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38.2%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7"/>
          <p:cNvSpPr/>
          <p:nvPr/>
        </p:nvSpPr>
        <p:spPr>
          <a:xfrm>
            <a:off x="496908" y="4117240"/>
            <a:ext cx="5350638" cy="88734"/>
          </a:xfrm>
          <a:custGeom>
            <a:rect b="b" l="l" r="r" t="t"/>
            <a:pathLst>
              <a:path extrusionOk="0" h="88734" w="5350638">
                <a:moveTo>
                  <a:pt x="44367" y="0"/>
                </a:moveTo>
                <a:lnTo>
                  <a:pt x="5306271" y="0"/>
                </a:lnTo>
                <a:cubicBezTo>
                  <a:pt x="5330774" y="0"/>
                  <a:pt x="5350638" y="19864"/>
                  <a:pt x="5350638" y="44367"/>
                </a:cubicBezTo>
                <a:lnTo>
                  <a:pt x="5350638" y="44367"/>
                </a:lnTo>
                <a:cubicBezTo>
                  <a:pt x="5350638" y="68870"/>
                  <a:pt x="5330774" y="88734"/>
                  <a:pt x="5306271" y="88734"/>
                </a:cubicBezTo>
                <a:lnTo>
                  <a:pt x="44367" y="88734"/>
                </a:lnTo>
                <a:cubicBezTo>
                  <a:pt x="19880" y="88734"/>
                  <a:pt x="0" y="68854"/>
                  <a:pt x="0" y="44367"/>
                </a:cubicBezTo>
                <a:lnTo>
                  <a:pt x="0" y="44367"/>
                </a:lnTo>
                <a:cubicBezTo>
                  <a:pt x="0" y="19880"/>
                  <a:pt x="19880" y="0"/>
                  <a:pt x="44367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7"/>
          <p:cNvSpPr/>
          <p:nvPr/>
        </p:nvSpPr>
        <p:spPr>
          <a:xfrm>
            <a:off x="496908" y="4117240"/>
            <a:ext cx="2040873" cy="88734"/>
          </a:xfrm>
          <a:custGeom>
            <a:rect b="b" l="l" r="r" t="t"/>
            <a:pathLst>
              <a:path extrusionOk="0" h="88734" w="2040873">
                <a:moveTo>
                  <a:pt x="44367" y="0"/>
                </a:moveTo>
                <a:lnTo>
                  <a:pt x="1996507" y="0"/>
                </a:lnTo>
                <a:cubicBezTo>
                  <a:pt x="2021010" y="0"/>
                  <a:pt x="2040873" y="19864"/>
                  <a:pt x="2040873" y="44367"/>
                </a:cubicBezTo>
                <a:lnTo>
                  <a:pt x="2040873" y="44367"/>
                </a:lnTo>
                <a:cubicBezTo>
                  <a:pt x="2040873" y="68870"/>
                  <a:pt x="2021010" y="88734"/>
                  <a:pt x="1996507" y="88734"/>
                </a:cubicBezTo>
                <a:lnTo>
                  <a:pt x="44367" y="88734"/>
                </a:lnTo>
                <a:cubicBezTo>
                  <a:pt x="19880" y="88734"/>
                  <a:pt x="0" y="68854"/>
                  <a:pt x="0" y="44367"/>
                </a:cubicBezTo>
                <a:lnTo>
                  <a:pt x="0" y="44367"/>
                </a:lnTo>
                <a:cubicBezTo>
                  <a:pt x="0" y="19880"/>
                  <a:pt x="19880" y="0"/>
                  <a:pt x="44367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7"/>
          <p:cNvSpPr/>
          <p:nvPr/>
        </p:nvSpPr>
        <p:spPr>
          <a:xfrm>
            <a:off x="496908" y="4294707"/>
            <a:ext cx="1331004" cy="21296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Somewhat prepared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7"/>
          <p:cNvSpPr/>
          <p:nvPr/>
        </p:nvSpPr>
        <p:spPr>
          <a:xfrm>
            <a:off x="5402699" y="4276961"/>
            <a:ext cx="523528" cy="2484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8">
                <a:solidFill>
                  <a:srgbClr val="3A8C8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50.6%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7"/>
          <p:cNvSpPr/>
          <p:nvPr/>
        </p:nvSpPr>
        <p:spPr>
          <a:xfrm>
            <a:off x="496908" y="4560908"/>
            <a:ext cx="5350638" cy="88734"/>
          </a:xfrm>
          <a:custGeom>
            <a:rect b="b" l="l" r="r" t="t"/>
            <a:pathLst>
              <a:path extrusionOk="0" h="88734" w="5350638">
                <a:moveTo>
                  <a:pt x="44367" y="0"/>
                </a:moveTo>
                <a:lnTo>
                  <a:pt x="5306271" y="0"/>
                </a:lnTo>
                <a:cubicBezTo>
                  <a:pt x="5330774" y="0"/>
                  <a:pt x="5350638" y="19864"/>
                  <a:pt x="5350638" y="44367"/>
                </a:cubicBezTo>
                <a:lnTo>
                  <a:pt x="5350638" y="44367"/>
                </a:lnTo>
                <a:cubicBezTo>
                  <a:pt x="5350638" y="68870"/>
                  <a:pt x="5330774" y="88734"/>
                  <a:pt x="5306271" y="88734"/>
                </a:cubicBezTo>
                <a:lnTo>
                  <a:pt x="44367" y="88734"/>
                </a:lnTo>
                <a:cubicBezTo>
                  <a:pt x="19880" y="88734"/>
                  <a:pt x="0" y="68854"/>
                  <a:pt x="0" y="44367"/>
                </a:cubicBezTo>
                <a:lnTo>
                  <a:pt x="0" y="44367"/>
                </a:lnTo>
                <a:cubicBezTo>
                  <a:pt x="0" y="19880"/>
                  <a:pt x="19880" y="0"/>
                  <a:pt x="44367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496908" y="4560908"/>
            <a:ext cx="2706376" cy="88734"/>
          </a:xfrm>
          <a:custGeom>
            <a:rect b="b" l="l" r="r" t="t"/>
            <a:pathLst>
              <a:path extrusionOk="0" h="88734" w="2706376">
                <a:moveTo>
                  <a:pt x="44367" y="0"/>
                </a:moveTo>
                <a:lnTo>
                  <a:pt x="2662009" y="0"/>
                </a:lnTo>
                <a:cubicBezTo>
                  <a:pt x="2686512" y="0"/>
                  <a:pt x="2706376" y="19864"/>
                  <a:pt x="2706376" y="44367"/>
                </a:cubicBezTo>
                <a:lnTo>
                  <a:pt x="2706376" y="44367"/>
                </a:lnTo>
                <a:cubicBezTo>
                  <a:pt x="2706376" y="68870"/>
                  <a:pt x="2686512" y="88734"/>
                  <a:pt x="2662009" y="88734"/>
                </a:cubicBezTo>
                <a:lnTo>
                  <a:pt x="44367" y="88734"/>
                </a:lnTo>
                <a:cubicBezTo>
                  <a:pt x="19880" y="88734"/>
                  <a:pt x="0" y="68854"/>
                  <a:pt x="0" y="44367"/>
                </a:cubicBezTo>
                <a:lnTo>
                  <a:pt x="0" y="44367"/>
                </a:lnTo>
                <a:cubicBezTo>
                  <a:pt x="0" y="19880"/>
                  <a:pt x="19880" y="0"/>
                  <a:pt x="44367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496908" y="4738376"/>
            <a:ext cx="807476" cy="21296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Ill-prepared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>
            <a:off x="5526025" y="4720629"/>
            <a:ext cx="399301" cy="2484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7.2%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/>
          <p:nvPr/>
        </p:nvSpPr>
        <p:spPr>
          <a:xfrm>
            <a:off x="496908" y="5004576"/>
            <a:ext cx="5350638" cy="88734"/>
          </a:xfrm>
          <a:custGeom>
            <a:rect b="b" l="l" r="r" t="t"/>
            <a:pathLst>
              <a:path extrusionOk="0" h="88734" w="5350638">
                <a:moveTo>
                  <a:pt x="44367" y="0"/>
                </a:moveTo>
                <a:lnTo>
                  <a:pt x="5306271" y="0"/>
                </a:lnTo>
                <a:cubicBezTo>
                  <a:pt x="5330774" y="0"/>
                  <a:pt x="5350638" y="19864"/>
                  <a:pt x="5350638" y="44367"/>
                </a:cubicBezTo>
                <a:lnTo>
                  <a:pt x="5350638" y="44367"/>
                </a:lnTo>
                <a:cubicBezTo>
                  <a:pt x="5350638" y="68870"/>
                  <a:pt x="5330774" y="88734"/>
                  <a:pt x="5306271" y="88734"/>
                </a:cubicBezTo>
                <a:lnTo>
                  <a:pt x="44367" y="88734"/>
                </a:lnTo>
                <a:cubicBezTo>
                  <a:pt x="19880" y="88734"/>
                  <a:pt x="0" y="68854"/>
                  <a:pt x="0" y="44367"/>
                </a:cubicBezTo>
                <a:lnTo>
                  <a:pt x="0" y="44367"/>
                </a:lnTo>
                <a:cubicBezTo>
                  <a:pt x="0" y="19880"/>
                  <a:pt x="19880" y="0"/>
                  <a:pt x="44367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7"/>
          <p:cNvSpPr/>
          <p:nvPr/>
        </p:nvSpPr>
        <p:spPr>
          <a:xfrm>
            <a:off x="496908" y="5004576"/>
            <a:ext cx="381555" cy="88734"/>
          </a:xfrm>
          <a:custGeom>
            <a:rect b="b" l="l" r="r" t="t"/>
            <a:pathLst>
              <a:path extrusionOk="0" h="88734" w="381555">
                <a:moveTo>
                  <a:pt x="44367" y="0"/>
                </a:moveTo>
                <a:lnTo>
                  <a:pt x="337188" y="0"/>
                </a:lnTo>
                <a:cubicBezTo>
                  <a:pt x="361691" y="0"/>
                  <a:pt x="381555" y="19864"/>
                  <a:pt x="381555" y="44367"/>
                </a:cubicBezTo>
                <a:lnTo>
                  <a:pt x="381555" y="44367"/>
                </a:lnTo>
                <a:cubicBezTo>
                  <a:pt x="381555" y="68870"/>
                  <a:pt x="361691" y="88734"/>
                  <a:pt x="337188" y="88734"/>
                </a:cubicBezTo>
                <a:lnTo>
                  <a:pt x="44367" y="88734"/>
                </a:lnTo>
                <a:cubicBezTo>
                  <a:pt x="19880" y="88734"/>
                  <a:pt x="0" y="68854"/>
                  <a:pt x="0" y="44367"/>
                </a:cubicBezTo>
                <a:lnTo>
                  <a:pt x="0" y="44367"/>
                </a:lnTo>
                <a:cubicBezTo>
                  <a:pt x="0" y="19880"/>
                  <a:pt x="19880" y="0"/>
                  <a:pt x="44367" y="0"/>
                </a:cubicBezTo>
                <a:close/>
              </a:path>
            </a:pathLst>
          </a:custGeom>
          <a:solidFill>
            <a:srgbClr val="6FA3A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7"/>
          <p:cNvSpPr/>
          <p:nvPr/>
        </p:nvSpPr>
        <p:spPr>
          <a:xfrm>
            <a:off x="496908" y="5182044"/>
            <a:ext cx="807476" cy="21296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Unprepared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7"/>
          <p:cNvSpPr/>
          <p:nvPr/>
        </p:nvSpPr>
        <p:spPr>
          <a:xfrm>
            <a:off x="5495523" y="5164297"/>
            <a:ext cx="434795" cy="2484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4.0%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7"/>
          <p:cNvSpPr/>
          <p:nvPr/>
        </p:nvSpPr>
        <p:spPr>
          <a:xfrm>
            <a:off x="496908" y="5448245"/>
            <a:ext cx="5350638" cy="88734"/>
          </a:xfrm>
          <a:custGeom>
            <a:rect b="b" l="l" r="r" t="t"/>
            <a:pathLst>
              <a:path extrusionOk="0" h="88734" w="5350638">
                <a:moveTo>
                  <a:pt x="44367" y="0"/>
                </a:moveTo>
                <a:lnTo>
                  <a:pt x="5306271" y="0"/>
                </a:lnTo>
                <a:cubicBezTo>
                  <a:pt x="5330774" y="0"/>
                  <a:pt x="5350638" y="19864"/>
                  <a:pt x="5350638" y="44367"/>
                </a:cubicBezTo>
                <a:lnTo>
                  <a:pt x="5350638" y="44367"/>
                </a:lnTo>
                <a:cubicBezTo>
                  <a:pt x="5350638" y="68870"/>
                  <a:pt x="5330774" y="88734"/>
                  <a:pt x="5306271" y="88734"/>
                </a:cubicBezTo>
                <a:lnTo>
                  <a:pt x="44367" y="88734"/>
                </a:lnTo>
                <a:cubicBezTo>
                  <a:pt x="19880" y="88734"/>
                  <a:pt x="0" y="68854"/>
                  <a:pt x="0" y="44367"/>
                </a:cubicBezTo>
                <a:lnTo>
                  <a:pt x="0" y="44367"/>
                </a:lnTo>
                <a:cubicBezTo>
                  <a:pt x="0" y="19880"/>
                  <a:pt x="19880" y="0"/>
                  <a:pt x="44367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496908" y="5448245"/>
            <a:ext cx="212961" cy="88734"/>
          </a:xfrm>
          <a:custGeom>
            <a:rect b="b" l="l" r="r" t="t"/>
            <a:pathLst>
              <a:path extrusionOk="0" h="88734" w="212961">
                <a:moveTo>
                  <a:pt x="44367" y="0"/>
                </a:moveTo>
                <a:lnTo>
                  <a:pt x="168594" y="0"/>
                </a:lnTo>
                <a:cubicBezTo>
                  <a:pt x="193097" y="0"/>
                  <a:pt x="212961" y="19864"/>
                  <a:pt x="212961" y="44367"/>
                </a:cubicBezTo>
                <a:lnTo>
                  <a:pt x="212961" y="44367"/>
                </a:lnTo>
                <a:cubicBezTo>
                  <a:pt x="212961" y="68870"/>
                  <a:pt x="193097" y="88734"/>
                  <a:pt x="168594" y="88734"/>
                </a:cubicBezTo>
                <a:lnTo>
                  <a:pt x="44367" y="88734"/>
                </a:lnTo>
                <a:cubicBezTo>
                  <a:pt x="19880" y="88734"/>
                  <a:pt x="0" y="68854"/>
                  <a:pt x="0" y="44367"/>
                </a:cubicBezTo>
                <a:lnTo>
                  <a:pt x="0" y="44367"/>
                </a:lnTo>
                <a:cubicBezTo>
                  <a:pt x="0" y="19880"/>
                  <a:pt x="19880" y="0"/>
                  <a:pt x="44367" y="0"/>
                </a:cubicBezTo>
                <a:close/>
              </a:path>
            </a:pathLst>
          </a:custGeom>
          <a:solidFill>
            <a:srgbClr val="6FA3A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7"/>
          <p:cNvSpPr/>
          <p:nvPr/>
        </p:nvSpPr>
        <p:spPr>
          <a:xfrm>
            <a:off x="6207888" y="1175721"/>
            <a:ext cx="5625712" cy="2351441"/>
          </a:xfrm>
          <a:custGeom>
            <a:rect b="b" l="l" r="r" t="t"/>
            <a:pathLst>
              <a:path extrusionOk="0" h="2351441" w="5625712">
                <a:moveTo>
                  <a:pt x="70990" y="0"/>
                </a:moveTo>
                <a:lnTo>
                  <a:pt x="5554722" y="0"/>
                </a:lnTo>
                <a:cubicBezTo>
                  <a:pt x="5593928" y="0"/>
                  <a:pt x="5625712" y="31783"/>
                  <a:pt x="5625712" y="70990"/>
                </a:cubicBezTo>
                <a:lnTo>
                  <a:pt x="5625712" y="2280451"/>
                </a:lnTo>
                <a:cubicBezTo>
                  <a:pt x="5625712" y="2319658"/>
                  <a:pt x="5593928" y="2351441"/>
                  <a:pt x="5554722" y="2351441"/>
                </a:cubicBezTo>
                <a:lnTo>
                  <a:pt x="70990" y="2351441"/>
                </a:lnTo>
                <a:cubicBezTo>
                  <a:pt x="31783" y="2351441"/>
                  <a:pt x="0" y="2319658"/>
                  <a:pt x="0" y="2280451"/>
                </a:cubicBezTo>
                <a:lnTo>
                  <a:pt x="0" y="70990"/>
                </a:lnTo>
                <a:cubicBezTo>
                  <a:pt x="0" y="31783"/>
                  <a:pt x="31783" y="0"/>
                  <a:pt x="70990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12700">
            <a:solidFill>
              <a:srgbClr val="3A8C8C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kimi-img.moonshot.cn/pub/slides/26-03-28-13:06:33-d73m3ma0ar830s266beg.png" id="203" name="Google Shape;20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18805" y="1286638"/>
            <a:ext cx="4986830" cy="2129607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pic>
      <p:sp>
        <p:nvSpPr>
          <p:cNvPr id="204" name="Google Shape;204;p7"/>
          <p:cNvSpPr/>
          <p:nvPr/>
        </p:nvSpPr>
        <p:spPr>
          <a:xfrm>
            <a:off x="6207888" y="3642515"/>
            <a:ext cx="5625712" cy="1251144"/>
          </a:xfrm>
          <a:custGeom>
            <a:rect b="b" l="l" r="r" t="t"/>
            <a:pathLst>
              <a:path extrusionOk="0" h="1251144" w="5625712">
                <a:moveTo>
                  <a:pt x="70990" y="0"/>
                </a:moveTo>
                <a:lnTo>
                  <a:pt x="5554722" y="0"/>
                </a:lnTo>
                <a:cubicBezTo>
                  <a:pt x="5593929" y="0"/>
                  <a:pt x="5625712" y="31783"/>
                  <a:pt x="5625712" y="70990"/>
                </a:cubicBezTo>
                <a:lnTo>
                  <a:pt x="5625712" y="1180154"/>
                </a:lnTo>
                <a:cubicBezTo>
                  <a:pt x="5625712" y="1219361"/>
                  <a:pt x="5593929" y="1251144"/>
                  <a:pt x="5554722" y="1251144"/>
                </a:cubicBezTo>
                <a:lnTo>
                  <a:pt x="70990" y="1251144"/>
                </a:lnTo>
                <a:cubicBezTo>
                  <a:pt x="31783" y="1251144"/>
                  <a:pt x="0" y="1219361"/>
                  <a:pt x="0" y="1180154"/>
                </a:cubicBezTo>
                <a:lnTo>
                  <a:pt x="0" y="70990"/>
                </a:lnTo>
                <a:cubicBezTo>
                  <a:pt x="0" y="31810"/>
                  <a:pt x="31810" y="0"/>
                  <a:pt x="70990" y="0"/>
                </a:cubicBezTo>
                <a:close/>
              </a:path>
            </a:pathLst>
          </a:custGeom>
          <a:solidFill>
            <a:srgbClr val="D4A056">
              <a:alpha val="20000"/>
            </a:srgbClr>
          </a:solidFill>
          <a:ln cap="flat" cmpd="sng" w="12700">
            <a:solidFill>
              <a:srgbClr val="D4A056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7"/>
          <p:cNvSpPr/>
          <p:nvPr/>
        </p:nvSpPr>
        <p:spPr>
          <a:xfrm>
            <a:off x="6396447" y="3833293"/>
            <a:ext cx="119790" cy="159721"/>
          </a:xfrm>
          <a:custGeom>
            <a:rect b="b" l="l" r="r" t="t"/>
            <a:pathLst>
              <a:path extrusionOk="0" h="159721" w="119790">
                <a:moveTo>
                  <a:pt x="91371" y="119790"/>
                </a:moveTo>
                <a:cubicBezTo>
                  <a:pt x="93649" y="112834"/>
                  <a:pt x="98203" y="106532"/>
                  <a:pt x="103350" y="101104"/>
                </a:cubicBezTo>
                <a:cubicBezTo>
                  <a:pt x="113551" y="90373"/>
                  <a:pt x="119790" y="75867"/>
                  <a:pt x="119790" y="59895"/>
                </a:cubicBezTo>
                <a:cubicBezTo>
                  <a:pt x="119790" y="26828"/>
                  <a:pt x="92962" y="0"/>
                  <a:pt x="59895" y="0"/>
                </a:cubicBezTo>
                <a:cubicBezTo>
                  <a:pt x="26828" y="0"/>
                  <a:pt x="0" y="26828"/>
                  <a:pt x="0" y="59895"/>
                </a:cubicBezTo>
                <a:cubicBezTo>
                  <a:pt x="0" y="75867"/>
                  <a:pt x="6239" y="90373"/>
                  <a:pt x="16440" y="101104"/>
                </a:cubicBezTo>
                <a:cubicBezTo>
                  <a:pt x="21587" y="106532"/>
                  <a:pt x="26173" y="112834"/>
                  <a:pt x="28419" y="119790"/>
                </a:cubicBezTo>
                <a:lnTo>
                  <a:pt x="91340" y="119790"/>
                </a:lnTo>
                <a:close/>
                <a:moveTo>
                  <a:pt x="89843" y="134764"/>
                </a:moveTo>
                <a:lnTo>
                  <a:pt x="29948" y="134764"/>
                </a:lnTo>
                <a:lnTo>
                  <a:pt x="29948" y="139755"/>
                </a:lnTo>
                <a:cubicBezTo>
                  <a:pt x="29948" y="153544"/>
                  <a:pt x="41116" y="164712"/>
                  <a:pt x="54904" y="164712"/>
                </a:cubicBezTo>
                <a:lnTo>
                  <a:pt x="64886" y="164712"/>
                </a:lnTo>
                <a:cubicBezTo>
                  <a:pt x="78675" y="164712"/>
                  <a:pt x="89843" y="153544"/>
                  <a:pt x="89843" y="139755"/>
                </a:cubicBezTo>
                <a:lnTo>
                  <a:pt x="89843" y="134764"/>
                </a:lnTo>
                <a:close/>
                <a:moveTo>
                  <a:pt x="57400" y="34939"/>
                </a:moveTo>
                <a:cubicBezTo>
                  <a:pt x="44984" y="34939"/>
                  <a:pt x="34939" y="44984"/>
                  <a:pt x="34939" y="57400"/>
                </a:cubicBezTo>
                <a:cubicBezTo>
                  <a:pt x="34939" y="61549"/>
                  <a:pt x="31601" y="64886"/>
                  <a:pt x="27452" y="64886"/>
                </a:cubicBezTo>
                <a:cubicBezTo>
                  <a:pt x="23303" y="64886"/>
                  <a:pt x="19965" y="61549"/>
                  <a:pt x="19965" y="57400"/>
                </a:cubicBezTo>
                <a:cubicBezTo>
                  <a:pt x="19965" y="36717"/>
                  <a:pt x="36717" y="19965"/>
                  <a:pt x="57400" y="19965"/>
                </a:cubicBezTo>
                <a:cubicBezTo>
                  <a:pt x="61549" y="19965"/>
                  <a:pt x="64886" y="23303"/>
                  <a:pt x="64886" y="27452"/>
                </a:cubicBezTo>
                <a:cubicBezTo>
                  <a:pt x="64886" y="31601"/>
                  <a:pt x="61549" y="34939"/>
                  <a:pt x="57400" y="34939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6558385" y="3788926"/>
            <a:ext cx="5208664" cy="2484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58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Strategic Implication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7"/>
          <p:cNvSpPr/>
          <p:nvPr/>
        </p:nvSpPr>
        <p:spPr>
          <a:xfrm>
            <a:off x="6354298" y="4108367"/>
            <a:ext cx="5403878" cy="63888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</a:t>
            </a:r>
            <a:r>
              <a:rPr b="1"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"Somewhat Prepared" majority (50.6%)</a:t>
            </a: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represents a critical intervention segment. Targeted investments in experiential learning and workplace exposure could significantly deepen professional readiness for over half of the graduate population.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7"/>
          <p:cNvSpPr/>
          <p:nvPr/>
        </p:nvSpPr>
        <p:spPr>
          <a:xfrm>
            <a:off x="6203451" y="5004576"/>
            <a:ext cx="5634585" cy="1313258"/>
          </a:xfrm>
          <a:custGeom>
            <a:rect b="b" l="l" r="r" t="t"/>
            <a:pathLst>
              <a:path extrusionOk="0" h="1313258" w="5634585">
                <a:moveTo>
                  <a:pt x="70982" y="0"/>
                </a:moveTo>
                <a:lnTo>
                  <a:pt x="5563604" y="0"/>
                </a:lnTo>
                <a:cubicBezTo>
                  <a:pt x="5602806" y="0"/>
                  <a:pt x="5634585" y="31780"/>
                  <a:pt x="5634585" y="70982"/>
                </a:cubicBezTo>
                <a:lnTo>
                  <a:pt x="5634585" y="1242276"/>
                </a:lnTo>
                <a:cubicBezTo>
                  <a:pt x="5634585" y="1281478"/>
                  <a:pt x="5602806" y="1313258"/>
                  <a:pt x="5563604" y="1313258"/>
                </a:cubicBezTo>
                <a:lnTo>
                  <a:pt x="70982" y="1313258"/>
                </a:lnTo>
                <a:cubicBezTo>
                  <a:pt x="31806" y="1313258"/>
                  <a:pt x="0" y="1281452"/>
                  <a:pt x="0" y="1242276"/>
                </a:cubicBezTo>
                <a:lnTo>
                  <a:pt x="0" y="70982"/>
                </a:lnTo>
                <a:cubicBezTo>
                  <a:pt x="0" y="31806"/>
                  <a:pt x="31806" y="0"/>
                  <a:pt x="70982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7"/>
          <p:cNvSpPr/>
          <p:nvPr/>
        </p:nvSpPr>
        <p:spPr>
          <a:xfrm>
            <a:off x="6345425" y="5146550"/>
            <a:ext cx="5421624" cy="21296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18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What This Means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7"/>
          <p:cNvSpPr/>
          <p:nvPr/>
        </p:nvSpPr>
        <p:spPr>
          <a:xfrm>
            <a:off x="6363171" y="5465991"/>
            <a:ext cx="124227" cy="124227"/>
          </a:xfrm>
          <a:custGeom>
            <a:rect b="b" l="l" r="r" t="t"/>
            <a:pathLst>
              <a:path extrusionOk="0" h="124227" w="124227">
                <a:moveTo>
                  <a:pt x="121946" y="67597"/>
                </a:moveTo>
                <a:cubicBezTo>
                  <a:pt x="124979" y="64564"/>
                  <a:pt x="124979" y="59639"/>
                  <a:pt x="121946" y="56606"/>
                </a:cubicBezTo>
                <a:lnTo>
                  <a:pt x="83125" y="17785"/>
                </a:lnTo>
                <a:cubicBezTo>
                  <a:pt x="80092" y="14752"/>
                  <a:pt x="75167" y="14752"/>
                  <a:pt x="72134" y="17785"/>
                </a:cubicBezTo>
                <a:cubicBezTo>
                  <a:pt x="69101" y="20818"/>
                  <a:pt x="69101" y="25743"/>
                  <a:pt x="72134" y="28776"/>
                </a:cubicBezTo>
                <a:lnTo>
                  <a:pt x="97708" y="54349"/>
                </a:lnTo>
                <a:lnTo>
                  <a:pt x="7764" y="54349"/>
                </a:lnTo>
                <a:cubicBezTo>
                  <a:pt x="3470" y="54349"/>
                  <a:pt x="0" y="57819"/>
                  <a:pt x="0" y="62114"/>
                </a:cubicBezTo>
                <a:cubicBezTo>
                  <a:pt x="0" y="66408"/>
                  <a:pt x="3470" y="69878"/>
                  <a:pt x="7764" y="69878"/>
                </a:cubicBezTo>
                <a:lnTo>
                  <a:pt x="97708" y="69878"/>
                </a:lnTo>
                <a:lnTo>
                  <a:pt x="72134" y="95451"/>
                </a:lnTo>
                <a:cubicBezTo>
                  <a:pt x="69101" y="98484"/>
                  <a:pt x="69101" y="103409"/>
                  <a:pt x="72134" y="106442"/>
                </a:cubicBezTo>
                <a:cubicBezTo>
                  <a:pt x="75167" y="109475"/>
                  <a:pt x="80092" y="109475"/>
                  <a:pt x="83125" y="106442"/>
                </a:cubicBezTo>
                <a:lnTo>
                  <a:pt x="121946" y="67621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7"/>
          <p:cNvSpPr/>
          <p:nvPr/>
        </p:nvSpPr>
        <p:spPr>
          <a:xfrm>
            <a:off x="6571695" y="5430498"/>
            <a:ext cx="2369188" cy="21296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Confidence exists but depth is lacking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7"/>
          <p:cNvSpPr/>
          <p:nvPr/>
        </p:nvSpPr>
        <p:spPr>
          <a:xfrm>
            <a:off x="6363171" y="5732192"/>
            <a:ext cx="124227" cy="124227"/>
          </a:xfrm>
          <a:custGeom>
            <a:rect b="b" l="l" r="r" t="t"/>
            <a:pathLst>
              <a:path extrusionOk="0" h="124227" w="124227">
                <a:moveTo>
                  <a:pt x="121946" y="67597"/>
                </a:moveTo>
                <a:cubicBezTo>
                  <a:pt x="124979" y="64564"/>
                  <a:pt x="124979" y="59639"/>
                  <a:pt x="121946" y="56606"/>
                </a:cubicBezTo>
                <a:lnTo>
                  <a:pt x="83125" y="17785"/>
                </a:lnTo>
                <a:cubicBezTo>
                  <a:pt x="80092" y="14752"/>
                  <a:pt x="75167" y="14752"/>
                  <a:pt x="72134" y="17785"/>
                </a:cubicBezTo>
                <a:cubicBezTo>
                  <a:pt x="69101" y="20818"/>
                  <a:pt x="69101" y="25743"/>
                  <a:pt x="72134" y="28776"/>
                </a:cubicBezTo>
                <a:lnTo>
                  <a:pt x="97708" y="54349"/>
                </a:lnTo>
                <a:lnTo>
                  <a:pt x="7764" y="54349"/>
                </a:lnTo>
                <a:cubicBezTo>
                  <a:pt x="3470" y="54349"/>
                  <a:pt x="0" y="57819"/>
                  <a:pt x="0" y="62114"/>
                </a:cubicBezTo>
                <a:cubicBezTo>
                  <a:pt x="0" y="66408"/>
                  <a:pt x="3470" y="69878"/>
                  <a:pt x="7764" y="69878"/>
                </a:cubicBezTo>
                <a:lnTo>
                  <a:pt x="97708" y="69878"/>
                </a:lnTo>
                <a:lnTo>
                  <a:pt x="72134" y="95451"/>
                </a:lnTo>
                <a:cubicBezTo>
                  <a:pt x="69101" y="98484"/>
                  <a:pt x="69101" y="103409"/>
                  <a:pt x="72134" y="106442"/>
                </a:cubicBezTo>
                <a:cubicBezTo>
                  <a:pt x="75167" y="109475"/>
                  <a:pt x="80092" y="109475"/>
                  <a:pt x="83125" y="106442"/>
                </a:cubicBezTo>
                <a:lnTo>
                  <a:pt x="121946" y="67621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7"/>
          <p:cNvSpPr/>
          <p:nvPr/>
        </p:nvSpPr>
        <p:spPr>
          <a:xfrm>
            <a:off x="6571695" y="5696699"/>
            <a:ext cx="2360314" cy="21296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Majority ready for surface-level entry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7"/>
          <p:cNvSpPr/>
          <p:nvPr/>
        </p:nvSpPr>
        <p:spPr>
          <a:xfrm>
            <a:off x="6363171" y="5998393"/>
            <a:ext cx="124227" cy="124227"/>
          </a:xfrm>
          <a:custGeom>
            <a:rect b="b" l="l" r="r" t="t"/>
            <a:pathLst>
              <a:path extrusionOk="0" h="124227" w="124227">
                <a:moveTo>
                  <a:pt x="121946" y="67597"/>
                </a:moveTo>
                <a:cubicBezTo>
                  <a:pt x="124979" y="64564"/>
                  <a:pt x="124979" y="59639"/>
                  <a:pt x="121946" y="56606"/>
                </a:cubicBezTo>
                <a:lnTo>
                  <a:pt x="83125" y="17785"/>
                </a:lnTo>
                <a:cubicBezTo>
                  <a:pt x="80092" y="14752"/>
                  <a:pt x="75167" y="14752"/>
                  <a:pt x="72134" y="17785"/>
                </a:cubicBezTo>
                <a:cubicBezTo>
                  <a:pt x="69101" y="20818"/>
                  <a:pt x="69101" y="25743"/>
                  <a:pt x="72134" y="28776"/>
                </a:cubicBezTo>
                <a:lnTo>
                  <a:pt x="97708" y="54349"/>
                </a:lnTo>
                <a:lnTo>
                  <a:pt x="7764" y="54349"/>
                </a:lnTo>
                <a:cubicBezTo>
                  <a:pt x="3470" y="54349"/>
                  <a:pt x="0" y="57819"/>
                  <a:pt x="0" y="62114"/>
                </a:cubicBezTo>
                <a:cubicBezTo>
                  <a:pt x="0" y="66408"/>
                  <a:pt x="3470" y="69878"/>
                  <a:pt x="7764" y="69878"/>
                </a:cubicBezTo>
                <a:lnTo>
                  <a:pt x="97708" y="69878"/>
                </a:lnTo>
                <a:lnTo>
                  <a:pt x="72134" y="95451"/>
                </a:lnTo>
                <a:cubicBezTo>
                  <a:pt x="69101" y="98484"/>
                  <a:pt x="69101" y="103409"/>
                  <a:pt x="72134" y="106442"/>
                </a:cubicBezTo>
                <a:cubicBezTo>
                  <a:pt x="75167" y="109475"/>
                  <a:pt x="80092" y="109475"/>
                  <a:pt x="83125" y="106442"/>
                </a:cubicBezTo>
                <a:lnTo>
                  <a:pt x="121946" y="67621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7"/>
          <p:cNvSpPr/>
          <p:nvPr/>
        </p:nvSpPr>
        <p:spPr>
          <a:xfrm>
            <a:off x="6571695" y="5962900"/>
            <a:ext cx="2670882" cy="21296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1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Clear opportunity for targeted intervention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7"/>
          <p:cNvSpPr/>
          <p:nvPr/>
        </p:nvSpPr>
        <p:spPr>
          <a:xfrm>
            <a:off x="354934" y="6393258"/>
            <a:ext cx="11482131" cy="8873"/>
          </a:xfrm>
          <a:custGeom>
            <a:rect b="b" l="l" r="r" t="t"/>
            <a:pathLst>
              <a:path extrusionOk="0" h="8873" w="11482131">
                <a:moveTo>
                  <a:pt x="0" y="0"/>
                </a:moveTo>
                <a:lnTo>
                  <a:pt x="11482131" y="0"/>
                </a:lnTo>
                <a:lnTo>
                  <a:pt x="11482131" y="8873"/>
                </a:lnTo>
                <a:lnTo>
                  <a:pt x="0" y="8873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354934" y="6468681"/>
            <a:ext cx="3833293" cy="177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Survey Item: "How prepared do you feel for your professional career?"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7"/>
          <p:cNvSpPr/>
          <p:nvPr/>
        </p:nvSpPr>
        <p:spPr>
          <a:xfrm>
            <a:off x="11378562" y="6468681"/>
            <a:ext cx="523528" cy="17746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 = 1,363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8"/>
          <p:cNvSpPr/>
          <p:nvPr/>
        </p:nvSpPr>
        <p:spPr>
          <a:xfrm>
            <a:off x="355711" y="355711"/>
            <a:ext cx="11542827" cy="1778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80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03 / CAPABILITY ANALYSIS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8"/>
          <p:cNvSpPr/>
          <p:nvPr/>
        </p:nvSpPr>
        <p:spPr>
          <a:xfrm>
            <a:off x="355711" y="604709"/>
            <a:ext cx="11640648" cy="35571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21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Capability Formation: The Skills Acquisition Paradox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8"/>
          <p:cNvSpPr/>
          <p:nvPr/>
        </p:nvSpPr>
        <p:spPr>
          <a:xfrm>
            <a:off x="355711" y="1067133"/>
            <a:ext cx="853707" cy="35571"/>
          </a:xfrm>
          <a:custGeom>
            <a:rect b="b" l="l" r="r" t="t"/>
            <a:pathLst>
              <a:path extrusionOk="0" h="35571" w="853707">
                <a:moveTo>
                  <a:pt x="0" y="0"/>
                </a:moveTo>
                <a:lnTo>
                  <a:pt x="853707" y="0"/>
                </a:lnTo>
                <a:lnTo>
                  <a:pt x="853707" y="35571"/>
                </a:lnTo>
                <a:lnTo>
                  <a:pt x="0" y="35571"/>
                </a:lnTo>
                <a:lnTo>
                  <a:pt x="0" y="0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8"/>
          <p:cNvSpPr/>
          <p:nvPr/>
        </p:nvSpPr>
        <p:spPr>
          <a:xfrm>
            <a:off x="373497" y="1173847"/>
            <a:ext cx="6740726" cy="1031562"/>
          </a:xfrm>
          <a:custGeom>
            <a:rect b="b" l="l" r="r" t="t"/>
            <a:pathLst>
              <a:path extrusionOk="0" h="1031562" w="6740726">
                <a:moveTo>
                  <a:pt x="35571" y="0"/>
                </a:moveTo>
                <a:lnTo>
                  <a:pt x="6669580" y="0"/>
                </a:lnTo>
                <a:cubicBezTo>
                  <a:pt x="6708873" y="0"/>
                  <a:pt x="6740726" y="31854"/>
                  <a:pt x="6740726" y="71147"/>
                </a:cubicBezTo>
                <a:lnTo>
                  <a:pt x="6740726" y="960416"/>
                </a:lnTo>
                <a:cubicBezTo>
                  <a:pt x="6740726" y="999709"/>
                  <a:pt x="6708873" y="1031562"/>
                  <a:pt x="6669580" y="1031562"/>
                </a:cubicBezTo>
                <a:lnTo>
                  <a:pt x="35571" y="1031562"/>
                </a:lnTo>
                <a:cubicBezTo>
                  <a:pt x="15926" y="1031562"/>
                  <a:pt x="0" y="1015637"/>
                  <a:pt x="0" y="995991"/>
                </a:cubicBezTo>
                <a:lnTo>
                  <a:pt x="0" y="35571"/>
                </a:lnTo>
                <a:cubicBezTo>
                  <a:pt x="0" y="15926"/>
                  <a:pt x="15926" y="0"/>
                  <a:pt x="35571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8"/>
          <p:cNvSpPr/>
          <p:nvPr/>
        </p:nvSpPr>
        <p:spPr>
          <a:xfrm>
            <a:off x="373497" y="1173847"/>
            <a:ext cx="35571" cy="1031562"/>
          </a:xfrm>
          <a:custGeom>
            <a:rect b="b" l="l" r="r" t="t"/>
            <a:pathLst>
              <a:path extrusionOk="0" h="1031562" w="35571">
                <a:moveTo>
                  <a:pt x="35571" y="0"/>
                </a:moveTo>
                <a:lnTo>
                  <a:pt x="35571" y="0"/>
                </a:lnTo>
                <a:lnTo>
                  <a:pt x="35571" y="1031562"/>
                </a:lnTo>
                <a:lnTo>
                  <a:pt x="35571" y="1031562"/>
                </a:lnTo>
                <a:cubicBezTo>
                  <a:pt x="15926" y="1031562"/>
                  <a:pt x="0" y="1015637"/>
                  <a:pt x="0" y="995991"/>
                </a:cubicBezTo>
                <a:lnTo>
                  <a:pt x="0" y="35571"/>
                </a:lnTo>
                <a:cubicBezTo>
                  <a:pt x="0" y="15926"/>
                  <a:pt x="15926" y="0"/>
                  <a:pt x="35571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8"/>
          <p:cNvSpPr/>
          <p:nvPr/>
        </p:nvSpPr>
        <p:spPr>
          <a:xfrm>
            <a:off x="533567" y="1316131"/>
            <a:ext cx="6518407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The Paradox at a Glance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8"/>
          <p:cNvSpPr/>
          <p:nvPr/>
        </p:nvSpPr>
        <p:spPr>
          <a:xfrm>
            <a:off x="533567" y="1636271"/>
            <a:ext cx="6509514" cy="4268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Universities excel at </a:t>
            </a:r>
            <a:r>
              <a:rPr lang="en-US" sz="1120">
                <a:solidFill>
                  <a:srgbClr val="F0F4F4"/>
                </a:solidFill>
                <a:highlight>
                  <a:srgbClr val="3A8C8C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cognitive skills </a:t>
            </a: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but structurally neglect </a:t>
            </a:r>
            <a:r>
              <a:rPr lang="en-US" sz="1120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employability signalling tools </a:t>
            </a: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 This creates a fundamental barrier for graduates to effectively communicate their value to the labor market.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8"/>
          <p:cNvSpPr/>
          <p:nvPr/>
        </p:nvSpPr>
        <p:spPr>
          <a:xfrm>
            <a:off x="360158" y="2316569"/>
            <a:ext cx="6749619" cy="4206284"/>
          </a:xfrm>
          <a:custGeom>
            <a:rect b="b" l="l" r="r" t="t"/>
            <a:pathLst>
              <a:path extrusionOk="0" h="4206284" w="6749619">
                <a:moveTo>
                  <a:pt x="71128" y="0"/>
                </a:moveTo>
                <a:lnTo>
                  <a:pt x="6678491" y="0"/>
                </a:lnTo>
                <a:cubicBezTo>
                  <a:pt x="6717774" y="0"/>
                  <a:pt x="6749619" y="31845"/>
                  <a:pt x="6749619" y="71128"/>
                </a:cubicBezTo>
                <a:lnTo>
                  <a:pt x="6749619" y="4135156"/>
                </a:lnTo>
                <a:cubicBezTo>
                  <a:pt x="6749619" y="4174439"/>
                  <a:pt x="6717774" y="4206284"/>
                  <a:pt x="6678491" y="4206284"/>
                </a:cubicBezTo>
                <a:lnTo>
                  <a:pt x="71128" y="4206284"/>
                </a:lnTo>
                <a:cubicBezTo>
                  <a:pt x="31845" y="4206284"/>
                  <a:pt x="0" y="4174439"/>
                  <a:pt x="0" y="4135156"/>
                </a:cubicBezTo>
                <a:lnTo>
                  <a:pt x="0" y="71128"/>
                </a:lnTo>
                <a:cubicBezTo>
                  <a:pt x="0" y="31872"/>
                  <a:pt x="31872" y="0"/>
                  <a:pt x="71128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12700">
            <a:solidFill>
              <a:srgbClr val="3A8C8C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kimi-img.moonshot.cn/pub/slides/26-03-28-13:06:33-d73m3mff2en7va250p70.png" id="232" name="Google Shape;232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6888" y="2463300"/>
            <a:ext cx="5975947" cy="3699396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pic>
      <p:sp>
        <p:nvSpPr>
          <p:cNvPr id="233" name="Google Shape;233;p8"/>
          <p:cNvSpPr/>
          <p:nvPr/>
        </p:nvSpPr>
        <p:spPr>
          <a:xfrm>
            <a:off x="7327650" y="1173847"/>
            <a:ext cx="4508639" cy="2418836"/>
          </a:xfrm>
          <a:custGeom>
            <a:rect b="b" l="l" r="r" t="t"/>
            <a:pathLst>
              <a:path extrusionOk="0" h="2418836" w="4508639">
                <a:moveTo>
                  <a:pt x="71138" y="0"/>
                </a:moveTo>
                <a:lnTo>
                  <a:pt x="4437501" y="0"/>
                </a:lnTo>
                <a:cubicBezTo>
                  <a:pt x="4476789" y="0"/>
                  <a:pt x="4508639" y="31850"/>
                  <a:pt x="4508639" y="71138"/>
                </a:cubicBezTo>
                <a:lnTo>
                  <a:pt x="4508639" y="2347698"/>
                </a:lnTo>
                <a:cubicBezTo>
                  <a:pt x="4508639" y="2386986"/>
                  <a:pt x="4476789" y="2418836"/>
                  <a:pt x="4437501" y="2418836"/>
                </a:cubicBezTo>
                <a:lnTo>
                  <a:pt x="71138" y="2418836"/>
                </a:lnTo>
                <a:cubicBezTo>
                  <a:pt x="31850" y="2418836"/>
                  <a:pt x="0" y="2386986"/>
                  <a:pt x="0" y="2347698"/>
                </a:cubicBezTo>
                <a:lnTo>
                  <a:pt x="0" y="71138"/>
                </a:lnTo>
                <a:cubicBezTo>
                  <a:pt x="0" y="31850"/>
                  <a:pt x="31850" y="0"/>
                  <a:pt x="71138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8"/>
          <p:cNvSpPr/>
          <p:nvPr/>
        </p:nvSpPr>
        <p:spPr>
          <a:xfrm>
            <a:off x="7492166" y="1360595"/>
            <a:ext cx="160070" cy="160070"/>
          </a:xfrm>
          <a:custGeom>
            <a:rect b="b" l="l" r="r" t="t"/>
            <a:pathLst>
              <a:path extrusionOk="0" h="160070" w="160070">
                <a:moveTo>
                  <a:pt x="10004" y="10004"/>
                </a:moveTo>
                <a:cubicBezTo>
                  <a:pt x="15538" y="10004"/>
                  <a:pt x="20009" y="14475"/>
                  <a:pt x="20009" y="20009"/>
                </a:cubicBezTo>
                <a:lnTo>
                  <a:pt x="20009" y="125055"/>
                </a:lnTo>
                <a:cubicBezTo>
                  <a:pt x="20009" y="127806"/>
                  <a:pt x="22260" y="130057"/>
                  <a:pt x="25011" y="130057"/>
                </a:cubicBezTo>
                <a:lnTo>
                  <a:pt x="150066" y="130057"/>
                </a:lnTo>
                <a:cubicBezTo>
                  <a:pt x="155599" y="130057"/>
                  <a:pt x="160070" y="134528"/>
                  <a:pt x="160070" y="140061"/>
                </a:cubicBezTo>
                <a:cubicBezTo>
                  <a:pt x="160070" y="145595"/>
                  <a:pt x="155599" y="150066"/>
                  <a:pt x="150066" y="150066"/>
                </a:cubicBezTo>
                <a:lnTo>
                  <a:pt x="25011" y="150066"/>
                </a:lnTo>
                <a:cubicBezTo>
                  <a:pt x="11192" y="150066"/>
                  <a:pt x="0" y="138873"/>
                  <a:pt x="0" y="125055"/>
                </a:cubicBezTo>
                <a:lnTo>
                  <a:pt x="0" y="20009"/>
                </a:lnTo>
                <a:cubicBezTo>
                  <a:pt x="0" y="14475"/>
                  <a:pt x="4471" y="10004"/>
                  <a:pt x="10004" y="10004"/>
                </a:cubicBezTo>
                <a:close/>
                <a:moveTo>
                  <a:pt x="40018" y="30013"/>
                </a:moveTo>
                <a:cubicBezTo>
                  <a:pt x="40018" y="24479"/>
                  <a:pt x="44488" y="20009"/>
                  <a:pt x="50022" y="20009"/>
                </a:cubicBezTo>
                <a:lnTo>
                  <a:pt x="110048" y="20009"/>
                </a:lnTo>
                <a:cubicBezTo>
                  <a:pt x="115582" y="20009"/>
                  <a:pt x="120053" y="24479"/>
                  <a:pt x="120053" y="30013"/>
                </a:cubicBezTo>
                <a:cubicBezTo>
                  <a:pt x="120053" y="35547"/>
                  <a:pt x="115582" y="40018"/>
                  <a:pt x="110048" y="40018"/>
                </a:cubicBezTo>
                <a:lnTo>
                  <a:pt x="50022" y="40018"/>
                </a:lnTo>
                <a:cubicBezTo>
                  <a:pt x="44488" y="40018"/>
                  <a:pt x="40018" y="35547"/>
                  <a:pt x="40018" y="30013"/>
                </a:cubicBezTo>
                <a:close/>
                <a:moveTo>
                  <a:pt x="50022" y="55024"/>
                </a:moveTo>
                <a:lnTo>
                  <a:pt x="90039" y="55024"/>
                </a:lnTo>
                <a:cubicBezTo>
                  <a:pt x="95573" y="55024"/>
                  <a:pt x="100044" y="59495"/>
                  <a:pt x="100044" y="65028"/>
                </a:cubicBezTo>
                <a:cubicBezTo>
                  <a:pt x="100044" y="70562"/>
                  <a:pt x="95573" y="75033"/>
                  <a:pt x="90039" y="75033"/>
                </a:cubicBezTo>
                <a:lnTo>
                  <a:pt x="50022" y="75033"/>
                </a:lnTo>
                <a:cubicBezTo>
                  <a:pt x="44488" y="75033"/>
                  <a:pt x="40018" y="70562"/>
                  <a:pt x="40018" y="65028"/>
                </a:cubicBezTo>
                <a:cubicBezTo>
                  <a:pt x="40018" y="59495"/>
                  <a:pt x="44488" y="55024"/>
                  <a:pt x="50022" y="55024"/>
                </a:cubicBezTo>
                <a:close/>
                <a:moveTo>
                  <a:pt x="50022" y="90039"/>
                </a:moveTo>
                <a:lnTo>
                  <a:pt x="130057" y="90039"/>
                </a:lnTo>
                <a:cubicBezTo>
                  <a:pt x="135591" y="90039"/>
                  <a:pt x="140061" y="94510"/>
                  <a:pt x="140061" y="100044"/>
                </a:cubicBezTo>
                <a:cubicBezTo>
                  <a:pt x="140061" y="105577"/>
                  <a:pt x="135591" y="110048"/>
                  <a:pt x="130057" y="110048"/>
                </a:cubicBezTo>
                <a:lnTo>
                  <a:pt x="50022" y="110048"/>
                </a:lnTo>
                <a:cubicBezTo>
                  <a:pt x="44488" y="110048"/>
                  <a:pt x="40018" y="105577"/>
                  <a:pt x="40018" y="100044"/>
                </a:cubicBezTo>
                <a:cubicBezTo>
                  <a:pt x="40018" y="94510"/>
                  <a:pt x="44488" y="90039"/>
                  <a:pt x="50022" y="90039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8"/>
          <p:cNvSpPr/>
          <p:nvPr/>
        </p:nvSpPr>
        <p:spPr>
          <a:xfrm>
            <a:off x="7674468" y="1316131"/>
            <a:ext cx="4099571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High Acquisition Skills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8"/>
          <p:cNvSpPr/>
          <p:nvPr/>
        </p:nvSpPr>
        <p:spPr>
          <a:xfrm>
            <a:off x="7469934" y="1671842"/>
            <a:ext cx="4224070" cy="391282"/>
          </a:xfrm>
          <a:custGeom>
            <a:rect b="b" l="l" r="r" t="t"/>
            <a:pathLst>
              <a:path extrusionOk="0" h="391282" w="4224070">
                <a:moveTo>
                  <a:pt x="35571" y="0"/>
                </a:moveTo>
                <a:lnTo>
                  <a:pt x="4188499" y="0"/>
                </a:lnTo>
                <a:cubicBezTo>
                  <a:pt x="4208144" y="0"/>
                  <a:pt x="4224070" y="15926"/>
                  <a:pt x="4224070" y="35571"/>
                </a:cubicBezTo>
                <a:lnTo>
                  <a:pt x="4224070" y="355711"/>
                </a:lnTo>
                <a:cubicBezTo>
                  <a:pt x="4224070" y="375356"/>
                  <a:pt x="4208144" y="391282"/>
                  <a:pt x="4188499" y="391282"/>
                </a:cubicBezTo>
                <a:lnTo>
                  <a:pt x="35571" y="391282"/>
                </a:lnTo>
                <a:cubicBezTo>
                  <a:pt x="15926" y="391282"/>
                  <a:pt x="0" y="375356"/>
                  <a:pt x="0" y="355711"/>
                </a:cubicBezTo>
                <a:lnTo>
                  <a:pt x="0" y="35571"/>
                </a:lnTo>
                <a:cubicBezTo>
                  <a:pt x="0" y="15939"/>
                  <a:pt x="15939" y="0"/>
                  <a:pt x="3557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8"/>
          <p:cNvSpPr/>
          <p:nvPr/>
        </p:nvSpPr>
        <p:spPr>
          <a:xfrm>
            <a:off x="7541077" y="1760770"/>
            <a:ext cx="809243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Multitasking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8"/>
          <p:cNvSpPr/>
          <p:nvPr/>
        </p:nvSpPr>
        <p:spPr>
          <a:xfrm>
            <a:off x="11159882" y="1742985"/>
            <a:ext cx="551352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A8C8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75.5%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/>
          <p:nvPr/>
        </p:nvSpPr>
        <p:spPr>
          <a:xfrm>
            <a:off x="7469934" y="2134267"/>
            <a:ext cx="4224070" cy="391282"/>
          </a:xfrm>
          <a:custGeom>
            <a:rect b="b" l="l" r="r" t="t"/>
            <a:pathLst>
              <a:path extrusionOk="0" h="391282" w="4224070">
                <a:moveTo>
                  <a:pt x="35571" y="0"/>
                </a:moveTo>
                <a:lnTo>
                  <a:pt x="4188499" y="0"/>
                </a:lnTo>
                <a:cubicBezTo>
                  <a:pt x="4208144" y="0"/>
                  <a:pt x="4224070" y="15926"/>
                  <a:pt x="4224070" y="35571"/>
                </a:cubicBezTo>
                <a:lnTo>
                  <a:pt x="4224070" y="355711"/>
                </a:lnTo>
                <a:cubicBezTo>
                  <a:pt x="4224070" y="375356"/>
                  <a:pt x="4208144" y="391282"/>
                  <a:pt x="4188499" y="391282"/>
                </a:cubicBezTo>
                <a:lnTo>
                  <a:pt x="35571" y="391282"/>
                </a:lnTo>
                <a:cubicBezTo>
                  <a:pt x="15926" y="391282"/>
                  <a:pt x="0" y="375356"/>
                  <a:pt x="0" y="355711"/>
                </a:cubicBezTo>
                <a:lnTo>
                  <a:pt x="0" y="35571"/>
                </a:lnTo>
                <a:cubicBezTo>
                  <a:pt x="0" y="15939"/>
                  <a:pt x="15939" y="0"/>
                  <a:pt x="3557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8"/>
          <p:cNvSpPr/>
          <p:nvPr/>
        </p:nvSpPr>
        <p:spPr>
          <a:xfrm>
            <a:off x="7541077" y="2223195"/>
            <a:ext cx="1502880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Workplace Technology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8"/>
          <p:cNvSpPr/>
          <p:nvPr/>
        </p:nvSpPr>
        <p:spPr>
          <a:xfrm>
            <a:off x="11156200" y="2205409"/>
            <a:ext cx="551352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A8C8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54.4%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8"/>
          <p:cNvSpPr/>
          <p:nvPr/>
        </p:nvSpPr>
        <p:spPr>
          <a:xfrm>
            <a:off x="7469934" y="2596691"/>
            <a:ext cx="4224070" cy="391282"/>
          </a:xfrm>
          <a:custGeom>
            <a:rect b="b" l="l" r="r" t="t"/>
            <a:pathLst>
              <a:path extrusionOk="0" h="391282" w="4224070">
                <a:moveTo>
                  <a:pt x="35571" y="0"/>
                </a:moveTo>
                <a:lnTo>
                  <a:pt x="4188499" y="0"/>
                </a:lnTo>
                <a:cubicBezTo>
                  <a:pt x="4208144" y="0"/>
                  <a:pt x="4224070" y="15926"/>
                  <a:pt x="4224070" y="35571"/>
                </a:cubicBezTo>
                <a:lnTo>
                  <a:pt x="4224070" y="355711"/>
                </a:lnTo>
                <a:cubicBezTo>
                  <a:pt x="4224070" y="375356"/>
                  <a:pt x="4208144" y="391282"/>
                  <a:pt x="4188499" y="391282"/>
                </a:cubicBezTo>
                <a:lnTo>
                  <a:pt x="35571" y="391282"/>
                </a:lnTo>
                <a:cubicBezTo>
                  <a:pt x="15926" y="391282"/>
                  <a:pt x="0" y="375356"/>
                  <a:pt x="0" y="355711"/>
                </a:cubicBezTo>
                <a:lnTo>
                  <a:pt x="0" y="35571"/>
                </a:lnTo>
                <a:cubicBezTo>
                  <a:pt x="0" y="15939"/>
                  <a:pt x="15939" y="0"/>
                  <a:pt x="3557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8"/>
          <p:cNvSpPr/>
          <p:nvPr/>
        </p:nvSpPr>
        <p:spPr>
          <a:xfrm>
            <a:off x="7541077" y="2685619"/>
            <a:ext cx="1449523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Job Interview Conduct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8"/>
          <p:cNvSpPr/>
          <p:nvPr/>
        </p:nvSpPr>
        <p:spPr>
          <a:xfrm>
            <a:off x="11185310" y="2667834"/>
            <a:ext cx="524674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A8C8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53.1%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8"/>
          <p:cNvSpPr/>
          <p:nvPr/>
        </p:nvSpPr>
        <p:spPr>
          <a:xfrm>
            <a:off x="7469934" y="3059116"/>
            <a:ext cx="4224070" cy="391282"/>
          </a:xfrm>
          <a:custGeom>
            <a:rect b="b" l="l" r="r" t="t"/>
            <a:pathLst>
              <a:path extrusionOk="0" h="391282" w="4224070">
                <a:moveTo>
                  <a:pt x="35571" y="0"/>
                </a:moveTo>
                <a:lnTo>
                  <a:pt x="4188499" y="0"/>
                </a:lnTo>
                <a:cubicBezTo>
                  <a:pt x="4208144" y="0"/>
                  <a:pt x="4224070" y="15926"/>
                  <a:pt x="4224070" y="35571"/>
                </a:cubicBezTo>
                <a:lnTo>
                  <a:pt x="4224070" y="355711"/>
                </a:lnTo>
                <a:cubicBezTo>
                  <a:pt x="4224070" y="375356"/>
                  <a:pt x="4208144" y="391282"/>
                  <a:pt x="4188499" y="391282"/>
                </a:cubicBezTo>
                <a:lnTo>
                  <a:pt x="35571" y="391282"/>
                </a:lnTo>
                <a:cubicBezTo>
                  <a:pt x="15926" y="391282"/>
                  <a:pt x="0" y="375356"/>
                  <a:pt x="0" y="355711"/>
                </a:cubicBezTo>
                <a:lnTo>
                  <a:pt x="0" y="35571"/>
                </a:lnTo>
                <a:cubicBezTo>
                  <a:pt x="0" y="15939"/>
                  <a:pt x="15939" y="0"/>
                  <a:pt x="3557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8"/>
          <p:cNvSpPr/>
          <p:nvPr/>
        </p:nvSpPr>
        <p:spPr>
          <a:xfrm>
            <a:off x="7541077" y="3148044"/>
            <a:ext cx="1173847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Presentation Skills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11126325" y="3130258"/>
            <a:ext cx="586923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3A8C8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53.0%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8"/>
          <p:cNvSpPr/>
          <p:nvPr/>
        </p:nvSpPr>
        <p:spPr>
          <a:xfrm>
            <a:off x="7332096" y="3703842"/>
            <a:ext cx="4499746" cy="1502880"/>
          </a:xfrm>
          <a:custGeom>
            <a:rect b="b" l="l" r="r" t="t"/>
            <a:pathLst>
              <a:path extrusionOk="0" h="1502880" w="4499746">
                <a:moveTo>
                  <a:pt x="71146" y="0"/>
                </a:moveTo>
                <a:lnTo>
                  <a:pt x="4428600" y="0"/>
                </a:lnTo>
                <a:cubicBezTo>
                  <a:pt x="4467893" y="0"/>
                  <a:pt x="4499746" y="31853"/>
                  <a:pt x="4499746" y="71146"/>
                </a:cubicBezTo>
                <a:lnTo>
                  <a:pt x="4499746" y="1431733"/>
                </a:lnTo>
                <a:cubicBezTo>
                  <a:pt x="4499746" y="1471026"/>
                  <a:pt x="4467893" y="1502880"/>
                  <a:pt x="4428600" y="1502880"/>
                </a:cubicBezTo>
                <a:lnTo>
                  <a:pt x="71146" y="1502880"/>
                </a:lnTo>
                <a:cubicBezTo>
                  <a:pt x="31853" y="1502880"/>
                  <a:pt x="0" y="1471026"/>
                  <a:pt x="0" y="1431733"/>
                </a:cubicBezTo>
                <a:lnTo>
                  <a:pt x="0" y="71146"/>
                </a:lnTo>
                <a:cubicBezTo>
                  <a:pt x="0" y="31880"/>
                  <a:pt x="31880" y="0"/>
                  <a:pt x="71146" y="0"/>
                </a:cubicBezTo>
                <a:close/>
              </a:path>
            </a:pathLst>
          </a:custGeom>
          <a:solidFill>
            <a:srgbClr val="D4A056">
              <a:alpha val="20000"/>
            </a:srgbClr>
          </a:solidFill>
          <a:ln cap="flat" cmpd="sng" w="12700">
            <a:solidFill>
              <a:srgbClr val="D4A056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8"/>
          <p:cNvSpPr/>
          <p:nvPr/>
        </p:nvSpPr>
        <p:spPr>
          <a:xfrm>
            <a:off x="7501059" y="3895037"/>
            <a:ext cx="160070" cy="160070"/>
          </a:xfrm>
          <a:custGeom>
            <a:rect b="b" l="l" r="r" t="t"/>
            <a:pathLst>
              <a:path extrusionOk="0" h="160070" w="160070">
                <a:moveTo>
                  <a:pt x="80035" y="0"/>
                </a:moveTo>
                <a:cubicBezTo>
                  <a:pt x="84631" y="0"/>
                  <a:pt x="88851" y="2532"/>
                  <a:pt x="91040" y="6565"/>
                </a:cubicBezTo>
                <a:lnTo>
                  <a:pt x="158569" y="131620"/>
                </a:lnTo>
                <a:cubicBezTo>
                  <a:pt x="160664" y="135497"/>
                  <a:pt x="160570" y="140186"/>
                  <a:pt x="158319" y="143969"/>
                </a:cubicBezTo>
                <a:cubicBezTo>
                  <a:pt x="156068" y="147752"/>
                  <a:pt x="151973" y="150066"/>
                  <a:pt x="147565" y="150066"/>
                </a:cubicBezTo>
                <a:lnTo>
                  <a:pt x="12505" y="150066"/>
                </a:lnTo>
                <a:cubicBezTo>
                  <a:pt x="8097" y="150066"/>
                  <a:pt x="4033" y="147752"/>
                  <a:pt x="1751" y="143969"/>
                </a:cubicBezTo>
                <a:cubicBezTo>
                  <a:pt x="-531" y="140186"/>
                  <a:pt x="-594" y="135497"/>
                  <a:pt x="1501" y="131620"/>
                </a:cubicBezTo>
                <a:lnTo>
                  <a:pt x="69030" y="6565"/>
                </a:lnTo>
                <a:cubicBezTo>
                  <a:pt x="71219" y="2532"/>
                  <a:pt x="75439" y="0"/>
                  <a:pt x="80035" y="0"/>
                </a:cubicBezTo>
                <a:close/>
                <a:moveTo>
                  <a:pt x="80035" y="52523"/>
                </a:moveTo>
                <a:cubicBezTo>
                  <a:pt x="75877" y="52523"/>
                  <a:pt x="72532" y="55868"/>
                  <a:pt x="72532" y="60026"/>
                </a:cubicBezTo>
                <a:lnTo>
                  <a:pt x="72532" y="95042"/>
                </a:lnTo>
                <a:cubicBezTo>
                  <a:pt x="72532" y="99200"/>
                  <a:pt x="75877" y="102545"/>
                  <a:pt x="80035" y="102545"/>
                </a:cubicBezTo>
                <a:cubicBezTo>
                  <a:pt x="84193" y="102545"/>
                  <a:pt x="87538" y="99200"/>
                  <a:pt x="87538" y="95042"/>
                </a:cubicBezTo>
                <a:lnTo>
                  <a:pt x="87538" y="60026"/>
                </a:lnTo>
                <a:cubicBezTo>
                  <a:pt x="87538" y="55868"/>
                  <a:pt x="84193" y="52523"/>
                  <a:pt x="80035" y="52523"/>
                </a:cubicBezTo>
                <a:close/>
                <a:moveTo>
                  <a:pt x="88382" y="120053"/>
                </a:moveTo>
                <a:cubicBezTo>
                  <a:pt x="88572" y="116954"/>
                  <a:pt x="87027" y="114006"/>
                  <a:pt x="84371" y="112399"/>
                </a:cubicBezTo>
                <a:cubicBezTo>
                  <a:pt x="81715" y="110793"/>
                  <a:pt x="78386" y="110793"/>
                  <a:pt x="75730" y="112399"/>
                </a:cubicBezTo>
                <a:cubicBezTo>
                  <a:pt x="73074" y="114006"/>
                  <a:pt x="71529" y="116954"/>
                  <a:pt x="71719" y="120053"/>
                </a:cubicBezTo>
                <a:cubicBezTo>
                  <a:pt x="71529" y="123151"/>
                  <a:pt x="73074" y="126099"/>
                  <a:pt x="75730" y="127706"/>
                </a:cubicBezTo>
                <a:cubicBezTo>
                  <a:pt x="78386" y="129312"/>
                  <a:pt x="81715" y="129312"/>
                  <a:pt x="84371" y="127706"/>
                </a:cubicBezTo>
                <a:cubicBezTo>
                  <a:pt x="87027" y="126099"/>
                  <a:pt x="88572" y="123151"/>
                  <a:pt x="88382" y="120053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8"/>
          <p:cNvSpPr/>
          <p:nvPr/>
        </p:nvSpPr>
        <p:spPr>
          <a:xfrm>
            <a:off x="7683361" y="3850573"/>
            <a:ext cx="4081786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Critical Gaps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8"/>
          <p:cNvSpPr/>
          <p:nvPr/>
        </p:nvSpPr>
        <p:spPr>
          <a:xfrm>
            <a:off x="7478827" y="4206284"/>
            <a:ext cx="4206284" cy="391282"/>
          </a:xfrm>
          <a:custGeom>
            <a:rect b="b" l="l" r="r" t="t"/>
            <a:pathLst>
              <a:path extrusionOk="0" h="391282" w="4206284">
                <a:moveTo>
                  <a:pt x="35571" y="0"/>
                </a:moveTo>
                <a:lnTo>
                  <a:pt x="4170713" y="0"/>
                </a:lnTo>
                <a:cubicBezTo>
                  <a:pt x="4190359" y="0"/>
                  <a:pt x="4206284" y="15926"/>
                  <a:pt x="4206284" y="35571"/>
                </a:cubicBezTo>
                <a:lnTo>
                  <a:pt x="4206284" y="355711"/>
                </a:lnTo>
                <a:cubicBezTo>
                  <a:pt x="4206284" y="375356"/>
                  <a:pt x="4190359" y="391282"/>
                  <a:pt x="4170713" y="391282"/>
                </a:cubicBezTo>
                <a:lnTo>
                  <a:pt x="35571" y="391282"/>
                </a:lnTo>
                <a:cubicBezTo>
                  <a:pt x="15926" y="391282"/>
                  <a:pt x="0" y="375356"/>
                  <a:pt x="0" y="355711"/>
                </a:cubicBezTo>
                <a:lnTo>
                  <a:pt x="0" y="35571"/>
                </a:lnTo>
                <a:cubicBezTo>
                  <a:pt x="0" y="15939"/>
                  <a:pt x="15939" y="0"/>
                  <a:pt x="3557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8"/>
          <p:cNvSpPr/>
          <p:nvPr/>
        </p:nvSpPr>
        <p:spPr>
          <a:xfrm>
            <a:off x="7549969" y="4295212"/>
            <a:ext cx="1502880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Networking/Job Search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8"/>
          <p:cNvSpPr/>
          <p:nvPr/>
        </p:nvSpPr>
        <p:spPr>
          <a:xfrm>
            <a:off x="11142999" y="4277427"/>
            <a:ext cx="560245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43.3%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8"/>
          <p:cNvSpPr/>
          <p:nvPr/>
        </p:nvSpPr>
        <p:spPr>
          <a:xfrm>
            <a:off x="7478827" y="4668709"/>
            <a:ext cx="4206284" cy="391282"/>
          </a:xfrm>
          <a:custGeom>
            <a:rect b="b" l="l" r="r" t="t"/>
            <a:pathLst>
              <a:path extrusionOk="0" h="391282" w="4206284">
                <a:moveTo>
                  <a:pt x="35571" y="0"/>
                </a:moveTo>
                <a:lnTo>
                  <a:pt x="4170713" y="0"/>
                </a:lnTo>
                <a:cubicBezTo>
                  <a:pt x="4190359" y="0"/>
                  <a:pt x="4206284" y="15926"/>
                  <a:pt x="4206284" y="35571"/>
                </a:cubicBezTo>
                <a:lnTo>
                  <a:pt x="4206284" y="355711"/>
                </a:lnTo>
                <a:cubicBezTo>
                  <a:pt x="4206284" y="375356"/>
                  <a:pt x="4190359" y="391282"/>
                  <a:pt x="4170713" y="391282"/>
                </a:cubicBezTo>
                <a:lnTo>
                  <a:pt x="35571" y="391282"/>
                </a:lnTo>
                <a:cubicBezTo>
                  <a:pt x="15926" y="391282"/>
                  <a:pt x="0" y="375356"/>
                  <a:pt x="0" y="355711"/>
                </a:cubicBezTo>
                <a:lnTo>
                  <a:pt x="0" y="35571"/>
                </a:lnTo>
                <a:cubicBezTo>
                  <a:pt x="0" y="15939"/>
                  <a:pt x="15939" y="0"/>
                  <a:pt x="3557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8"/>
          <p:cNvSpPr/>
          <p:nvPr/>
        </p:nvSpPr>
        <p:spPr>
          <a:xfrm>
            <a:off x="7549969" y="4757637"/>
            <a:ext cx="1307239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Resume/CV Writing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8"/>
          <p:cNvSpPr/>
          <p:nvPr/>
        </p:nvSpPr>
        <p:spPr>
          <a:xfrm>
            <a:off x="11115071" y="4739851"/>
            <a:ext cx="586923" cy="24899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36.0%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8"/>
          <p:cNvSpPr/>
          <p:nvPr/>
        </p:nvSpPr>
        <p:spPr>
          <a:xfrm>
            <a:off x="7327650" y="5317882"/>
            <a:ext cx="4508639" cy="1209418"/>
          </a:xfrm>
          <a:custGeom>
            <a:rect b="b" l="l" r="r" t="t"/>
            <a:pathLst>
              <a:path extrusionOk="0" h="1209418" w="4508639">
                <a:moveTo>
                  <a:pt x="71138" y="0"/>
                </a:moveTo>
                <a:lnTo>
                  <a:pt x="4437501" y="0"/>
                </a:lnTo>
                <a:cubicBezTo>
                  <a:pt x="4476789" y="0"/>
                  <a:pt x="4508639" y="31850"/>
                  <a:pt x="4508639" y="71138"/>
                </a:cubicBezTo>
                <a:lnTo>
                  <a:pt x="4508639" y="1138280"/>
                </a:lnTo>
                <a:cubicBezTo>
                  <a:pt x="4508639" y="1177568"/>
                  <a:pt x="4476789" y="1209418"/>
                  <a:pt x="4437501" y="1209418"/>
                </a:cubicBezTo>
                <a:lnTo>
                  <a:pt x="71138" y="1209418"/>
                </a:lnTo>
                <a:cubicBezTo>
                  <a:pt x="31850" y="1209418"/>
                  <a:pt x="0" y="1177568"/>
                  <a:pt x="0" y="1138280"/>
                </a:cubicBezTo>
                <a:lnTo>
                  <a:pt x="0" y="71138"/>
                </a:lnTo>
                <a:cubicBezTo>
                  <a:pt x="0" y="31850"/>
                  <a:pt x="31850" y="0"/>
                  <a:pt x="71138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8"/>
          <p:cNvSpPr/>
          <p:nvPr/>
        </p:nvSpPr>
        <p:spPr>
          <a:xfrm>
            <a:off x="7469934" y="5460166"/>
            <a:ext cx="4295212" cy="21342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0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Systemic Impact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8"/>
          <p:cNvSpPr/>
          <p:nvPr/>
        </p:nvSpPr>
        <p:spPr>
          <a:xfrm>
            <a:off x="7469934" y="5744735"/>
            <a:ext cx="4295212" cy="640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Skills associated with </a:t>
            </a:r>
            <a:r>
              <a:rPr b="1"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employability signalling</a:t>
            </a:r>
            <a:r>
              <a:rPr lang="en-US" sz="11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are materially weaker than general skills, creating a structural disadvantage in labor market entry.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8"/>
          <p:cNvSpPr/>
          <p:nvPr/>
        </p:nvSpPr>
        <p:spPr>
          <a:xfrm>
            <a:off x="355711" y="6602888"/>
            <a:ext cx="11480578" cy="8893"/>
          </a:xfrm>
          <a:custGeom>
            <a:rect b="b" l="l" r="r" t="t"/>
            <a:pathLst>
              <a:path extrusionOk="0" h="8893" w="11480578">
                <a:moveTo>
                  <a:pt x="0" y="0"/>
                </a:moveTo>
                <a:lnTo>
                  <a:pt x="11480578" y="0"/>
                </a:lnTo>
                <a:lnTo>
                  <a:pt x="11480578" y="8893"/>
                </a:lnTo>
                <a:lnTo>
                  <a:pt x="0" y="8893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8"/>
          <p:cNvSpPr/>
          <p:nvPr/>
        </p:nvSpPr>
        <p:spPr>
          <a:xfrm>
            <a:off x="355711" y="6678477"/>
            <a:ext cx="3921716" cy="1778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Survey Item: "Which skills did you learn in school?" (Multiple responses)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8"/>
          <p:cNvSpPr/>
          <p:nvPr/>
        </p:nvSpPr>
        <p:spPr>
          <a:xfrm>
            <a:off x="11371850" y="6678477"/>
            <a:ext cx="524674" cy="17785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0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 = 1,363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9"/>
          <p:cNvSpPr/>
          <p:nvPr/>
        </p:nvSpPr>
        <p:spPr>
          <a:xfrm>
            <a:off x="357537" y="357537"/>
            <a:ext cx="11539496" cy="178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85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04 / PRIMARY LEVER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9"/>
          <p:cNvSpPr/>
          <p:nvPr/>
        </p:nvSpPr>
        <p:spPr>
          <a:xfrm>
            <a:off x="357537" y="607812"/>
            <a:ext cx="11637818" cy="35753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34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Experiential Learning: The Dominant Preparedness Lever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0" name="Google Shape;270;p9"/>
          <p:cNvSpPr/>
          <p:nvPr/>
        </p:nvSpPr>
        <p:spPr>
          <a:xfrm>
            <a:off x="357537" y="1072610"/>
            <a:ext cx="858088" cy="35754"/>
          </a:xfrm>
          <a:custGeom>
            <a:rect b="b" l="l" r="r" t="t"/>
            <a:pathLst>
              <a:path extrusionOk="0" h="35754" w="858088">
                <a:moveTo>
                  <a:pt x="0" y="0"/>
                </a:moveTo>
                <a:lnTo>
                  <a:pt x="858088" y="0"/>
                </a:lnTo>
                <a:lnTo>
                  <a:pt x="858088" y="35754"/>
                </a:lnTo>
                <a:lnTo>
                  <a:pt x="0" y="35754"/>
                </a:lnTo>
                <a:lnTo>
                  <a:pt x="0" y="0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p9"/>
          <p:cNvSpPr/>
          <p:nvPr/>
        </p:nvSpPr>
        <p:spPr>
          <a:xfrm>
            <a:off x="357537" y="1179871"/>
            <a:ext cx="5068082" cy="1430147"/>
          </a:xfrm>
          <a:custGeom>
            <a:rect b="b" l="l" r="r" t="t"/>
            <a:pathLst>
              <a:path extrusionOk="0" h="1430147" w="5068082">
                <a:moveTo>
                  <a:pt x="71507" y="0"/>
                </a:moveTo>
                <a:lnTo>
                  <a:pt x="4996575" y="0"/>
                </a:lnTo>
                <a:cubicBezTo>
                  <a:pt x="5036067" y="0"/>
                  <a:pt x="5068082" y="32015"/>
                  <a:pt x="5068082" y="71507"/>
                </a:cubicBezTo>
                <a:lnTo>
                  <a:pt x="5068082" y="1358639"/>
                </a:lnTo>
                <a:cubicBezTo>
                  <a:pt x="5068082" y="1398132"/>
                  <a:pt x="5036067" y="1430147"/>
                  <a:pt x="4996575" y="1430147"/>
                </a:cubicBezTo>
                <a:lnTo>
                  <a:pt x="71507" y="1430147"/>
                </a:lnTo>
                <a:cubicBezTo>
                  <a:pt x="32015" y="1430147"/>
                  <a:pt x="0" y="1398132"/>
                  <a:pt x="0" y="1358639"/>
                </a:cubicBezTo>
                <a:lnTo>
                  <a:pt x="0" y="71507"/>
                </a:lnTo>
                <a:cubicBezTo>
                  <a:pt x="0" y="32015"/>
                  <a:pt x="32015" y="0"/>
                  <a:pt x="71507" y="0"/>
                </a:cubicBezTo>
                <a:close/>
              </a:path>
            </a:pathLst>
          </a:custGeom>
          <a:gradFill>
            <a:gsLst>
              <a:gs pos="0">
                <a:srgbClr val="D4A056"/>
              </a:gs>
              <a:gs pos="100000">
                <a:srgbClr val="B88040"/>
              </a:gs>
            </a:gsLst>
            <a:lin ang="27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9"/>
          <p:cNvSpPr/>
          <p:nvPr/>
        </p:nvSpPr>
        <p:spPr>
          <a:xfrm>
            <a:off x="402229" y="1358639"/>
            <a:ext cx="4978698" cy="53630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223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66.5%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9"/>
          <p:cNvSpPr/>
          <p:nvPr/>
        </p:nvSpPr>
        <p:spPr>
          <a:xfrm>
            <a:off x="496082" y="1966452"/>
            <a:ext cx="4790991" cy="250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67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Primary Preparedness Lever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9"/>
          <p:cNvSpPr/>
          <p:nvPr/>
        </p:nvSpPr>
        <p:spPr>
          <a:xfrm>
            <a:off x="505021" y="2252481"/>
            <a:ext cx="4773114" cy="178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5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906 respondents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9"/>
          <p:cNvSpPr/>
          <p:nvPr/>
        </p:nvSpPr>
        <p:spPr>
          <a:xfrm>
            <a:off x="375413" y="2717279"/>
            <a:ext cx="5050205" cy="1251378"/>
          </a:xfrm>
          <a:custGeom>
            <a:rect b="b" l="l" r="r" t="t"/>
            <a:pathLst>
              <a:path extrusionOk="0" h="1251378" w="5050205">
                <a:moveTo>
                  <a:pt x="35754" y="0"/>
                </a:moveTo>
                <a:lnTo>
                  <a:pt x="4978702" y="0"/>
                </a:lnTo>
                <a:cubicBezTo>
                  <a:pt x="5018192" y="0"/>
                  <a:pt x="5050205" y="32013"/>
                  <a:pt x="5050205" y="71504"/>
                </a:cubicBezTo>
                <a:lnTo>
                  <a:pt x="5050205" y="1179875"/>
                </a:lnTo>
                <a:cubicBezTo>
                  <a:pt x="5050205" y="1219365"/>
                  <a:pt x="5018192" y="1251378"/>
                  <a:pt x="4978702" y="1251378"/>
                </a:cubicBezTo>
                <a:lnTo>
                  <a:pt x="35754" y="1251378"/>
                </a:lnTo>
                <a:cubicBezTo>
                  <a:pt x="16007" y="1251378"/>
                  <a:pt x="0" y="1235371"/>
                  <a:pt x="0" y="1215625"/>
                </a:cubicBezTo>
                <a:lnTo>
                  <a:pt x="0" y="35754"/>
                </a:lnTo>
                <a:cubicBezTo>
                  <a:pt x="0" y="16021"/>
                  <a:pt x="16021" y="0"/>
                  <a:pt x="35754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9"/>
          <p:cNvSpPr/>
          <p:nvPr/>
        </p:nvSpPr>
        <p:spPr>
          <a:xfrm>
            <a:off x="375413" y="2717279"/>
            <a:ext cx="35754" cy="1251378"/>
          </a:xfrm>
          <a:custGeom>
            <a:rect b="b" l="l" r="r" t="t"/>
            <a:pathLst>
              <a:path extrusionOk="0" h="1251378" w="35754">
                <a:moveTo>
                  <a:pt x="35754" y="0"/>
                </a:moveTo>
                <a:lnTo>
                  <a:pt x="35754" y="0"/>
                </a:lnTo>
                <a:lnTo>
                  <a:pt x="35754" y="1251378"/>
                </a:lnTo>
                <a:lnTo>
                  <a:pt x="35754" y="1251378"/>
                </a:lnTo>
                <a:cubicBezTo>
                  <a:pt x="16007" y="1251378"/>
                  <a:pt x="0" y="1235371"/>
                  <a:pt x="0" y="1215625"/>
                </a:cubicBezTo>
                <a:lnTo>
                  <a:pt x="0" y="35754"/>
                </a:lnTo>
                <a:cubicBezTo>
                  <a:pt x="0" y="16007"/>
                  <a:pt x="16007" y="0"/>
                  <a:pt x="35754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9"/>
          <p:cNvSpPr/>
          <p:nvPr/>
        </p:nvSpPr>
        <p:spPr>
          <a:xfrm>
            <a:off x="536305" y="2860293"/>
            <a:ext cx="4826745" cy="250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7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Key Finding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9"/>
          <p:cNvSpPr/>
          <p:nvPr/>
        </p:nvSpPr>
        <p:spPr>
          <a:xfrm>
            <a:off x="536305" y="3182076"/>
            <a:ext cx="4817806" cy="64356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6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Professional exposure </a:t>
            </a:r>
            <a:r>
              <a:rPr lang="en-US" sz="1126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is the single most desired factor for improving workplace readiness among Nigerian graduates, far outweighing academic or technological interventions.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9"/>
          <p:cNvSpPr/>
          <p:nvPr/>
        </p:nvSpPr>
        <p:spPr>
          <a:xfrm>
            <a:off x="362006" y="4080387"/>
            <a:ext cx="5059144" cy="1010041"/>
          </a:xfrm>
          <a:custGeom>
            <a:rect b="b" l="l" r="r" t="t"/>
            <a:pathLst>
              <a:path extrusionOk="0" h="1010041" w="5059144">
                <a:moveTo>
                  <a:pt x="71511" y="0"/>
                </a:moveTo>
                <a:lnTo>
                  <a:pt x="4987633" y="0"/>
                </a:lnTo>
                <a:cubicBezTo>
                  <a:pt x="5027127" y="0"/>
                  <a:pt x="5059144" y="32017"/>
                  <a:pt x="5059144" y="71511"/>
                </a:cubicBezTo>
                <a:lnTo>
                  <a:pt x="5059144" y="938530"/>
                </a:lnTo>
                <a:cubicBezTo>
                  <a:pt x="5059144" y="978025"/>
                  <a:pt x="5027127" y="1010041"/>
                  <a:pt x="4987633" y="1010041"/>
                </a:cubicBezTo>
                <a:lnTo>
                  <a:pt x="71511" y="1010041"/>
                </a:lnTo>
                <a:cubicBezTo>
                  <a:pt x="32017" y="1010041"/>
                  <a:pt x="0" y="978025"/>
                  <a:pt x="0" y="938530"/>
                </a:cubicBezTo>
                <a:lnTo>
                  <a:pt x="0" y="71511"/>
                </a:lnTo>
                <a:cubicBezTo>
                  <a:pt x="0" y="32017"/>
                  <a:pt x="32017" y="0"/>
                  <a:pt x="71511" y="0"/>
                </a:cubicBezTo>
                <a:close/>
              </a:path>
            </a:pathLst>
          </a:custGeom>
          <a:solidFill>
            <a:srgbClr val="D4A056">
              <a:alpha val="20000"/>
            </a:srgbClr>
          </a:solidFill>
          <a:ln cap="flat" cmpd="sng" w="12700">
            <a:solidFill>
              <a:srgbClr val="D4A056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9"/>
          <p:cNvSpPr/>
          <p:nvPr/>
        </p:nvSpPr>
        <p:spPr>
          <a:xfrm>
            <a:off x="536305" y="4263625"/>
            <a:ext cx="125138" cy="143015"/>
          </a:xfrm>
          <a:custGeom>
            <a:rect b="b" l="l" r="r" t="t"/>
            <a:pathLst>
              <a:path extrusionOk="0" h="143015" w="125138">
                <a:moveTo>
                  <a:pt x="0" y="60334"/>
                </a:moveTo>
                <a:cubicBezTo>
                  <a:pt x="0" y="41815"/>
                  <a:pt x="15000" y="26815"/>
                  <a:pt x="33519" y="26815"/>
                </a:cubicBezTo>
                <a:lnTo>
                  <a:pt x="35754" y="26815"/>
                </a:lnTo>
                <a:cubicBezTo>
                  <a:pt x="40698" y="26815"/>
                  <a:pt x="44692" y="30810"/>
                  <a:pt x="44692" y="35754"/>
                </a:cubicBezTo>
                <a:cubicBezTo>
                  <a:pt x="44692" y="40698"/>
                  <a:pt x="40698" y="44692"/>
                  <a:pt x="35754" y="44692"/>
                </a:cubicBezTo>
                <a:lnTo>
                  <a:pt x="33519" y="44692"/>
                </a:lnTo>
                <a:cubicBezTo>
                  <a:pt x="24888" y="44692"/>
                  <a:pt x="17877" y="51703"/>
                  <a:pt x="17877" y="60334"/>
                </a:cubicBezTo>
                <a:lnTo>
                  <a:pt x="17877" y="62569"/>
                </a:lnTo>
                <a:lnTo>
                  <a:pt x="35754" y="62569"/>
                </a:lnTo>
                <a:cubicBezTo>
                  <a:pt x="45614" y="62569"/>
                  <a:pt x="53630" y="70586"/>
                  <a:pt x="53630" y="80446"/>
                </a:cubicBezTo>
                <a:lnTo>
                  <a:pt x="53630" y="98323"/>
                </a:lnTo>
                <a:cubicBezTo>
                  <a:pt x="53630" y="108183"/>
                  <a:pt x="45614" y="116199"/>
                  <a:pt x="35754" y="116199"/>
                </a:cubicBezTo>
                <a:lnTo>
                  <a:pt x="17877" y="116199"/>
                </a:lnTo>
                <a:cubicBezTo>
                  <a:pt x="8017" y="116199"/>
                  <a:pt x="0" y="108183"/>
                  <a:pt x="0" y="98323"/>
                </a:cubicBezTo>
                <a:lnTo>
                  <a:pt x="0" y="60334"/>
                </a:lnTo>
                <a:close/>
                <a:moveTo>
                  <a:pt x="71507" y="60334"/>
                </a:moveTo>
                <a:cubicBezTo>
                  <a:pt x="71507" y="41815"/>
                  <a:pt x="86507" y="26815"/>
                  <a:pt x="105026" y="26815"/>
                </a:cubicBezTo>
                <a:lnTo>
                  <a:pt x="107261" y="26815"/>
                </a:lnTo>
                <a:cubicBezTo>
                  <a:pt x="112205" y="26815"/>
                  <a:pt x="116199" y="30810"/>
                  <a:pt x="116199" y="35754"/>
                </a:cubicBezTo>
                <a:cubicBezTo>
                  <a:pt x="116199" y="40698"/>
                  <a:pt x="112205" y="44692"/>
                  <a:pt x="107261" y="44692"/>
                </a:cubicBezTo>
                <a:lnTo>
                  <a:pt x="105026" y="44692"/>
                </a:lnTo>
                <a:cubicBezTo>
                  <a:pt x="96395" y="44692"/>
                  <a:pt x="89384" y="51703"/>
                  <a:pt x="89384" y="60334"/>
                </a:cubicBezTo>
                <a:lnTo>
                  <a:pt x="89384" y="62569"/>
                </a:lnTo>
                <a:lnTo>
                  <a:pt x="107261" y="62569"/>
                </a:lnTo>
                <a:cubicBezTo>
                  <a:pt x="117121" y="62569"/>
                  <a:pt x="125138" y="70586"/>
                  <a:pt x="125138" y="80446"/>
                </a:cubicBezTo>
                <a:lnTo>
                  <a:pt x="125138" y="98323"/>
                </a:lnTo>
                <a:cubicBezTo>
                  <a:pt x="125138" y="108183"/>
                  <a:pt x="117121" y="116199"/>
                  <a:pt x="107261" y="116199"/>
                </a:cubicBezTo>
                <a:lnTo>
                  <a:pt x="89384" y="116199"/>
                </a:lnTo>
                <a:cubicBezTo>
                  <a:pt x="79524" y="116199"/>
                  <a:pt x="71507" y="108183"/>
                  <a:pt x="71507" y="98323"/>
                </a:cubicBezTo>
                <a:lnTo>
                  <a:pt x="71507" y="60334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9"/>
          <p:cNvSpPr/>
          <p:nvPr/>
        </p:nvSpPr>
        <p:spPr>
          <a:xfrm>
            <a:off x="688258" y="4227871"/>
            <a:ext cx="4656915" cy="21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6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Strategic Imperative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9"/>
          <p:cNvSpPr/>
          <p:nvPr/>
        </p:nvSpPr>
        <p:spPr>
          <a:xfrm>
            <a:off x="509490" y="4513900"/>
            <a:ext cx="4835683" cy="42904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6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"Internships must transition from 'optional extras' to institutionalized requirements within the higher education curriculum."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9"/>
          <p:cNvSpPr/>
          <p:nvPr/>
        </p:nvSpPr>
        <p:spPr>
          <a:xfrm>
            <a:off x="357537" y="5202158"/>
            <a:ext cx="5068082" cy="1322886"/>
          </a:xfrm>
          <a:custGeom>
            <a:rect b="b" l="l" r="r" t="t"/>
            <a:pathLst>
              <a:path extrusionOk="0" h="1322886" w="5068082">
                <a:moveTo>
                  <a:pt x="71502" y="0"/>
                </a:moveTo>
                <a:lnTo>
                  <a:pt x="4996580" y="0"/>
                </a:lnTo>
                <a:cubicBezTo>
                  <a:pt x="5036070" y="0"/>
                  <a:pt x="5068082" y="32013"/>
                  <a:pt x="5068082" y="71502"/>
                </a:cubicBezTo>
                <a:lnTo>
                  <a:pt x="5068082" y="1251384"/>
                </a:lnTo>
                <a:cubicBezTo>
                  <a:pt x="5068082" y="1290873"/>
                  <a:pt x="5036070" y="1322886"/>
                  <a:pt x="4996580" y="1322886"/>
                </a:cubicBezTo>
                <a:lnTo>
                  <a:pt x="71502" y="1322886"/>
                </a:lnTo>
                <a:cubicBezTo>
                  <a:pt x="32013" y="1322886"/>
                  <a:pt x="0" y="1290873"/>
                  <a:pt x="0" y="1251384"/>
                </a:cubicBezTo>
                <a:lnTo>
                  <a:pt x="0" y="71502"/>
                </a:lnTo>
                <a:cubicBezTo>
                  <a:pt x="0" y="32039"/>
                  <a:pt x="32039" y="0"/>
                  <a:pt x="71502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9"/>
          <p:cNvSpPr/>
          <p:nvPr/>
        </p:nvSpPr>
        <p:spPr>
          <a:xfrm>
            <a:off x="500551" y="5345173"/>
            <a:ext cx="4853560" cy="21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6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Why This Matters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9"/>
          <p:cNvSpPr/>
          <p:nvPr/>
        </p:nvSpPr>
        <p:spPr>
          <a:xfrm>
            <a:off x="526249" y="5666956"/>
            <a:ext cx="109496" cy="125138"/>
          </a:xfrm>
          <a:custGeom>
            <a:rect b="b" l="l" r="r" t="t"/>
            <a:pathLst>
              <a:path extrusionOk="0" h="125138" w="109496">
                <a:moveTo>
                  <a:pt x="106269" y="17133"/>
                </a:moveTo>
                <a:cubicBezTo>
                  <a:pt x="109764" y="19675"/>
                  <a:pt x="110547" y="24563"/>
                  <a:pt x="108005" y="28058"/>
                </a:cubicBezTo>
                <a:lnTo>
                  <a:pt x="45436" y="114091"/>
                </a:lnTo>
                <a:cubicBezTo>
                  <a:pt x="44092" y="115948"/>
                  <a:pt x="42014" y="117097"/>
                  <a:pt x="39717" y="117292"/>
                </a:cubicBezTo>
                <a:cubicBezTo>
                  <a:pt x="37419" y="117488"/>
                  <a:pt x="35195" y="116632"/>
                  <a:pt x="33582" y="115019"/>
                </a:cubicBezTo>
                <a:lnTo>
                  <a:pt x="2297" y="83735"/>
                </a:lnTo>
                <a:cubicBezTo>
                  <a:pt x="-758" y="80680"/>
                  <a:pt x="-758" y="75718"/>
                  <a:pt x="2297" y="72663"/>
                </a:cubicBezTo>
                <a:cubicBezTo>
                  <a:pt x="5353" y="69608"/>
                  <a:pt x="10314" y="69608"/>
                  <a:pt x="13369" y="72663"/>
                </a:cubicBezTo>
                <a:lnTo>
                  <a:pt x="38177" y="97471"/>
                </a:lnTo>
                <a:lnTo>
                  <a:pt x="95369" y="18844"/>
                </a:lnTo>
                <a:cubicBezTo>
                  <a:pt x="97911" y="15349"/>
                  <a:pt x="102799" y="14567"/>
                  <a:pt x="106294" y="17109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9"/>
          <p:cNvSpPr/>
          <p:nvPr/>
        </p:nvSpPr>
        <p:spPr>
          <a:xfrm>
            <a:off x="728481" y="5631202"/>
            <a:ext cx="2940739" cy="21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6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Workplace familiarity reduces transition shock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9"/>
          <p:cNvSpPr/>
          <p:nvPr/>
        </p:nvSpPr>
        <p:spPr>
          <a:xfrm>
            <a:off x="526249" y="5935109"/>
            <a:ext cx="109496" cy="125138"/>
          </a:xfrm>
          <a:custGeom>
            <a:rect b="b" l="l" r="r" t="t"/>
            <a:pathLst>
              <a:path extrusionOk="0" h="125138" w="109496">
                <a:moveTo>
                  <a:pt x="106269" y="17133"/>
                </a:moveTo>
                <a:cubicBezTo>
                  <a:pt x="109764" y="19675"/>
                  <a:pt x="110547" y="24563"/>
                  <a:pt x="108005" y="28058"/>
                </a:cubicBezTo>
                <a:lnTo>
                  <a:pt x="45436" y="114091"/>
                </a:lnTo>
                <a:cubicBezTo>
                  <a:pt x="44092" y="115948"/>
                  <a:pt x="42014" y="117097"/>
                  <a:pt x="39717" y="117292"/>
                </a:cubicBezTo>
                <a:cubicBezTo>
                  <a:pt x="37419" y="117488"/>
                  <a:pt x="35195" y="116632"/>
                  <a:pt x="33582" y="115019"/>
                </a:cubicBezTo>
                <a:lnTo>
                  <a:pt x="2297" y="83735"/>
                </a:lnTo>
                <a:cubicBezTo>
                  <a:pt x="-758" y="80680"/>
                  <a:pt x="-758" y="75718"/>
                  <a:pt x="2297" y="72663"/>
                </a:cubicBezTo>
                <a:cubicBezTo>
                  <a:pt x="5353" y="69608"/>
                  <a:pt x="10314" y="69608"/>
                  <a:pt x="13369" y="72663"/>
                </a:cubicBezTo>
                <a:lnTo>
                  <a:pt x="38177" y="97471"/>
                </a:lnTo>
                <a:lnTo>
                  <a:pt x="95369" y="18844"/>
                </a:lnTo>
                <a:cubicBezTo>
                  <a:pt x="97911" y="15349"/>
                  <a:pt x="102799" y="14567"/>
                  <a:pt x="106294" y="17109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9"/>
          <p:cNvSpPr/>
          <p:nvPr/>
        </p:nvSpPr>
        <p:spPr>
          <a:xfrm>
            <a:off x="728481" y="5899355"/>
            <a:ext cx="3021185" cy="21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6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Professional networks accelerate job placement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9"/>
          <p:cNvSpPr/>
          <p:nvPr/>
        </p:nvSpPr>
        <p:spPr>
          <a:xfrm>
            <a:off x="526249" y="6203261"/>
            <a:ext cx="109496" cy="125138"/>
          </a:xfrm>
          <a:custGeom>
            <a:rect b="b" l="l" r="r" t="t"/>
            <a:pathLst>
              <a:path extrusionOk="0" h="125138" w="109496">
                <a:moveTo>
                  <a:pt x="106269" y="17133"/>
                </a:moveTo>
                <a:cubicBezTo>
                  <a:pt x="109764" y="19675"/>
                  <a:pt x="110547" y="24563"/>
                  <a:pt x="108005" y="28058"/>
                </a:cubicBezTo>
                <a:lnTo>
                  <a:pt x="45436" y="114091"/>
                </a:lnTo>
                <a:cubicBezTo>
                  <a:pt x="44092" y="115948"/>
                  <a:pt x="42014" y="117097"/>
                  <a:pt x="39717" y="117292"/>
                </a:cubicBezTo>
                <a:cubicBezTo>
                  <a:pt x="37419" y="117488"/>
                  <a:pt x="35195" y="116632"/>
                  <a:pt x="33582" y="115019"/>
                </a:cubicBezTo>
                <a:lnTo>
                  <a:pt x="2297" y="83735"/>
                </a:lnTo>
                <a:cubicBezTo>
                  <a:pt x="-758" y="80680"/>
                  <a:pt x="-758" y="75718"/>
                  <a:pt x="2297" y="72663"/>
                </a:cubicBezTo>
                <a:cubicBezTo>
                  <a:pt x="5353" y="69608"/>
                  <a:pt x="10314" y="69608"/>
                  <a:pt x="13369" y="72663"/>
                </a:cubicBezTo>
                <a:lnTo>
                  <a:pt x="38177" y="97471"/>
                </a:lnTo>
                <a:lnTo>
                  <a:pt x="95369" y="18844"/>
                </a:lnTo>
                <a:cubicBezTo>
                  <a:pt x="97911" y="15349"/>
                  <a:pt x="102799" y="14567"/>
                  <a:pt x="106294" y="17109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9"/>
          <p:cNvSpPr/>
          <p:nvPr/>
        </p:nvSpPr>
        <p:spPr>
          <a:xfrm>
            <a:off x="728481" y="6167507"/>
            <a:ext cx="3092692" cy="21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6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Practical skills complement academic knowledge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9"/>
          <p:cNvSpPr/>
          <p:nvPr/>
        </p:nvSpPr>
        <p:spPr>
          <a:xfrm>
            <a:off x="5642794" y="1184340"/>
            <a:ext cx="6185384" cy="2869232"/>
          </a:xfrm>
          <a:custGeom>
            <a:rect b="b" l="l" r="r" t="t"/>
            <a:pathLst>
              <a:path extrusionOk="0" h="2869232" w="6185384">
                <a:moveTo>
                  <a:pt x="71501" y="0"/>
                </a:moveTo>
                <a:lnTo>
                  <a:pt x="6113883" y="0"/>
                </a:lnTo>
                <a:cubicBezTo>
                  <a:pt x="6153372" y="0"/>
                  <a:pt x="6185384" y="32012"/>
                  <a:pt x="6185384" y="71501"/>
                </a:cubicBezTo>
                <a:lnTo>
                  <a:pt x="6185384" y="2797730"/>
                </a:lnTo>
                <a:cubicBezTo>
                  <a:pt x="6185384" y="2837219"/>
                  <a:pt x="6153372" y="2869232"/>
                  <a:pt x="6113883" y="2869232"/>
                </a:cubicBezTo>
                <a:lnTo>
                  <a:pt x="71501" y="2869232"/>
                </a:lnTo>
                <a:cubicBezTo>
                  <a:pt x="32012" y="2869232"/>
                  <a:pt x="0" y="2837219"/>
                  <a:pt x="0" y="2797730"/>
                </a:cubicBezTo>
                <a:lnTo>
                  <a:pt x="0" y="71501"/>
                </a:lnTo>
                <a:cubicBezTo>
                  <a:pt x="0" y="32012"/>
                  <a:pt x="32012" y="0"/>
                  <a:pt x="71501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12700">
            <a:solidFill>
              <a:srgbClr val="3A8C8C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kimi-img.moonshot.cn/pub/slides/26-03-28-13:06:33-d73m3mfaa0va8anddgr0.png" id="292" name="Google Shape;29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0278" y="1331824"/>
            <a:ext cx="5479249" cy="2574264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pic>
      <p:sp>
        <p:nvSpPr>
          <p:cNvPr id="293" name="Google Shape;293;p9"/>
          <p:cNvSpPr/>
          <p:nvPr/>
        </p:nvSpPr>
        <p:spPr>
          <a:xfrm>
            <a:off x="5638325" y="4165302"/>
            <a:ext cx="6194323" cy="2359742"/>
          </a:xfrm>
          <a:custGeom>
            <a:rect b="b" l="l" r="r" t="t"/>
            <a:pathLst>
              <a:path extrusionOk="0" h="2359742" w="6194323">
                <a:moveTo>
                  <a:pt x="71500" y="0"/>
                </a:moveTo>
                <a:lnTo>
                  <a:pt x="6122822" y="0"/>
                </a:lnTo>
                <a:cubicBezTo>
                  <a:pt x="6162311" y="0"/>
                  <a:pt x="6194323" y="32012"/>
                  <a:pt x="6194323" y="71500"/>
                </a:cubicBezTo>
                <a:lnTo>
                  <a:pt x="6194323" y="2288242"/>
                </a:lnTo>
                <a:cubicBezTo>
                  <a:pt x="6194323" y="2327730"/>
                  <a:pt x="6162311" y="2359742"/>
                  <a:pt x="6122822" y="2359742"/>
                </a:cubicBezTo>
                <a:lnTo>
                  <a:pt x="71500" y="2359742"/>
                </a:lnTo>
                <a:cubicBezTo>
                  <a:pt x="32012" y="2359742"/>
                  <a:pt x="0" y="2327730"/>
                  <a:pt x="0" y="2288242"/>
                </a:cubicBezTo>
                <a:lnTo>
                  <a:pt x="0" y="71500"/>
                </a:lnTo>
                <a:cubicBezTo>
                  <a:pt x="0" y="32012"/>
                  <a:pt x="32012" y="0"/>
                  <a:pt x="71500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9"/>
          <p:cNvSpPr/>
          <p:nvPr/>
        </p:nvSpPr>
        <p:spPr>
          <a:xfrm>
            <a:off x="5781340" y="4308317"/>
            <a:ext cx="5988739" cy="250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7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Complete Lever Hierarchy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9"/>
          <p:cNvSpPr/>
          <p:nvPr/>
        </p:nvSpPr>
        <p:spPr>
          <a:xfrm>
            <a:off x="5781340" y="4683730"/>
            <a:ext cx="2753032" cy="21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6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More internships &amp; professional experience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9"/>
          <p:cNvSpPr/>
          <p:nvPr/>
        </p:nvSpPr>
        <p:spPr>
          <a:xfrm>
            <a:off x="11254165" y="4665853"/>
            <a:ext cx="509490" cy="250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7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66.5%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9"/>
          <p:cNvSpPr/>
          <p:nvPr/>
        </p:nvSpPr>
        <p:spPr>
          <a:xfrm>
            <a:off x="5781340" y="4951883"/>
            <a:ext cx="5908293" cy="89384"/>
          </a:xfrm>
          <a:custGeom>
            <a:rect b="b" l="l" r="r" t="t"/>
            <a:pathLst>
              <a:path extrusionOk="0" h="89384" w="5908293">
                <a:moveTo>
                  <a:pt x="44692" y="0"/>
                </a:moveTo>
                <a:lnTo>
                  <a:pt x="5863601" y="0"/>
                </a:lnTo>
                <a:cubicBezTo>
                  <a:pt x="5888284" y="0"/>
                  <a:pt x="5908293" y="20009"/>
                  <a:pt x="5908293" y="44692"/>
                </a:cubicBezTo>
                <a:lnTo>
                  <a:pt x="5908293" y="44692"/>
                </a:lnTo>
                <a:cubicBezTo>
                  <a:pt x="5908293" y="69375"/>
                  <a:pt x="5888284" y="89384"/>
                  <a:pt x="5863601" y="89384"/>
                </a:cubicBezTo>
                <a:lnTo>
                  <a:pt x="44692" y="89384"/>
                </a:lnTo>
                <a:cubicBezTo>
                  <a:pt x="20026" y="89384"/>
                  <a:pt x="0" y="69358"/>
                  <a:pt x="0" y="44692"/>
                </a:cubicBezTo>
                <a:lnTo>
                  <a:pt x="0" y="44692"/>
                </a:lnTo>
                <a:cubicBezTo>
                  <a:pt x="0" y="20026"/>
                  <a:pt x="20026" y="0"/>
                  <a:pt x="44692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9"/>
          <p:cNvSpPr/>
          <p:nvPr/>
        </p:nvSpPr>
        <p:spPr>
          <a:xfrm>
            <a:off x="5781340" y="4951883"/>
            <a:ext cx="3923965" cy="89384"/>
          </a:xfrm>
          <a:custGeom>
            <a:rect b="b" l="l" r="r" t="t"/>
            <a:pathLst>
              <a:path extrusionOk="0" h="89384" w="3923965">
                <a:moveTo>
                  <a:pt x="44692" y="0"/>
                </a:moveTo>
                <a:lnTo>
                  <a:pt x="3879273" y="0"/>
                </a:lnTo>
                <a:cubicBezTo>
                  <a:pt x="3903955" y="0"/>
                  <a:pt x="3923965" y="20009"/>
                  <a:pt x="3923965" y="44692"/>
                </a:cubicBezTo>
                <a:lnTo>
                  <a:pt x="3923965" y="44692"/>
                </a:lnTo>
                <a:cubicBezTo>
                  <a:pt x="3923965" y="69375"/>
                  <a:pt x="3903955" y="89384"/>
                  <a:pt x="3879273" y="89384"/>
                </a:cubicBezTo>
                <a:lnTo>
                  <a:pt x="44692" y="89384"/>
                </a:lnTo>
                <a:cubicBezTo>
                  <a:pt x="20026" y="89384"/>
                  <a:pt x="0" y="69358"/>
                  <a:pt x="0" y="44692"/>
                </a:cubicBezTo>
                <a:lnTo>
                  <a:pt x="0" y="44692"/>
                </a:lnTo>
                <a:cubicBezTo>
                  <a:pt x="0" y="20026"/>
                  <a:pt x="20026" y="0"/>
                  <a:pt x="44692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9"/>
          <p:cNvSpPr/>
          <p:nvPr/>
        </p:nvSpPr>
        <p:spPr>
          <a:xfrm>
            <a:off x="5781340" y="5130651"/>
            <a:ext cx="2565326" cy="21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6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Better access to career preparation tools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9"/>
          <p:cNvSpPr/>
          <p:nvPr/>
        </p:nvSpPr>
        <p:spPr>
          <a:xfrm>
            <a:off x="11276650" y="5112774"/>
            <a:ext cx="491613" cy="250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7">
                <a:solidFill>
                  <a:srgbClr val="3A8C8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43.7%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9"/>
          <p:cNvSpPr/>
          <p:nvPr/>
        </p:nvSpPr>
        <p:spPr>
          <a:xfrm>
            <a:off x="5781340" y="5398804"/>
            <a:ext cx="5908293" cy="89384"/>
          </a:xfrm>
          <a:custGeom>
            <a:rect b="b" l="l" r="r" t="t"/>
            <a:pathLst>
              <a:path extrusionOk="0" h="89384" w="5908293">
                <a:moveTo>
                  <a:pt x="44692" y="0"/>
                </a:moveTo>
                <a:lnTo>
                  <a:pt x="5863601" y="0"/>
                </a:lnTo>
                <a:cubicBezTo>
                  <a:pt x="5888284" y="0"/>
                  <a:pt x="5908293" y="20009"/>
                  <a:pt x="5908293" y="44692"/>
                </a:cubicBezTo>
                <a:lnTo>
                  <a:pt x="5908293" y="44692"/>
                </a:lnTo>
                <a:cubicBezTo>
                  <a:pt x="5908293" y="69375"/>
                  <a:pt x="5888284" y="89384"/>
                  <a:pt x="5863601" y="89384"/>
                </a:cubicBezTo>
                <a:lnTo>
                  <a:pt x="44692" y="89384"/>
                </a:lnTo>
                <a:cubicBezTo>
                  <a:pt x="20026" y="89384"/>
                  <a:pt x="0" y="69358"/>
                  <a:pt x="0" y="44692"/>
                </a:cubicBezTo>
                <a:lnTo>
                  <a:pt x="0" y="44692"/>
                </a:lnTo>
                <a:cubicBezTo>
                  <a:pt x="0" y="20026"/>
                  <a:pt x="20026" y="0"/>
                  <a:pt x="44692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9"/>
          <p:cNvSpPr/>
          <p:nvPr/>
        </p:nvSpPr>
        <p:spPr>
          <a:xfrm>
            <a:off x="5781340" y="5398804"/>
            <a:ext cx="2583202" cy="89384"/>
          </a:xfrm>
          <a:custGeom>
            <a:rect b="b" l="l" r="r" t="t"/>
            <a:pathLst>
              <a:path extrusionOk="0" h="89384" w="2583202">
                <a:moveTo>
                  <a:pt x="44692" y="0"/>
                </a:moveTo>
                <a:lnTo>
                  <a:pt x="2538510" y="0"/>
                </a:lnTo>
                <a:cubicBezTo>
                  <a:pt x="2563193" y="0"/>
                  <a:pt x="2583202" y="20009"/>
                  <a:pt x="2583202" y="44692"/>
                </a:cubicBezTo>
                <a:lnTo>
                  <a:pt x="2583202" y="44692"/>
                </a:lnTo>
                <a:cubicBezTo>
                  <a:pt x="2583202" y="69375"/>
                  <a:pt x="2563193" y="89384"/>
                  <a:pt x="2538510" y="89384"/>
                </a:cubicBezTo>
                <a:lnTo>
                  <a:pt x="44692" y="89384"/>
                </a:lnTo>
                <a:cubicBezTo>
                  <a:pt x="20026" y="89384"/>
                  <a:pt x="0" y="69358"/>
                  <a:pt x="0" y="44692"/>
                </a:cubicBezTo>
                <a:lnTo>
                  <a:pt x="0" y="44692"/>
                </a:lnTo>
                <a:cubicBezTo>
                  <a:pt x="0" y="20026"/>
                  <a:pt x="20026" y="0"/>
                  <a:pt x="44692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3" name="Google Shape;303;p9"/>
          <p:cNvSpPr/>
          <p:nvPr/>
        </p:nvSpPr>
        <p:spPr>
          <a:xfrm>
            <a:off x="5781340" y="5577572"/>
            <a:ext cx="2100528" cy="21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6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More time for career preparation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9"/>
          <p:cNvSpPr/>
          <p:nvPr/>
        </p:nvSpPr>
        <p:spPr>
          <a:xfrm>
            <a:off x="11261427" y="5559695"/>
            <a:ext cx="509490" cy="250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7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36.2%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9"/>
          <p:cNvSpPr/>
          <p:nvPr/>
        </p:nvSpPr>
        <p:spPr>
          <a:xfrm>
            <a:off x="5781340" y="5845724"/>
            <a:ext cx="5908293" cy="89384"/>
          </a:xfrm>
          <a:custGeom>
            <a:rect b="b" l="l" r="r" t="t"/>
            <a:pathLst>
              <a:path extrusionOk="0" h="89384" w="5908293">
                <a:moveTo>
                  <a:pt x="44692" y="0"/>
                </a:moveTo>
                <a:lnTo>
                  <a:pt x="5863601" y="0"/>
                </a:lnTo>
                <a:cubicBezTo>
                  <a:pt x="5888284" y="0"/>
                  <a:pt x="5908293" y="20009"/>
                  <a:pt x="5908293" y="44692"/>
                </a:cubicBezTo>
                <a:lnTo>
                  <a:pt x="5908293" y="44692"/>
                </a:lnTo>
                <a:cubicBezTo>
                  <a:pt x="5908293" y="69375"/>
                  <a:pt x="5888284" y="89384"/>
                  <a:pt x="5863601" y="89384"/>
                </a:cubicBezTo>
                <a:lnTo>
                  <a:pt x="44692" y="89384"/>
                </a:lnTo>
                <a:cubicBezTo>
                  <a:pt x="20026" y="89384"/>
                  <a:pt x="0" y="69358"/>
                  <a:pt x="0" y="44692"/>
                </a:cubicBezTo>
                <a:lnTo>
                  <a:pt x="0" y="44692"/>
                </a:lnTo>
                <a:cubicBezTo>
                  <a:pt x="0" y="20026"/>
                  <a:pt x="20026" y="0"/>
                  <a:pt x="44692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9"/>
          <p:cNvSpPr/>
          <p:nvPr/>
        </p:nvSpPr>
        <p:spPr>
          <a:xfrm>
            <a:off x="5781340" y="5845724"/>
            <a:ext cx="2136282" cy="89384"/>
          </a:xfrm>
          <a:custGeom>
            <a:rect b="b" l="l" r="r" t="t"/>
            <a:pathLst>
              <a:path extrusionOk="0" h="89384" w="2136282">
                <a:moveTo>
                  <a:pt x="44692" y="0"/>
                </a:moveTo>
                <a:lnTo>
                  <a:pt x="2091589" y="0"/>
                </a:lnTo>
                <a:cubicBezTo>
                  <a:pt x="2116272" y="0"/>
                  <a:pt x="2136282" y="20009"/>
                  <a:pt x="2136282" y="44692"/>
                </a:cubicBezTo>
                <a:lnTo>
                  <a:pt x="2136282" y="44692"/>
                </a:lnTo>
                <a:cubicBezTo>
                  <a:pt x="2136282" y="69375"/>
                  <a:pt x="2116272" y="89384"/>
                  <a:pt x="2091589" y="89384"/>
                </a:cubicBezTo>
                <a:lnTo>
                  <a:pt x="44692" y="89384"/>
                </a:lnTo>
                <a:cubicBezTo>
                  <a:pt x="20026" y="89384"/>
                  <a:pt x="0" y="69358"/>
                  <a:pt x="0" y="44692"/>
                </a:cubicBezTo>
                <a:lnTo>
                  <a:pt x="0" y="44692"/>
                </a:lnTo>
                <a:cubicBezTo>
                  <a:pt x="0" y="20026"/>
                  <a:pt x="20026" y="0"/>
                  <a:pt x="44692" y="0"/>
                </a:cubicBezTo>
                <a:close/>
              </a:path>
            </a:pathLst>
          </a:custGeom>
          <a:solidFill>
            <a:srgbClr val="6FA3A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7" name="Google Shape;307;p9"/>
          <p:cNvSpPr/>
          <p:nvPr/>
        </p:nvSpPr>
        <p:spPr>
          <a:xfrm>
            <a:off x="5781340" y="6024493"/>
            <a:ext cx="1153056" cy="21452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6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Study technology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9"/>
          <p:cNvSpPr/>
          <p:nvPr/>
        </p:nvSpPr>
        <p:spPr>
          <a:xfrm>
            <a:off x="11329932" y="6006616"/>
            <a:ext cx="437982" cy="250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67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31.1%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9"/>
          <p:cNvSpPr/>
          <p:nvPr/>
        </p:nvSpPr>
        <p:spPr>
          <a:xfrm>
            <a:off x="5781340" y="6292645"/>
            <a:ext cx="5908293" cy="89384"/>
          </a:xfrm>
          <a:custGeom>
            <a:rect b="b" l="l" r="r" t="t"/>
            <a:pathLst>
              <a:path extrusionOk="0" h="89384" w="5908293">
                <a:moveTo>
                  <a:pt x="44692" y="0"/>
                </a:moveTo>
                <a:lnTo>
                  <a:pt x="5863601" y="0"/>
                </a:lnTo>
                <a:cubicBezTo>
                  <a:pt x="5888284" y="0"/>
                  <a:pt x="5908293" y="20009"/>
                  <a:pt x="5908293" y="44692"/>
                </a:cubicBezTo>
                <a:lnTo>
                  <a:pt x="5908293" y="44692"/>
                </a:lnTo>
                <a:cubicBezTo>
                  <a:pt x="5908293" y="69375"/>
                  <a:pt x="5888284" y="89384"/>
                  <a:pt x="5863601" y="89384"/>
                </a:cubicBezTo>
                <a:lnTo>
                  <a:pt x="44692" y="89384"/>
                </a:lnTo>
                <a:cubicBezTo>
                  <a:pt x="20026" y="89384"/>
                  <a:pt x="0" y="69358"/>
                  <a:pt x="0" y="44692"/>
                </a:cubicBezTo>
                <a:lnTo>
                  <a:pt x="0" y="44692"/>
                </a:lnTo>
                <a:cubicBezTo>
                  <a:pt x="0" y="20026"/>
                  <a:pt x="20026" y="0"/>
                  <a:pt x="44692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9"/>
          <p:cNvSpPr/>
          <p:nvPr/>
        </p:nvSpPr>
        <p:spPr>
          <a:xfrm>
            <a:off x="5781340" y="6292645"/>
            <a:ext cx="1832375" cy="89384"/>
          </a:xfrm>
          <a:custGeom>
            <a:rect b="b" l="l" r="r" t="t"/>
            <a:pathLst>
              <a:path extrusionOk="0" h="89384" w="1832375">
                <a:moveTo>
                  <a:pt x="44692" y="0"/>
                </a:moveTo>
                <a:lnTo>
                  <a:pt x="1787683" y="0"/>
                </a:lnTo>
                <a:cubicBezTo>
                  <a:pt x="1812366" y="0"/>
                  <a:pt x="1832375" y="20009"/>
                  <a:pt x="1832375" y="44692"/>
                </a:cubicBezTo>
                <a:lnTo>
                  <a:pt x="1832375" y="44692"/>
                </a:lnTo>
                <a:cubicBezTo>
                  <a:pt x="1832375" y="69375"/>
                  <a:pt x="1812366" y="89384"/>
                  <a:pt x="1787683" y="89384"/>
                </a:cubicBezTo>
                <a:lnTo>
                  <a:pt x="44692" y="89384"/>
                </a:lnTo>
                <a:cubicBezTo>
                  <a:pt x="20026" y="89384"/>
                  <a:pt x="0" y="69358"/>
                  <a:pt x="0" y="44692"/>
                </a:cubicBezTo>
                <a:lnTo>
                  <a:pt x="0" y="44692"/>
                </a:lnTo>
                <a:cubicBezTo>
                  <a:pt x="0" y="20026"/>
                  <a:pt x="20026" y="0"/>
                  <a:pt x="44692" y="0"/>
                </a:cubicBezTo>
                <a:close/>
              </a:path>
            </a:pathLst>
          </a:custGeom>
          <a:solidFill>
            <a:srgbClr val="6FA3A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9"/>
          <p:cNvSpPr/>
          <p:nvPr/>
        </p:nvSpPr>
        <p:spPr>
          <a:xfrm>
            <a:off x="357537" y="6601021"/>
            <a:ext cx="11476927" cy="8938"/>
          </a:xfrm>
          <a:custGeom>
            <a:rect b="b" l="l" r="r" t="t"/>
            <a:pathLst>
              <a:path extrusionOk="0" h="8938" w="11476927">
                <a:moveTo>
                  <a:pt x="0" y="0"/>
                </a:moveTo>
                <a:lnTo>
                  <a:pt x="11476927" y="0"/>
                </a:lnTo>
                <a:lnTo>
                  <a:pt x="11476927" y="8938"/>
                </a:lnTo>
                <a:lnTo>
                  <a:pt x="0" y="8938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9"/>
          <p:cNvSpPr/>
          <p:nvPr/>
        </p:nvSpPr>
        <p:spPr>
          <a:xfrm>
            <a:off x="357537" y="6676997"/>
            <a:ext cx="3521736" cy="178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5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Survey Item: "What would have made you feel more prepared?"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9"/>
          <p:cNvSpPr/>
          <p:nvPr/>
        </p:nvSpPr>
        <p:spPr>
          <a:xfrm>
            <a:off x="11366663" y="6676997"/>
            <a:ext cx="527367" cy="17876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5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 = 1,363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0"/>
          <p:cNvSpPr/>
          <p:nvPr/>
        </p:nvSpPr>
        <p:spPr>
          <a:xfrm>
            <a:off x="358588" y="358588"/>
            <a:ext cx="11537576" cy="1792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88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05 / HIDDEN BARRIER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0"/>
          <p:cNvSpPr/>
          <p:nvPr/>
        </p:nvSpPr>
        <p:spPr>
          <a:xfrm>
            <a:off x="358588" y="609600"/>
            <a:ext cx="11636188" cy="3585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41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Employability Signalling: The Hidden Barrier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0"/>
          <p:cNvSpPr/>
          <p:nvPr/>
        </p:nvSpPr>
        <p:spPr>
          <a:xfrm>
            <a:off x="358588" y="1075765"/>
            <a:ext cx="860612" cy="35859"/>
          </a:xfrm>
          <a:custGeom>
            <a:rect b="b" l="l" r="r" t="t"/>
            <a:pathLst>
              <a:path extrusionOk="0" h="35859" w="860612">
                <a:moveTo>
                  <a:pt x="0" y="0"/>
                </a:moveTo>
                <a:lnTo>
                  <a:pt x="860612" y="0"/>
                </a:lnTo>
                <a:lnTo>
                  <a:pt x="860612" y="35859"/>
                </a:lnTo>
                <a:lnTo>
                  <a:pt x="0" y="35859"/>
                </a:lnTo>
                <a:lnTo>
                  <a:pt x="0" y="0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0"/>
          <p:cNvSpPr/>
          <p:nvPr/>
        </p:nvSpPr>
        <p:spPr>
          <a:xfrm>
            <a:off x="376518" y="1183341"/>
            <a:ext cx="5611906" cy="2366682"/>
          </a:xfrm>
          <a:custGeom>
            <a:rect b="b" l="l" r="r" t="t"/>
            <a:pathLst>
              <a:path extrusionOk="0" h="2366682" w="5611906">
                <a:moveTo>
                  <a:pt x="35859" y="0"/>
                </a:moveTo>
                <a:lnTo>
                  <a:pt x="5540195" y="0"/>
                </a:lnTo>
                <a:cubicBezTo>
                  <a:pt x="5579800" y="0"/>
                  <a:pt x="5611906" y="32106"/>
                  <a:pt x="5611906" y="71710"/>
                </a:cubicBezTo>
                <a:lnTo>
                  <a:pt x="5611906" y="2294972"/>
                </a:lnTo>
                <a:cubicBezTo>
                  <a:pt x="5611906" y="2334576"/>
                  <a:pt x="5579800" y="2366682"/>
                  <a:pt x="5540195" y="2366682"/>
                </a:cubicBezTo>
                <a:lnTo>
                  <a:pt x="35859" y="2366682"/>
                </a:lnTo>
                <a:cubicBezTo>
                  <a:pt x="16055" y="2366682"/>
                  <a:pt x="0" y="2350628"/>
                  <a:pt x="0" y="2330824"/>
                </a:cubicBezTo>
                <a:lnTo>
                  <a:pt x="0" y="35859"/>
                </a:lnTo>
                <a:cubicBezTo>
                  <a:pt x="0" y="16068"/>
                  <a:pt x="16068" y="0"/>
                  <a:pt x="35859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0"/>
          <p:cNvSpPr/>
          <p:nvPr/>
        </p:nvSpPr>
        <p:spPr>
          <a:xfrm>
            <a:off x="376518" y="1183341"/>
            <a:ext cx="35859" cy="2366682"/>
          </a:xfrm>
          <a:custGeom>
            <a:rect b="b" l="l" r="r" t="t"/>
            <a:pathLst>
              <a:path extrusionOk="0" h="2366682" w="35859">
                <a:moveTo>
                  <a:pt x="35859" y="0"/>
                </a:moveTo>
                <a:lnTo>
                  <a:pt x="35859" y="0"/>
                </a:lnTo>
                <a:lnTo>
                  <a:pt x="35859" y="2366682"/>
                </a:lnTo>
                <a:lnTo>
                  <a:pt x="35859" y="2366682"/>
                </a:lnTo>
                <a:cubicBezTo>
                  <a:pt x="16055" y="2366682"/>
                  <a:pt x="0" y="2350628"/>
                  <a:pt x="0" y="2330824"/>
                </a:cubicBezTo>
                <a:lnTo>
                  <a:pt x="0" y="35859"/>
                </a:lnTo>
                <a:cubicBezTo>
                  <a:pt x="0" y="16068"/>
                  <a:pt x="16068" y="0"/>
                  <a:pt x="35859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4" name="Google Shape;324;p10"/>
          <p:cNvSpPr/>
          <p:nvPr/>
        </p:nvSpPr>
        <p:spPr>
          <a:xfrm>
            <a:off x="537882" y="1326776"/>
            <a:ext cx="5387788" cy="2510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71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The Signalling Deficit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0"/>
          <p:cNvSpPr/>
          <p:nvPr/>
        </p:nvSpPr>
        <p:spPr>
          <a:xfrm>
            <a:off x="537882" y="1649506"/>
            <a:ext cx="5378824" cy="645459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9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 significant proportion of graduates lack the skills required to </a:t>
            </a:r>
            <a:r>
              <a:rPr lang="en-US" sz="1129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effectively signal their readiness </a:t>
            </a:r>
            <a:r>
              <a:rPr lang="en-US" sz="1129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to employers. This creates a communication gap between graduate capabilities and employer awareness.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0"/>
          <p:cNvSpPr/>
          <p:nvPr/>
        </p:nvSpPr>
        <p:spPr>
          <a:xfrm>
            <a:off x="546847" y="2411506"/>
            <a:ext cx="2581835" cy="986118"/>
          </a:xfrm>
          <a:custGeom>
            <a:rect b="b" l="l" r="r" t="t"/>
            <a:pathLst>
              <a:path extrusionOk="0" h="986118" w="2581835">
                <a:moveTo>
                  <a:pt x="35855" y="0"/>
                </a:moveTo>
                <a:lnTo>
                  <a:pt x="2545980" y="0"/>
                </a:lnTo>
                <a:cubicBezTo>
                  <a:pt x="2565782" y="0"/>
                  <a:pt x="2581835" y="16053"/>
                  <a:pt x="2581835" y="35855"/>
                </a:cubicBezTo>
                <a:lnTo>
                  <a:pt x="2581835" y="950262"/>
                </a:lnTo>
                <a:cubicBezTo>
                  <a:pt x="2581835" y="970065"/>
                  <a:pt x="2565782" y="986118"/>
                  <a:pt x="2545980" y="986118"/>
                </a:cubicBezTo>
                <a:lnTo>
                  <a:pt x="35855" y="986118"/>
                </a:lnTo>
                <a:cubicBezTo>
                  <a:pt x="16053" y="986118"/>
                  <a:pt x="0" y="970065"/>
                  <a:pt x="0" y="950262"/>
                </a:cubicBezTo>
                <a:lnTo>
                  <a:pt x="0" y="35855"/>
                </a:lnTo>
                <a:cubicBezTo>
                  <a:pt x="0" y="16066"/>
                  <a:pt x="16066" y="0"/>
                  <a:pt x="35855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25400">
            <a:solidFill>
              <a:srgbClr val="D4A0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0"/>
          <p:cNvSpPr/>
          <p:nvPr/>
        </p:nvSpPr>
        <p:spPr>
          <a:xfrm>
            <a:off x="582706" y="2528047"/>
            <a:ext cx="2510118" cy="3585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41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36.0%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0"/>
          <p:cNvSpPr/>
          <p:nvPr/>
        </p:nvSpPr>
        <p:spPr>
          <a:xfrm>
            <a:off x="632012" y="2922494"/>
            <a:ext cx="2411506" cy="1792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Learned CV Writing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0"/>
          <p:cNvSpPr/>
          <p:nvPr/>
        </p:nvSpPr>
        <p:spPr>
          <a:xfrm>
            <a:off x="636494" y="3137647"/>
            <a:ext cx="2402541" cy="14343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7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Structural barrier to recruitment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0"/>
          <p:cNvSpPr/>
          <p:nvPr/>
        </p:nvSpPr>
        <p:spPr>
          <a:xfrm>
            <a:off x="3254188" y="2411506"/>
            <a:ext cx="2581835" cy="986118"/>
          </a:xfrm>
          <a:custGeom>
            <a:rect b="b" l="l" r="r" t="t"/>
            <a:pathLst>
              <a:path extrusionOk="0" h="986118" w="2581835">
                <a:moveTo>
                  <a:pt x="35855" y="0"/>
                </a:moveTo>
                <a:lnTo>
                  <a:pt x="2545980" y="0"/>
                </a:lnTo>
                <a:cubicBezTo>
                  <a:pt x="2565782" y="0"/>
                  <a:pt x="2581835" y="16053"/>
                  <a:pt x="2581835" y="35855"/>
                </a:cubicBezTo>
                <a:lnTo>
                  <a:pt x="2581835" y="950262"/>
                </a:lnTo>
                <a:cubicBezTo>
                  <a:pt x="2581835" y="970065"/>
                  <a:pt x="2565782" y="986118"/>
                  <a:pt x="2545980" y="986118"/>
                </a:cubicBezTo>
                <a:lnTo>
                  <a:pt x="35855" y="986118"/>
                </a:lnTo>
                <a:cubicBezTo>
                  <a:pt x="16053" y="986118"/>
                  <a:pt x="0" y="970065"/>
                  <a:pt x="0" y="950262"/>
                </a:cubicBezTo>
                <a:lnTo>
                  <a:pt x="0" y="35855"/>
                </a:lnTo>
                <a:cubicBezTo>
                  <a:pt x="0" y="16066"/>
                  <a:pt x="16066" y="0"/>
                  <a:pt x="35855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25400">
            <a:solidFill>
              <a:srgbClr val="D4A05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0"/>
          <p:cNvSpPr/>
          <p:nvPr/>
        </p:nvSpPr>
        <p:spPr>
          <a:xfrm>
            <a:off x="3290047" y="2528047"/>
            <a:ext cx="2510118" cy="35858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541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43.3%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0"/>
          <p:cNvSpPr/>
          <p:nvPr/>
        </p:nvSpPr>
        <p:spPr>
          <a:xfrm>
            <a:off x="3339353" y="2922494"/>
            <a:ext cx="2411506" cy="1792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8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Networking Skills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0"/>
          <p:cNvSpPr/>
          <p:nvPr/>
        </p:nvSpPr>
        <p:spPr>
          <a:xfrm>
            <a:off x="3343835" y="3137647"/>
            <a:ext cx="2402541" cy="14343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47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Limited hidden job market access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0"/>
          <p:cNvSpPr/>
          <p:nvPr/>
        </p:nvSpPr>
        <p:spPr>
          <a:xfrm>
            <a:off x="358588" y="3657600"/>
            <a:ext cx="5629835" cy="2868706"/>
          </a:xfrm>
          <a:custGeom>
            <a:rect b="b" l="l" r="r" t="t"/>
            <a:pathLst>
              <a:path extrusionOk="0" h="2868706" w="5629835">
                <a:moveTo>
                  <a:pt x="71718" y="0"/>
                </a:moveTo>
                <a:lnTo>
                  <a:pt x="5558118" y="0"/>
                </a:lnTo>
                <a:cubicBezTo>
                  <a:pt x="5597726" y="0"/>
                  <a:pt x="5629835" y="32109"/>
                  <a:pt x="5629835" y="71718"/>
                </a:cubicBezTo>
                <a:lnTo>
                  <a:pt x="5629835" y="2796988"/>
                </a:lnTo>
                <a:cubicBezTo>
                  <a:pt x="5629835" y="2836597"/>
                  <a:pt x="5597726" y="2868706"/>
                  <a:pt x="5558118" y="2868706"/>
                </a:cubicBezTo>
                <a:lnTo>
                  <a:pt x="71718" y="2868706"/>
                </a:lnTo>
                <a:cubicBezTo>
                  <a:pt x="32109" y="2868706"/>
                  <a:pt x="0" y="2836597"/>
                  <a:pt x="0" y="2796988"/>
                </a:cubicBezTo>
                <a:lnTo>
                  <a:pt x="0" y="71718"/>
                </a:lnTo>
                <a:cubicBezTo>
                  <a:pt x="0" y="32136"/>
                  <a:pt x="32136" y="0"/>
                  <a:pt x="71718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0"/>
          <p:cNvSpPr/>
          <p:nvPr/>
        </p:nvSpPr>
        <p:spPr>
          <a:xfrm>
            <a:off x="502024" y="3801035"/>
            <a:ext cx="5423647" cy="2510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71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Systemic Impact Pathway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0"/>
          <p:cNvSpPr/>
          <p:nvPr/>
        </p:nvSpPr>
        <p:spPr>
          <a:xfrm>
            <a:off x="502024" y="4159624"/>
            <a:ext cx="5342965" cy="537882"/>
          </a:xfrm>
          <a:custGeom>
            <a:rect b="b" l="l" r="r" t="t"/>
            <a:pathLst>
              <a:path extrusionOk="0" h="537882" w="5342965">
                <a:moveTo>
                  <a:pt x="35861" y="0"/>
                </a:moveTo>
                <a:lnTo>
                  <a:pt x="5307104" y="0"/>
                </a:lnTo>
                <a:cubicBezTo>
                  <a:pt x="5326909" y="0"/>
                  <a:pt x="5342965" y="16055"/>
                  <a:pt x="5342965" y="35861"/>
                </a:cubicBezTo>
                <a:lnTo>
                  <a:pt x="5342965" y="502022"/>
                </a:lnTo>
                <a:cubicBezTo>
                  <a:pt x="5342965" y="521827"/>
                  <a:pt x="5326909" y="537882"/>
                  <a:pt x="5307104" y="537882"/>
                </a:cubicBezTo>
                <a:lnTo>
                  <a:pt x="35861" y="537882"/>
                </a:lnTo>
                <a:cubicBezTo>
                  <a:pt x="16055" y="537882"/>
                  <a:pt x="0" y="521827"/>
                  <a:pt x="0" y="502022"/>
                </a:cubicBezTo>
                <a:lnTo>
                  <a:pt x="0" y="35861"/>
                </a:lnTo>
                <a:cubicBezTo>
                  <a:pt x="0" y="16069"/>
                  <a:pt x="16069" y="0"/>
                  <a:pt x="3586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0"/>
          <p:cNvSpPr/>
          <p:nvPr/>
        </p:nvSpPr>
        <p:spPr>
          <a:xfrm>
            <a:off x="573741" y="4231341"/>
            <a:ext cx="286871" cy="286871"/>
          </a:xfrm>
          <a:custGeom>
            <a:rect b="b" l="l" r="r" t="t"/>
            <a:pathLst>
              <a:path extrusionOk="0" h="286871" w="286871">
                <a:moveTo>
                  <a:pt x="143435" y="0"/>
                </a:moveTo>
                <a:lnTo>
                  <a:pt x="143435" y="0"/>
                </a:lnTo>
                <a:cubicBezTo>
                  <a:pt x="222599" y="0"/>
                  <a:pt x="286871" y="64271"/>
                  <a:pt x="286871" y="143435"/>
                </a:cubicBezTo>
                <a:lnTo>
                  <a:pt x="286871" y="143435"/>
                </a:lnTo>
                <a:cubicBezTo>
                  <a:pt x="286871" y="222599"/>
                  <a:pt x="222599" y="286871"/>
                  <a:pt x="143435" y="286871"/>
                </a:cubicBezTo>
                <a:lnTo>
                  <a:pt x="143435" y="286871"/>
                </a:lnTo>
                <a:cubicBezTo>
                  <a:pt x="64271" y="286871"/>
                  <a:pt x="0" y="222599"/>
                  <a:pt x="0" y="143435"/>
                </a:cubicBezTo>
                <a:lnTo>
                  <a:pt x="0" y="143435"/>
                </a:lnTo>
                <a:cubicBezTo>
                  <a:pt x="0" y="64271"/>
                  <a:pt x="64271" y="0"/>
                  <a:pt x="143435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0"/>
          <p:cNvSpPr/>
          <p:nvPr/>
        </p:nvSpPr>
        <p:spPr>
          <a:xfrm>
            <a:off x="537882" y="4231341"/>
            <a:ext cx="358588" cy="28687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9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0"/>
          <p:cNvSpPr/>
          <p:nvPr/>
        </p:nvSpPr>
        <p:spPr>
          <a:xfrm>
            <a:off x="968188" y="4231341"/>
            <a:ext cx="1864659" cy="2151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9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Capability Exists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0"/>
          <p:cNvSpPr/>
          <p:nvPr/>
        </p:nvSpPr>
        <p:spPr>
          <a:xfrm>
            <a:off x="968188" y="4446494"/>
            <a:ext cx="1855694" cy="1792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Graduates possess valuable skills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0"/>
          <p:cNvSpPr/>
          <p:nvPr/>
        </p:nvSpPr>
        <p:spPr>
          <a:xfrm>
            <a:off x="3115235" y="4769224"/>
            <a:ext cx="121024" cy="161365"/>
          </a:xfrm>
          <a:custGeom>
            <a:rect b="b" l="l" r="r" t="t"/>
            <a:pathLst>
              <a:path extrusionOk="0" h="161365" w="121024">
                <a:moveTo>
                  <a:pt x="53389" y="158402"/>
                </a:moveTo>
                <a:cubicBezTo>
                  <a:pt x="57329" y="162342"/>
                  <a:pt x="63726" y="162342"/>
                  <a:pt x="67666" y="158402"/>
                </a:cubicBezTo>
                <a:lnTo>
                  <a:pt x="118092" y="107976"/>
                </a:lnTo>
                <a:cubicBezTo>
                  <a:pt x="122032" y="104036"/>
                  <a:pt x="122032" y="97638"/>
                  <a:pt x="118092" y="93699"/>
                </a:cubicBezTo>
                <a:cubicBezTo>
                  <a:pt x="114153" y="89759"/>
                  <a:pt x="107755" y="89759"/>
                  <a:pt x="103815" y="93699"/>
                </a:cubicBezTo>
                <a:lnTo>
                  <a:pt x="70597" y="126917"/>
                </a:lnTo>
                <a:lnTo>
                  <a:pt x="70597" y="10085"/>
                </a:lnTo>
                <a:cubicBezTo>
                  <a:pt x="70597" y="4507"/>
                  <a:pt x="66090" y="0"/>
                  <a:pt x="60512" y="0"/>
                </a:cubicBezTo>
                <a:cubicBezTo>
                  <a:pt x="54933" y="0"/>
                  <a:pt x="50426" y="4507"/>
                  <a:pt x="50426" y="10085"/>
                </a:cubicBezTo>
                <a:lnTo>
                  <a:pt x="50426" y="126917"/>
                </a:lnTo>
                <a:lnTo>
                  <a:pt x="17208" y="93699"/>
                </a:lnTo>
                <a:cubicBezTo>
                  <a:pt x="13268" y="89759"/>
                  <a:pt x="6871" y="89759"/>
                  <a:pt x="2931" y="93699"/>
                </a:cubicBezTo>
                <a:cubicBezTo>
                  <a:pt x="-1009" y="97638"/>
                  <a:pt x="-1009" y="104036"/>
                  <a:pt x="2931" y="107976"/>
                </a:cubicBezTo>
                <a:lnTo>
                  <a:pt x="53358" y="158402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0"/>
          <p:cNvSpPr/>
          <p:nvPr/>
        </p:nvSpPr>
        <p:spPr>
          <a:xfrm>
            <a:off x="502024" y="5002306"/>
            <a:ext cx="5342965" cy="537882"/>
          </a:xfrm>
          <a:custGeom>
            <a:rect b="b" l="l" r="r" t="t"/>
            <a:pathLst>
              <a:path extrusionOk="0" h="537882" w="5342965">
                <a:moveTo>
                  <a:pt x="35861" y="0"/>
                </a:moveTo>
                <a:lnTo>
                  <a:pt x="5307104" y="0"/>
                </a:lnTo>
                <a:cubicBezTo>
                  <a:pt x="5326909" y="0"/>
                  <a:pt x="5342965" y="16055"/>
                  <a:pt x="5342965" y="35861"/>
                </a:cubicBezTo>
                <a:lnTo>
                  <a:pt x="5342965" y="502022"/>
                </a:lnTo>
                <a:cubicBezTo>
                  <a:pt x="5342965" y="521827"/>
                  <a:pt x="5326909" y="537882"/>
                  <a:pt x="5307104" y="537882"/>
                </a:cubicBezTo>
                <a:lnTo>
                  <a:pt x="35861" y="537882"/>
                </a:lnTo>
                <a:cubicBezTo>
                  <a:pt x="16055" y="537882"/>
                  <a:pt x="0" y="521827"/>
                  <a:pt x="0" y="502022"/>
                </a:cubicBezTo>
                <a:lnTo>
                  <a:pt x="0" y="35861"/>
                </a:lnTo>
                <a:cubicBezTo>
                  <a:pt x="0" y="16069"/>
                  <a:pt x="16069" y="0"/>
                  <a:pt x="3586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0"/>
          <p:cNvSpPr/>
          <p:nvPr/>
        </p:nvSpPr>
        <p:spPr>
          <a:xfrm>
            <a:off x="573741" y="5074024"/>
            <a:ext cx="286871" cy="286871"/>
          </a:xfrm>
          <a:custGeom>
            <a:rect b="b" l="l" r="r" t="t"/>
            <a:pathLst>
              <a:path extrusionOk="0" h="286871" w="286871">
                <a:moveTo>
                  <a:pt x="143435" y="0"/>
                </a:moveTo>
                <a:lnTo>
                  <a:pt x="143435" y="0"/>
                </a:lnTo>
                <a:cubicBezTo>
                  <a:pt x="222599" y="0"/>
                  <a:pt x="286871" y="64271"/>
                  <a:pt x="286871" y="143435"/>
                </a:cubicBezTo>
                <a:lnTo>
                  <a:pt x="286871" y="143435"/>
                </a:lnTo>
                <a:cubicBezTo>
                  <a:pt x="286871" y="222599"/>
                  <a:pt x="222599" y="286871"/>
                  <a:pt x="143435" y="286871"/>
                </a:cubicBezTo>
                <a:lnTo>
                  <a:pt x="143435" y="286871"/>
                </a:lnTo>
                <a:cubicBezTo>
                  <a:pt x="64271" y="286871"/>
                  <a:pt x="0" y="222599"/>
                  <a:pt x="0" y="143435"/>
                </a:cubicBezTo>
                <a:lnTo>
                  <a:pt x="0" y="143435"/>
                </a:lnTo>
                <a:cubicBezTo>
                  <a:pt x="0" y="64271"/>
                  <a:pt x="64271" y="0"/>
                  <a:pt x="143435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0"/>
          <p:cNvSpPr/>
          <p:nvPr/>
        </p:nvSpPr>
        <p:spPr>
          <a:xfrm>
            <a:off x="537882" y="5074024"/>
            <a:ext cx="358588" cy="28687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9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0"/>
          <p:cNvSpPr/>
          <p:nvPr/>
        </p:nvSpPr>
        <p:spPr>
          <a:xfrm>
            <a:off x="968188" y="5074024"/>
            <a:ext cx="2151529" cy="2151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9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Signalling Failure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0"/>
          <p:cNvSpPr/>
          <p:nvPr/>
        </p:nvSpPr>
        <p:spPr>
          <a:xfrm>
            <a:off x="968188" y="5289176"/>
            <a:ext cx="2142565" cy="1792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Cannot communicate value effectively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0"/>
          <p:cNvSpPr/>
          <p:nvPr/>
        </p:nvSpPr>
        <p:spPr>
          <a:xfrm>
            <a:off x="3115235" y="5611906"/>
            <a:ext cx="121024" cy="161365"/>
          </a:xfrm>
          <a:custGeom>
            <a:rect b="b" l="l" r="r" t="t"/>
            <a:pathLst>
              <a:path extrusionOk="0" h="161365" w="121024">
                <a:moveTo>
                  <a:pt x="53389" y="158402"/>
                </a:moveTo>
                <a:cubicBezTo>
                  <a:pt x="57329" y="162342"/>
                  <a:pt x="63726" y="162342"/>
                  <a:pt x="67666" y="158402"/>
                </a:cubicBezTo>
                <a:lnTo>
                  <a:pt x="118092" y="107976"/>
                </a:lnTo>
                <a:cubicBezTo>
                  <a:pt x="122032" y="104036"/>
                  <a:pt x="122032" y="97638"/>
                  <a:pt x="118092" y="93699"/>
                </a:cubicBezTo>
                <a:cubicBezTo>
                  <a:pt x="114153" y="89759"/>
                  <a:pt x="107755" y="89759"/>
                  <a:pt x="103815" y="93699"/>
                </a:cubicBezTo>
                <a:lnTo>
                  <a:pt x="70597" y="126917"/>
                </a:lnTo>
                <a:lnTo>
                  <a:pt x="70597" y="10085"/>
                </a:lnTo>
                <a:cubicBezTo>
                  <a:pt x="70597" y="4507"/>
                  <a:pt x="66090" y="0"/>
                  <a:pt x="60512" y="0"/>
                </a:cubicBezTo>
                <a:cubicBezTo>
                  <a:pt x="54933" y="0"/>
                  <a:pt x="50426" y="4507"/>
                  <a:pt x="50426" y="10085"/>
                </a:cubicBezTo>
                <a:lnTo>
                  <a:pt x="50426" y="126917"/>
                </a:lnTo>
                <a:lnTo>
                  <a:pt x="17208" y="93699"/>
                </a:lnTo>
                <a:cubicBezTo>
                  <a:pt x="13268" y="89759"/>
                  <a:pt x="6871" y="89759"/>
                  <a:pt x="2931" y="93699"/>
                </a:cubicBezTo>
                <a:cubicBezTo>
                  <a:pt x="-1009" y="97638"/>
                  <a:pt x="-1009" y="104036"/>
                  <a:pt x="2931" y="107976"/>
                </a:cubicBezTo>
                <a:lnTo>
                  <a:pt x="53358" y="158402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0"/>
          <p:cNvSpPr/>
          <p:nvPr/>
        </p:nvSpPr>
        <p:spPr>
          <a:xfrm>
            <a:off x="502024" y="5844988"/>
            <a:ext cx="5342965" cy="537882"/>
          </a:xfrm>
          <a:custGeom>
            <a:rect b="b" l="l" r="r" t="t"/>
            <a:pathLst>
              <a:path extrusionOk="0" h="537882" w="5342965">
                <a:moveTo>
                  <a:pt x="35861" y="0"/>
                </a:moveTo>
                <a:lnTo>
                  <a:pt x="5307104" y="0"/>
                </a:lnTo>
                <a:cubicBezTo>
                  <a:pt x="5326909" y="0"/>
                  <a:pt x="5342965" y="16055"/>
                  <a:pt x="5342965" y="35861"/>
                </a:cubicBezTo>
                <a:lnTo>
                  <a:pt x="5342965" y="502022"/>
                </a:lnTo>
                <a:cubicBezTo>
                  <a:pt x="5342965" y="521827"/>
                  <a:pt x="5326909" y="537882"/>
                  <a:pt x="5307104" y="537882"/>
                </a:cubicBezTo>
                <a:lnTo>
                  <a:pt x="35861" y="537882"/>
                </a:lnTo>
                <a:cubicBezTo>
                  <a:pt x="16055" y="537882"/>
                  <a:pt x="0" y="521827"/>
                  <a:pt x="0" y="502022"/>
                </a:cubicBezTo>
                <a:lnTo>
                  <a:pt x="0" y="35861"/>
                </a:lnTo>
                <a:cubicBezTo>
                  <a:pt x="0" y="16069"/>
                  <a:pt x="16069" y="0"/>
                  <a:pt x="3586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0"/>
          <p:cNvSpPr/>
          <p:nvPr/>
        </p:nvSpPr>
        <p:spPr>
          <a:xfrm>
            <a:off x="573741" y="5916706"/>
            <a:ext cx="286871" cy="286871"/>
          </a:xfrm>
          <a:custGeom>
            <a:rect b="b" l="l" r="r" t="t"/>
            <a:pathLst>
              <a:path extrusionOk="0" h="286871" w="286871">
                <a:moveTo>
                  <a:pt x="143435" y="0"/>
                </a:moveTo>
                <a:lnTo>
                  <a:pt x="143435" y="0"/>
                </a:lnTo>
                <a:cubicBezTo>
                  <a:pt x="222599" y="0"/>
                  <a:pt x="286871" y="64271"/>
                  <a:pt x="286871" y="143435"/>
                </a:cubicBezTo>
                <a:lnTo>
                  <a:pt x="286871" y="143435"/>
                </a:lnTo>
                <a:cubicBezTo>
                  <a:pt x="286871" y="222599"/>
                  <a:pt x="222599" y="286871"/>
                  <a:pt x="143435" y="286871"/>
                </a:cubicBezTo>
                <a:lnTo>
                  <a:pt x="143435" y="286871"/>
                </a:lnTo>
                <a:cubicBezTo>
                  <a:pt x="64271" y="286871"/>
                  <a:pt x="0" y="222599"/>
                  <a:pt x="0" y="143435"/>
                </a:cubicBezTo>
                <a:lnTo>
                  <a:pt x="0" y="143435"/>
                </a:lnTo>
                <a:cubicBezTo>
                  <a:pt x="0" y="64271"/>
                  <a:pt x="64271" y="0"/>
                  <a:pt x="143435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0"/>
          <p:cNvSpPr/>
          <p:nvPr/>
        </p:nvSpPr>
        <p:spPr>
          <a:xfrm>
            <a:off x="537882" y="5916706"/>
            <a:ext cx="358588" cy="286871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9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0"/>
          <p:cNvSpPr/>
          <p:nvPr/>
        </p:nvSpPr>
        <p:spPr>
          <a:xfrm>
            <a:off x="968188" y="5916706"/>
            <a:ext cx="2205318" cy="2151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9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Talent Underutilization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0"/>
          <p:cNvSpPr/>
          <p:nvPr/>
        </p:nvSpPr>
        <p:spPr>
          <a:xfrm>
            <a:off x="968188" y="6131859"/>
            <a:ext cx="2196353" cy="1792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Capable graduates remain unemployed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0"/>
          <p:cNvSpPr/>
          <p:nvPr/>
        </p:nvSpPr>
        <p:spPr>
          <a:xfrm>
            <a:off x="6208059" y="1187824"/>
            <a:ext cx="5620871" cy="2375647"/>
          </a:xfrm>
          <a:custGeom>
            <a:rect b="b" l="l" r="r" t="t"/>
            <a:pathLst>
              <a:path extrusionOk="0" h="2375647" w="5620871">
                <a:moveTo>
                  <a:pt x="71721" y="0"/>
                </a:moveTo>
                <a:lnTo>
                  <a:pt x="5549150" y="0"/>
                </a:lnTo>
                <a:cubicBezTo>
                  <a:pt x="5588760" y="0"/>
                  <a:pt x="5620871" y="32110"/>
                  <a:pt x="5620871" y="71721"/>
                </a:cubicBezTo>
                <a:lnTo>
                  <a:pt x="5620871" y="2303926"/>
                </a:lnTo>
                <a:cubicBezTo>
                  <a:pt x="5620871" y="2343537"/>
                  <a:pt x="5588760" y="2375647"/>
                  <a:pt x="5549150" y="2375647"/>
                </a:cubicBezTo>
                <a:lnTo>
                  <a:pt x="71721" y="2375647"/>
                </a:lnTo>
                <a:cubicBezTo>
                  <a:pt x="32110" y="2375647"/>
                  <a:pt x="0" y="2343537"/>
                  <a:pt x="0" y="2303926"/>
                </a:cubicBezTo>
                <a:lnTo>
                  <a:pt x="0" y="71721"/>
                </a:lnTo>
                <a:cubicBezTo>
                  <a:pt x="0" y="32110"/>
                  <a:pt x="32110" y="0"/>
                  <a:pt x="71721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12700">
            <a:solidFill>
              <a:srgbClr val="3A8C8C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kimi-img.moonshot.cn/pub/slides/26-03-28-13:06:33-d73m3m940tj2qhiurtf0.png" id="354" name="Google Shape;35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20118" y="1299882"/>
            <a:ext cx="5038165" cy="2151529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pic>
      <p:sp>
        <p:nvSpPr>
          <p:cNvPr id="355" name="Google Shape;355;p10"/>
          <p:cNvSpPr/>
          <p:nvPr/>
        </p:nvSpPr>
        <p:spPr>
          <a:xfrm>
            <a:off x="6208059" y="3680012"/>
            <a:ext cx="5620871" cy="1299882"/>
          </a:xfrm>
          <a:custGeom>
            <a:rect b="b" l="l" r="r" t="t"/>
            <a:pathLst>
              <a:path extrusionOk="0" h="1299882" w="5620871">
                <a:moveTo>
                  <a:pt x="71715" y="0"/>
                </a:moveTo>
                <a:lnTo>
                  <a:pt x="5549156" y="0"/>
                </a:lnTo>
                <a:cubicBezTo>
                  <a:pt x="5588763" y="0"/>
                  <a:pt x="5620871" y="32108"/>
                  <a:pt x="5620871" y="71715"/>
                </a:cubicBezTo>
                <a:lnTo>
                  <a:pt x="5620871" y="1228168"/>
                </a:lnTo>
                <a:cubicBezTo>
                  <a:pt x="5620871" y="1267775"/>
                  <a:pt x="5588763" y="1299882"/>
                  <a:pt x="5549156" y="1299882"/>
                </a:cubicBezTo>
                <a:lnTo>
                  <a:pt x="71715" y="1299882"/>
                </a:lnTo>
                <a:cubicBezTo>
                  <a:pt x="32108" y="1299882"/>
                  <a:pt x="0" y="1267775"/>
                  <a:pt x="0" y="1228168"/>
                </a:cubicBezTo>
                <a:lnTo>
                  <a:pt x="0" y="71715"/>
                </a:lnTo>
                <a:cubicBezTo>
                  <a:pt x="0" y="32134"/>
                  <a:pt x="32134" y="0"/>
                  <a:pt x="71715" y="0"/>
                </a:cubicBezTo>
                <a:close/>
              </a:path>
            </a:pathLst>
          </a:custGeom>
          <a:solidFill>
            <a:srgbClr val="D4A056">
              <a:alpha val="20000"/>
            </a:srgbClr>
          </a:solidFill>
          <a:ln cap="flat" cmpd="sng" w="12700">
            <a:solidFill>
              <a:srgbClr val="D4A056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0"/>
          <p:cNvSpPr/>
          <p:nvPr/>
        </p:nvSpPr>
        <p:spPr>
          <a:xfrm>
            <a:off x="6368303" y="3872753"/>
            <a:ext cx="181535" cy="161365"/>
          </a:xfrm>
          <a:custGeom>
            <a:rect b="b" l="l" r="r" t="t"/>
            <a:pathLst>
              <a:path extrusionOk="0" h="161365" w="181535">
                <a:moveTo>
                  <a:pt x="78161" y="27735"/>
                </a:moveTo>
                <a:lnTo>
                  <a:pt x="103374" y="27735"/>
                </a:lnTo>
                <a:lnTo>
                  <a:pt x="103374" y="42862"/>
                </a:lnTo>
                <a:lnTo>
                  <a:pt x="78161" y="42862"/>
                </a:lnTo>
                <a:lnTo>
                  <a:pt x="78161" y="27735"/>
                </a:lnTo>
                <a:close/>
                <a:moveTo>
                  <a:pt x="75640" y="10085"/>
                </a:moveTo>
                <a:cubicBezTo>
                  <a:pt x="67288" y="10085"/>
                  <a:pt x="60512" y="16861"/>
                  <a:pt x="60512" y="25213"/>
                </a:cubicBezTo>
                <a:lnTo>
                  <a:pt x="60512" y="45384"/>
                </a:lnTo>
                <a:cubicBezTo>
                  <a:pt x="60512" y="53736"/>
                  <a:pt x="67288" y="60512"/>
                  <a:pt x="75640" y="60512"/>
                </a:cubicBezTo>
                <a:lnTo>
                  <a:pt x="80682" y="60512"/>
                </a:lnTo>
                <a:lnTo>
                  <a:pt x="80682" y="70597"/>
                </a:lnTo>
                <a:lnTo>
                  <a:pt x="10085" y="70597"/>
                </a:lnTo>
                <a:cubicBezTo>
                  <a:pt x="4507" y="70597"/>
                  <a:pt x="0" y="75104"/>
                  <a:pt x="0" y="80682"/>
                </a:cubicBezTo>
                <a:cubicBezTo>
                  <a:pt x="0" y="86261"/>
                  <a:pt x="4507" y="90768"/>
                  <a:pt x="10085" y="90768"/>
                </a:cubicBezTo>
                <a:lnTo>
                  <a:pt x="40341" y="90768"/>
                </a:lnTo>
                <a:lnTo>
                  <a:pt x="40341" y="100853"/>
                </a:lnTo>
                <a:lnTo>
                  <a:pt x="35299" y="100853"/>
                </a:lnTo>
                <a:cubicBezTo>
                  <a:pt x="26947" y="100853"/>
                  <a:pt x="20171" y="107629"/>
                  <a:pt x="20171" y="115981"/>
                </a:cubicBezTo>
                <a:lnTo>
                  <a:pt x="20171" y="136151"/>
                </a:lnTo>
                <a:cubicBezTo>
                  <a:pt x="20171" y="144503"/>
                  <a:pt x="26947" y="151279"/>
                  <a:pt x="35299" y="151279"/>
                </a:cubicBezTo>
                <a:lnTo>
                  <a:pt x="65554" y="151279"/>
                </a:lnTo>
                <a:cubicBezTo>
                  <a:pt x="73906" y="151279"/>
                  <a:pt x="80682" y="144503"/>
                  <a:pt x="80682" y="136151"/>
                </a:cubicBezTo>
                <a:lnTo>
                  <a:pt x="80682" y="115981"/>
                </a:lnTo>
                <a:cubicBezTo>
                  <a:pt x="80682" y="107629"/>
                  <a:pt x="73906" y="100853"/>
                  <a:pt x="65554" y="100853"/>
                </a:cubicBezTo>
                <a:lnTo>
                  <a:pt x="60512" y="100853"/>
                </a:lnTo>
                <a:lnTo>
                  <a:pt x="60512" y="90768"/>
                </a:lnTo>
                <a:lnTo>
                  <a:pt x="121024" y="90768"/>
                </a:lnTo>
                <a:lnTo>
                  <a:pt x="121024" y="100853"/>
                </a:lnTo>
                <a:lnTo>
                  <a:pt x="115981" y="100853"/>
                </a:lnTo>
                <a:cubicBezTo>
                  <a:pt x="107629" y="100853"/>
                  <a:pt x="100853" y="107629"/>
                  <a:pt x="100853" y="115981"/>
                </a:cubicBezTo>
                <a:lnTo>
                  <a:pt x="100853" y="136151"/>
                </a:lnTo>
                <a:cubicBezTo>
                  <a:pt x="100853" y="144503"/>
                  <a:pt x="107629" y="151279"/>
                  <a:pt x="115981" y="151279"/>
                </a:cubicBezTo>
                <a:lnTo>
                  <a:pt x="146237" y="151279"/>
                </a:lnTo>
                <a:cubicBezTo>
                  <a:pt x="154589" y="151279"/>
                  <a:pt x="161365" y="144503"/>
                  <a:pt x="161365" y="136151"/>
                </a:cubicBezTo>
                <a:lnTo>
                  <a:pt x="161365" y="115981"/>
                </a:lnTo>
                <a:cubicBezTo>
                  <a:pt x="161365" y="107629"/>
                  <a:pt x="154589" y="100853"/>
                  <a:pt x="146237" y="100853"/>
                </a:cubicBezTo>
                <a:lnTo>
                  <a:pt x="141194" y="100853"/>
                </a:lnTo>
                <a:lnTo>
                  <a:pt x="141194" y="90768"/>
                </a:lnTo>
                <a:lnTo>
                  <a:pt x="171450" y="90768"/>
                </a:lnTo>
                <a:cubicBezTo>
                  <a:pt x="177028" y="90768"/>
                  <a:pt x="181535" y="86261"/>
                  <a:pt x="181535" y="80682"/>
                </a:cubicBezTo>
                <a:cubicBezTo>
                  <a:pt x="181535" y="75104"/>
                  <a:pt x="177028" y="70597"/>
                  <a:pt x="171450" y="70597"/>
                </a:cubicBezTo>
                <a:lnTo>
                  <a:pt x="100853" y="70597"/>
                </a:lnTo>
                <a:lnTo>
                  <a:pt x="100853" y="60512"/>
                </a:lnTo>
                <a:lnTo>
                  <a:pt x="105896" y="60512"/>
                </a:lnTo>
                <a:cubicBezTo>
                  <a:pt x="114247" y="60512"/>
                  <a:pt x="121024" y="53736"/>
                  <a:pt x="121024" y="45384"/>
                </a:cubicBezTo>
                <a:lnTo>
                  <a:pt x="121024" y="25213"/>
                </a:lnTo>
                <a:cubicBezTo>
                  <a:pt x="121024" y="16861"/>
                  <a:pt x="114247" y="10085"/>
                  <a:pt x="105896" y="10085"/>
                </a:cubicBezTo>
                <a:lnTo>
                  <a:pt x="75640" y="10085"/>
                </a:lnTo>
                <a:close/>
                <a:moveTo>
                  <a:pt x="141194" y="118502"/>
                </a:moveTo>
                <a:lnTo>
                  <a:pt x="143715" y="118502"/>
                </a:lnTo>
                <a:lnTo>
                  <a:pt x="143715" y="133630"/>
                </a:lnTo>
                <a:lnTo>
                  <a:pt x="118502" y="133630"/>
                </a:lnTo>
                <a:lnTo>
                  <a:pt x="118502" y="118502"/>
                </a:lnTo>
                <a:lnTo>
                  <a:pt x="141194" y="118502"/>
                </a:lnTo>
                <a:close/>
                <a:moveTo>
                  <a:pt x="60512" y="118502"/>
                </a:moveTo>
                <a:lnTo>
                  <a:pt x="63033" y="118502"/>
                </a:lnTo>
                <a:lnTo>
                  <a:pt x="63033" y="133630"/>
                </a:lnTo>
                <a:lnTo>
                  <a:pt x="37820" y="133630"/>
                </a:lnTo>
                <a:lnTo>
                  <a:pt x="37820" y="118502"/>
                </a:lnTo>
                <a:lnTo>
                  <a:pt x="60512" y="118502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0"/>
          <p:cNvSpPr/>
          <p:nvPr/>
        </p:nvSpPr>
        <p:spPr>
          <a:xfrm>
            <a:off x="6562165" y="3827929"/>
            <a:ext cx="5199529" cy="2510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71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The Hidden Job Market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0"/>
          <p:cNvSpPr/>
          <p:nvPr/>
        </p:nvSpPr>
        <p:spPr>
          <a:xfrm>
            <a:off x="6355976" y="4150659"/>
            <a:ext cx="5396753" cy="430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9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With only </a:t>
            </a:r>
            <a:r>
              <a:rPr b="1" lang="en-US" sz="1129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43.3% acquisition of networking skills</a:t>
            </a:r>
            <a:r>
              <a:rPr lang="en-US" sz="1129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, graduates struggle to navigate the "hidden job market" where many opportunities reside.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0"/>
          <p:cNvSpPr/>
          <p:nvPr/>
        </p:nvSpPr>
        <p:spPr>
          <a:xfrm>
            <a:off x="6373906" y="4679576"/>
            <a:ext cx="125506" cy="125506"/>
          </a:xfrm>
          <a:custGeom>
            <a:rect b="b" l="l" r="r" t="t"/>
            <a:pathLst>
              <a:path extrusionOk="0" h="125506" w="125506">
                <a:moveTo>
                  <a:pt x="62753" y="125506"/>
                </a:moveTo>
                <a:cubicBezTo>
                  <a:pt x="97387" y="125506"/>
                  <a:pt x="125506" y="97387"/>
                  <a:pt x="125506" y="62753"/>
                </a:cubicBezTo>
                <a:cubicBezTo>
                  <a:pt x="125506" y="28119"/>
                  <a:pt x="97387" y="0"/>
                  <a:pt x="62753" y="0"/>
                </a:cubicBezTo>
                <a:cubicBezTo>
                  <a:pt x="28119" y="0"/>
                  <a:pt x="0" y="28119"/>
                  <a:pt x="0" y="62753"/>
                </a:cubicBezTo>
                <a:cubicBezTo>
                  <a:pt x="0" y="97387"/>
                  <a:pt x="28119" y="125506"/>
                  <a:pt x="62753" y="125506"/>
                </a:cubicBezTo>
                <a:close/>
                <a:moveTo>
                  <a:pt x="54909" y="39221"/>
                </a:moveTo>
                <a:cubicBezTo>
                  <a:pt x="54909" y="34891"/>
                  <a:pt x="58424" y="31376"/>
                  <a:pt x="62753" y="31376"/>
                </a:cubicBezTo>
                <a:cubicBezTo>
                  <a:pt x="67082" y="31376"/>
                  <a:pt x="70597" y="34891"/>
                  <a:pt x="70597" y="39221"/>
                </a:cubicBezTo>
                <a:cubicBezTo>
                  <a:pt x="70597" y="43550"/>
                  <a:pt x="67082" y="47065"/>
                  <a:pt x="62753" y="47065"/>
                </a:cubicBezTo>
                <a:cubicBezTo>
                  <a:pt x="58424" y="47065"/>
                  <a:pt x="54909" y="43550"/>
                  <a:pt x="54909" y="39221"/>
                </a:cubicBezTo>
                <a:close/>
                <a:moveTo>
                  <a:pt x="52948" y="54909"/>
                </a:moveTo>
                <a:lnTo>
                  <a:pt x="64714" y="54909"/>
                </a:lnTo>
                <a:cubicBezTo>
                  <a:pt x="67974" y="54909"/>
                  <a:pt x="70597" y="57532"/>
                  <a:pt x="70597" y="60792"/>
                </a:cubicBezTo>
                <a:lnTo>
                  <a:pt x="70597" y="82363"/>
                </a:lnTo>
                <a:lnTo>
                  <a:pt x="72558" y="82363"/>
                </a:lnTo>
                <a:cubicBezTo>
                  <a:pt x="75818" y="82363"/>
                  <a:pt x="78441" y="84986"/>
                  <a:pt x="78441" y="88246"/>
                </a:cubicBezTo>
                <a:cubicBezTo>
                  <a:pt x="78441" y="91507"/>
                  <a:pt x="75818" y="94129"/>
                  <a:pt x="72558" y="94129"/>
                </a:cubicBezTo>
                <a:lnTo>
                  <a:pt x="52948" y="94129"/>
                </a:lnTo>
                <a:cubicBezTo>
                  <a:pt x="49688" y="94129"/>
                  <a:pt x="47065" y="91507"/>
                  <a:pt x="47065" y="88246"/>
                </a:cubicBezTo>
                <a:cubicBezTo>
                  <a:pt x="47065" y="84986"/>
                  <a:pt x="49688" y="82363"/>
                  <a:pt x="52948" y="82363"/>
                </a:cubicBezTo>
                <a:lnTo>
                  <a:pt x="58831" y="82363"/>
                </a:lnTo>
                <a:lnTo>
                  <a:pt x="58831" y="66675"/>
                </a:lnTo>
                <a:lnTo>
                  <a:pt x="52948" y="66675"/>
                </a:lnTo>
                <a:cubicBezTo>
                  <a:pt x="49688" y="66675"/>
                  <a:pt x="47065" y="64052"/>
                  <a:pt x="47065" y="60792"/>
                </a:cubicBezTo>
                <a:cubicBezTo>
                  <a:pt x="47065" y="57532"/>
                  <a:pt x="49688" y="54909"/>
                  <a:pt x="52948" y="54909"/>
                </a:cubicBezTo>
                <a:close/>
              </a:path>
            </a:pathLst>
          </a:custGeom>
          <a:solidFill>
            <a:srgbClr val="6FA3A3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0"/>
          <p:cNvSpPr/>
          <p:nvPr/>
        </p:nvSpPr>
        <p:spPr>
          <a:xfrm>
            <a:off x="6584576" y="4652682"/>
            <a:ext cx="2510118" cy="1792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70-80% of jobs are never publicly advertised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0"/>
          <p:cNvSpPr/>
          <p:nvPr/>
        </p:nvSpPr>
        <p:spPr>
          <a:xfrm>
            <a:off x="6203576" y="5091953"/>
            <a:ext cx="5629835" cy="1004047"/>
          </a:xfrm>
          <a:custGeom>
            <a:rect b="b" l="l" r="r" t="t"/>
            <a:pathLst>
              <a:path extrusionOk="0" h="1004047" w="5629835">
                <a:moveTo>
                  <a:pt x="71719" y="0"/>
                </a:moveTo>
                <a:lnTo>
                  <a:pt x="5558116" y="0"/>
                </a:lnTo>
                <a:cubicBezTo>
                  <a:pt x="5597726" y="0"/>
                  <a:pt x="5629835" y="32110"/>
                  <a:pt x="5629835" y="71719"/>
                </a:cubicBezTo>
                <a:lnTo>
                  <a:pt x="5629835" y="932328"/>
                </a:lnTo>
                <a:cubicBezTo>
                  <a:pt x="5629835" y="971937"/>
                  <a:pt x="5597726" y="1004047"/>
                  <a:pt x="5558116" y="1004047"/>
                </a:cubicBezTo>
                <a:lnTo>
                  <a:pt x="71719" y="1004047"/>
                </a:lnTo>
                <a:cubicBezTo>
                  <a:pt x="32110" y="1004047"/>
                  <a:pt x="0" y="971937"/>
                  <a:pt x="0" y="932328"/>
                </a:cubicBezTo>
                <a:lnTo>
                  <a:pt x="0" y="71719"/>
                </a:lnTo>
                <a:cubicBezTo>
                  <a:pt x="0" y="32136"/>
                  <a:pt x="32136" y="0"/>
                  <a:pt x="71719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0"/>
          <p:cNvSpPr/>
          <p:nvPr/>
        </p:nvSpPr>
        <p:spPr>
          <a:xfrm>
            <a:off x="6347012" y="5235388"/>
            <a:ext cx="5414682" cy="21515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29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Critical Need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0"/>
          <p:cNvSpPr/>
          <p:nvPr/>
        </p:nvSpPr>
        <p:spPr>
          <a:xfrm>
            <a:off x="6347012" y="5522259"/>
            <a:ext cx="5414682" cy="43030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29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Academic excellence must be </a:t>
            </a:r>
            <a:r>
              <a:rPr lang="en-US" sz="1129">
                <a:solidFill>
                  <a:srgbClr val="F0F4F4"/>
                </a:solidFill>
                <a:highlight>
                  <a:srgbClr val="3A8C8C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paired with transition literacy </a:t>
            </a:r>
            <a:r>
              <a:rPr lang="en-US" sz="1129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 Deliberate curricular embedding of signalling skills is essential for labor market success.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10"/>
          <p:cNvSpPr/>
          <p:nvPr/>
        </p:nvSpPr>
        <p:spPr>
          <a:xfrm>
            <a:off x="358588" y="6602506"/>
            <a:ext cx="11474824" cy="8965"/>
          </a:xfrm>
          <a:custGeom>
            <a:rect b="b" l="l" r="r" t="t"/>
            <a:pathLst>
              <a:path extrusionOk="0" h="8965" w="11474824">
                <a:moveTo>
                  <a:pt x="0" y="0"/>
                </a:moveTo>
                <a:lnTo>
                  <a:pt x="11474824" y="0"/>
                </a:lnTo>
                <a:lnTo>
                  <a:pt x="11474824" y="8965"/>
                </a:lnTo>
                <a:lnTo>
                  <a:pt x="0" y="8965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0"/>
          <p:cNvSpPr/>
          <p:nvPr/>
        </p:nvSpPr>
        <p:spPr>
          <a:xfrm>
            <a:off x="358588" y="6678706"/>
            <a:ext cx="2079812" cy="1792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Derived from skills acquisition results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10"/>
          <p:cNvSpPr/>
          <p:nvPr/>
        </p:nvSpPr>
        <p:spPr>
          <a:xfrm>
            <a:off x="11368228" y="6678706"/>
            <a:ext cx="528918" cy="1792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8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 = 1,363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11"/>
          <p:cNvSpPr/>
          <p:nvPr/>
        </p:nvSpPr>
        <p:spPr>
          <a:xfrm>
            <a:off x="351354" y="351354"/>
            <a:ext cx="11550778" cy="1756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968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06 / UTILISATION PARADOX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11"/>
          <p:cNvSpPr/>
          <p:nvPr/>
        </p:nvSpPr>
        <p:spPr>
          <a:xfrm>
            <a:off x="351354" y="597303"/>
            <a:ext cx="11647401" cy="35135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90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Institutional Support: The Utilisation Gap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1"/>
          <p:cNvSpPr/>
          <p:nvPr/>
        </p:nvSpPr>
        <p:spPr>
          <a:xfrm>
            <a:off x="351354" y="1054063"/>
            <a:ext cx="843251" cy="35135"/>
          </a:xfrm>
          <a:custGeom>
            <a:rect b="b" l="l" r="r" t="t"/>
            <a:pathLst>
              <a:path extrusionOk="0" h="35135" w="843251">
                <a:moveTo>
                  <a:pt x="0" y="0"/>
                </a:moveTo>
                <a:lnTo>
                  <a:pt x="843251" y="0"/>
                </a:lnTo>
                <a:lnTo>
                  <a:pt x="843251" y="35135"/>
                </a:lnTo>
                <a:lnTo>
                  <a:pt x="0" y="35135"/>
                </a:lnTo>
                <a:lnTo>
                  <a:pt x="0" y="0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5" name="Google Shape;375;p11"/>
          <p:cNvSpPr/>
          <p:nvPr/>
        </p:nvSpPr>
        <p:spPr>
          <a:xfrm>
            <a:off x="368922" y="1159470"/>
            <a:ext cx="5621671" cy="1018928"/>
          </a:xfrm>
          <a:custGeom>
            <a:rect b="b" l="l" r="r" t="t"/>
            <a:pathLst>
              <a:path extrusionOk="0" h="1018928" w="5621671">
                <a:moveTo>
                  <a:pt x="35135" y="0"/>
                </a:moveTo>
                <a:lnTo>
                  <a:pt x="5551396" y="0"/>
                </a:lnTo>
                <a:cubicBezTo>
                  <a:pt x="5590208" y="0"/>
                  <a:pt x="5621671" y="31463"/>
                  <a:pt x="5621671" y="70275"/>
                </a:cubicBezTo>
                <a:lnTo>
                  <a:pt x="5621671" y="948652"/>
                </a:lnTo>
                <a:cubicBezTo>
                  <a:pt x="5621671" y="987465"/>
                  <a:pt x="5590208" y="1018928"/>
                  <a:pt x="5551396" y="1018928"/>
                </a:cubicBezTo>
                <a:lnTo>
                  <a:pt x="35135" y="1018928"/>
                </a:lnTo>
                <a:cubicBezTo>
                  <a:pt x="15731" y="1018928"/>
                  <a:pt x="0" y="1003197"/>
                  <a:pt x="0" y="983793"/>
                </a:cubicBezTo>
                <a:lnTo>
                  <a:pt x="0" y="35135"/>
                </a:lnTo>
                <a:cubicBezTo>
                  <a:pt x="0" y="15744"/>
                  <a:pt x="15744" y="0"/>
                  <a:pt x="35135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1"/>
          <p:cNvSpPr/>
          <p:nvPr/>
        </p:nvSpPr>
        <p:spPr>
          <a:xfrm>
            <a:off x="368922" y="1159470"/>
            <a:ext cx="35135" cy="1018928"/>
          </a:xfrm>
          <a:custGeom>
            <a:rect b="b" l="l" r="r" t="t"/>
            <a:pathLst>
              <a:path extrusionOk="0" h="1018928" w="35135">
                <a:moveTo>
                  <a:pt x="35135" y="0"/>
                </a:moveTo>
                <a:lnTo>
                  <a:pt x="35135" y="0"/>
                </a:lnTo>
                <a:lnTo>
                  <a:pt x="35135" y="1018928"/>
                </a:lnTo>
                <a:lnTo>
                  <a:pt x="35135" y="1018928"/>
                </a:lnTo>
                <a:cubicBezTo>
                  <a:pt x="15731" y="1018928"/>
                  <a:pt x="0" y="1003197"/>
                  <a:pt x="0" y="983793"/>
                </a:cubicBezTo>
                <a:lnTo>
                  <a:pt x="0" y="35135"/>
                </a:lnTo>
                <a:cubicBezTo>
                  <a:pt x="0" y="15744"/>
                  <a:pt x="15744" y="0"/>
                  <a:pt x="35135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11"/>
          <p:cNvSpPr/>
          <p:nvPr/>
        </p:nvSpPr>
        <p:spPr>
          <a:xfrm>
            <a:off x="527032" y="1300012"/>
            <a:ext cx="5402075" cy="2459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45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The Paradox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11"/>
          <p:cNvSpPr/>
          <p:nvPr/>
        </p:nvSpPr>
        <p:spPr>
          <a:xfrm>
            <a:off x="527032" y="1616231"/>
            <a:ext cx="5393291" cy="421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7">
                <a:solidFill>
                  <a:srgbClr val="F0F4F4"/>
                </a:solidFill>
                <a:highlight>
                  <a:srgbClr val="3A8C8C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High perceived effectiveness </a:t>
            </a:r>
            <a:r>
              <a:rPr lang="en-US" sz="110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does not guarantee </a:t>
            </a:r>
            <a:r>
              <a:rPr lang="en-US" sz="1107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high student engagement </a:t>
            </a:r>
            <a:r>
              <a:rPr lang="en-US" sz="110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 Career resources are valued but underutilized.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11"/>
          <p:cNvSpPr/>
          <p:nvPr/>
        </p:nvSpPr>
        <p:spPr>
          <a:xfrm>
            <a:off x="351354" y="2283804"/>
            <a:ext cx="2766916" cy="1194605"/>
          </a:xfrm>
          <a:custGeom>
            <a:rect b="b" l="l" r="r" t="t"/>
            <a:pathLst>
              <a:path extrusionOk="0" h="1194605" w="2766916">
                <a:moveTo>
                  <a:pt x="70267" y="0"/>
                </a:moveTo>
                <a:lnTo>
                  <a:pt x="2696650" y="0"/>
                </a:lnTo>
                <a:cubicBezTo>
                  <a:pt x="2735457" y="0"/>
                  <a:pt x="2766916" y="31459"/>
                  <a:pt x="2766916" y="70267"/>
                </a:cubicBezTo>
                <a:lnTo>
                  <a:pt x="2766916" y="1124339"/>
                </a:lnTo>
                <a:cubicBezTo>
                  <a:pt x="2766916" y="1163146"/>
                  <a:pt x="2735457" y="1194605"/>
                  <a:pt x="2696650" y="1194605"/>
                </a:cubicBezTo>
                <a:lnTo>
                  <a:pt x="70267" y="1194605"/>
                </a:lnTo>
                <a:cubicBezTo>
                  <a:pt x="31459" y="1194605"/>
                  <a:pt x="0" y="1163146"/>
                  <a:pt x="0" y="1124339"/>
                </a:cubicBezTo>
                <a:lnTo>
                  <a:pt x="0" y="70267"/>
                </a:lnTo>
                <a:cubicBezTo>
                  <a:pt x="0" y="31485"/>
                  <a:pt x="31485" y="0"/>
                  <a:pt x="70267" y="0"/>
                </a:cubicBezTo>
                <a:close/>
              </a:path>
            </a:pathLst>
          </a:custGeom>
          <a:gradFill>
            <a:gsLst>
              <a:gs pos="0">
                <a:srgbClr val="3A8C8C"/>
              </a:gs>
              <a:gs pos="100000">
                <a:srgbClr val="1A3D3D"/>
              </a:gs>
            </a:gsLst>
            <a:lin ang="27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11"/>
          <p:cNvSpPr/>
          <p:nvPr/>
        </p:nvSpPr>
        <p:spPr>
          <a:xfrm>
            <a:off x="386490" y="2424346"/>
            <a:ext cx="2696646" cy="421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20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80.0%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1" name="Google Shape;381;p11"/>
          <p:cNvSpPr/>
          <p:nvPr/>
        </p:nvSpPr>
        <p:spPr>
          <a:xfrm>
            <a:off x="456761" y="2916242"/>
            <a:ext cx="2556104" cy="210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Perceived Effectiveness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11"/>
          <p:cNvSpPr/>
          <p:nvPr/>
        </p:nvSpPr>
        <p:spPr>
          <a:xfrm>
            <a:off x="461153" y="3162190"/>
            <a:ext cx="2547320" cy="1756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View as vital asset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3" name="Google Shape;383;p11"/>
          <p:cNvSpPr/>
          <p:nvPr/>
        </p:nvSpPr>
        <p:spPr>
          <a:xfrm>
            <a:off x="3224638" y="2283804"/>
            <a:ext cx="2766916" cy="1194605"/>
          </a:xfrm>
          <a:custGeom>
            <a:rect b="b" l="l" r="r" t="t"/>
            <a:pathLst>
              <a:path extrusionOk="0" h="1194605" w="2766916">
                <a:moveTo>
                  <a:pt x="70267" y="0"/>
                </a:moveTo>
                <a:lnTo>
                  <a:pt x="2696650" y="0"/>
                </a:lnTo>
                <a:cubicBezTo>
                  <a:pt x="2735457" y="0"/>
                  <a:pt x="2766916" y="31459"/>
                  <a:pt x="2766916" y="70267"/>
                </a:cubicBezTo>
                <a:lnTo>
                  <a:pt x="2766916" y="1124339"/>
                </a:lnTo>
                <a:cubicBezTo>
                  <a:pt x="2766916" y="1163146"/>
                  <a:pt x="2735457" y="1194605"/>
                  <a:pt x="2696650" y="1194605"/>
                </a:cubicBezTo>
                <a:lnTo>
                  <a:pt x="70267" y="1194605"/>
                </a:lnTo>
                <a:cubicBezTo>
                  <a:pt x="31459" y="1194605"/>
                  <a:pt x="0" y="1163146"/>
                  <a:pt x="0" y="1124339"/>
                </a:cubicBezTo>
                <a:lnTo>
                  <a:pt x="0" y="70267"/>
                </a:lnTo>
                <a:cubicBezTo>
                  <a:pt x="0" y="31485"/>
                  <a:pt x="31485" y="0"/>
                  <a:pt x="70267" y="0"/>
                </a:cubicBezTo>
                <a:close/>
              </a:path>
            </a:pathLst>
          </a:custGeom>
          <a:gradFill>
            <a:gsLst>
              <a:gs pos="0">
                <a:srgbClr val="D4A056"/>
              </a:gs>
              <a:gs pos="100000">
                <a:srgbClr val="B88040"/>
              </a:gs>
            </a:gsLst>
            <a:lin ang="27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4" name="Google Shape;384;p11"/>
          <p:cNvSpPr/>
          <p:nvPr/>
        </p:nvSpPr>
        <p:spPr>
          <a:xfrm>
            <a:off x="3259773" y="2424346"/>
            <a:ext cx="2696646" cy="421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320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18.3%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1"/>
          <p:cNvSpPr/>
          <p:nvPr/>
        </p:nvSpPr>
        <p:spPr>
          <a:xfrm>
            <a:off x="3330044" y="2916242"/>
            <a:ext cx="2556104" cy="210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7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Non-Utilisation Rate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1"/>
          <p:cNvSpPr/>
          <p:nvPr/>
        </p:nvSpPr>
        <p:spPr>
          <a:xfrm>
            <a:off x="3334436" y="3162190"/>
            <a:ext cx="2547320" cy="1756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8">
                <a:solidFill>
                  <a:srgbClr val="1A3D3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Never use resources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11"/>
          <p:cNvSpPr/>
          <p:nvPr/>
        </p:nvSpPr>
        <p:spPr>
          <a:xfrm>
            <a:off x="351354" y="3583816"/>
            <a:ext cx="5639239" cy="2951378"/>
          </a:xfrm>
          <a:custGeom>
            <a:rect b="b" l="l" r="r" t="t"/>
            <a:pathLst>
              <a:path extrusionOk="0" h="2951378" w="5639239">
                <a:moveTo>
                  <a:pt x="70272" y="0"/>
                </a:moveTo>
                <a:lnTo>
                  <a:pt x="5568967" y="0"/>
                </a:lnTo>
                <a:cubicBezTo>
                  <a:pt x="5607777" y="0"/>
                  <a:pt x="5639239" y="31462"/>
                  <a:pt x="5639239" y="70272"/>
                </a:cubicBezTo>
                <a:lnTo>
                  <a:pt x="5639239" y="2881105"/>
                </a:lnTo>
                <a:cubicBezTo>
                  <a:pt x="5639239" y="2919916"/>
                  <a:pt x="5607777" y="2951378"/>
                  <a:pt x="5568967" y="2951378"/>
                </a:cubicBezTo>
                <a:lnTo>
                  <a:pt x="70272" y="2951378"/>
                </a:lnTo>
                <a:cubicBezTo>
                  <a:pt x="31462" y="2951378"/>
                  <a:pt x="0" y="2919916"/>
                  <a:pt x="0" y="2881105"/>
                </a:cubicBezTo>
                <a:lnTo>
                  <a:pt x="0" y="70272"/>
                </a:lnTo>
                <a:cubicBezTo>
                  <a:pt x="0" y="31462"/>
                  <a:pt x="31462" y="0"/>
                  <a:pt x="70272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1"/>
          <p:cNvSpPr/>
          <p:nvPr/>
        </p:nvSpPr>
        <p:spPr>
          <a:xfrm>
            <a:off x="491896" y="3724357"/>
            <a:ext cx="5437210" cy="2459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45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Root Causes Analysis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p11"/>
          <p:cNvSpPr/>
          <p:nvPr/>
        </p:nvSpPr>
        <p:spPr>
          <a:xfrm>
            <a:off x="491896" y="4075712"/>
            <a:ext cx="5358156" cy="527032"/>
          </a:xfrm>
          <a:custGeom>
            <a:rect b="b" l="l" r="r" t="t"/>
            <a:pathLst>
              <a:path extrusionOk="0" h="527032" w="5358156">
                <a:moveTo>
                  <a:pt x="35137" y="0"/>
                </a:moveTo>
                <a:lnTo>
                  <a:pt x="5323018" y="0"/>
                </a:lnTo>
                <a:cubicBezTo>
                  <a:pt x="5342424" y="0"/>
                  <a:pt x="5358156" y="15731"/>
                  <a:pt x="5358156" y="35137"/>
                </a:cubicBezTo>
                <a:lnTo>
                  <a:pt x="5358156" y="491894"/>
                </a:lnTo>
                <a:cubicBezTo>
                  <a:pt x="5358156" y="511300"/>
                  <a:pt x="5342424" y="527032"/>
                  <a:pt x="5323018" y="527032"/>
                </a:cubicBezTo>
                <a:lnTo>
                  <a:pt x="35137" y="527032"/>
                </a:lnTo>
                <a:cubicBezTo>
                  <a:pt x="15731" y="527032"/>
                  <a:pt x="0" y="511300"/>
                  <a:pt x="0" y="491894"/>
                </a:cubicBezTo>
                <a:lnTo>
                  <a:pt x="0" y="35137"/>
                </a:lnTo>
                <a:cubicBezTo>
                  <a:pt x="0" y="15731"/>
                  <a:pt x="15731" y="0"/>
                  <a:pt x="35137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p11"/>
          <p:cNvSpPr/>
          <p:nvPr/>
        </p:nvSpPr>
        <p:spPr>
          <a:xfrm>
            <a:off x="597303" y="4181118"/>
            <a:ext cx="105406" cy="140542"/>
          </a:xfrm>
          <a:custGeom>
            <a:rect b="b" l="l" r="r" t="t"/>
            <a:pathLst>
              <a:path extrusionOk="0" h="140542" w="105406">
                <a:moveTo>
                  <a:pt x="17568" y="0"/>
                </a:moveTo>
                <a:cubicBezTo>
                  <a:pt x="7878" y="0"/>
                  <a:pt x="0" y="7878"/>
                  <a:pt x="0" y="17568"/>
                </a:cubicBezTo>
                <a:lnTo>
                  <a:pt x="0" y="122974"/>
                </a:lnTo>
                <a:cubicBezTo>
                  <a:pt x="0" y="132664"/>
                  <a:pt x="7878" y="140542"/>
                  <a:pt x="17568" y="140542"/>
                </a:cubicBezTo>
                <a:lnTo>
                  <a:pt x="87839" y="140542"/>
                </a:lnTo>
                <a:cubicBezTo>
                  <a:pt x="97528" y="140542"/>
                  <a:pt x="105406" y="132664"/>
                  <a:pt x="105406" y="122974"/>
                </a:cubicBezTo>
                <a:lnTo>
                  <a:pt x="105406" y="17568"/>
                </a:lnTo>
                <a:cubicBezTo>
                  <a:pt x="105406" y="7878"/>
                  <a:pt x="97528" y="0"/>
                  <a:pt x="87839" y="0"/>
                </a:cubicBezTo>
                <a:lnTo>
                  <a:pt x="17568" y="0"/>
                </a:lnTo>
                <a:close/>
                <a:moveTo>
                  <a:pt x="48311" y="96622"/>
                </a:moveTo>
                <a:lnTo>
                  <a:pt x="57095" y="96622"/>
                </a:lnTo>
                <a:cubicBezTo>
                  <a:pt x="61954" y="96622"/>
                  <a:pt x="65879" y="100548"/>
                  <a:pt x="65879" y="105406"/>
                </a:cubicBezTo>
                <a:lnTo>
                  <a:pt x="65879" y="127366"/>
                </a:lnTo>
                <a:lnTo>
                  <a:pt x="39527" y="127366"/>
                </a:lnTo>
                <a:lnTo>
                  <a:pt x="39527" y="105406"/>
                </a:lnTo>
                <a:cubicBezTo>
                  <a:pt x="39527" y="100548"/>
                  <a:pt x="43453" y="96622"/>
                  <a:pt x="48311" y="96622"/>
                </a:cubicBezTo>
                <a:close/>
                <a:moveTo>
                  <a:pt x="26352" y="30744"/>
                </a:moveTo>
                <a:cubicBezTo>
                  <a:pt x="26352" y="28328"/>
                  <a:pt x="28328" y="26352"/>
                  <a:pt x="30744" y="26352"/>
                </a:cubicBezTo>
                <a:lnTo>
                  <a:pt x="39527" y="26352"/>
                </a:lnTo>
                <a:cubicBezTo>
                  <a:pt x="41943" y="26352"/>
                  <a:pt x="43919" y="28328"/>
                  <a:pt x="43919" y="30744"/>
                </a:cubicBezTo>
                <a:lnTo>
                  <a:pt x="43919" y="39527"/>
                </a:lnTo>
                <a:cubicBezTo>
                  <a:pt x="43919" y="41943"/>
                  <a:pt x="41943" y="43919"/>
                  <a:pt x="39527" y="43919"/>
                </a:cubicBezTo>
                <a:lnTo>
                  <a:pt x="30744" y="43919"/>
                </a:lnTo>
                <a:cubicBezTo>
                  <a:pt x="28328" y="43919"/>
                  <a:pt x="26352" y="41943"/>
                  <a:pt x="26352" y="39527"/>
                </a:cubicBezTo>
                <a:lnTo>
                  <a:pt x="26352" y="30744"/>
                </a:lnTo>
                <a:close/>
                <a:moveTo>
                  <a:pt x="65879" y="26352"/>
                </a:moveTo>
                <a:lnTo>
                  <a:pt x="74663" y="26352"/>
                </a:lnTo>
                <a:cubicBezTo>
                  <a:pt x="77078" y="26352"/>
                  <a:pt x="79055" y="28328"/>
                  <a:pt x="79055" y="30744"/>
                </a:cubicBezTo>
                <a:lnTo>
                  <a:pt x="79055" y="39527"/>
                </a:lnTo>
                <a:cubicBezTo>
                  <a:pt x="79055" y="41943"/>
                  <a:pt x="77078" y="43919"/>
                  <a:pt x="74663" y="43919"/>
                </a:cubicBezTo>
                <a:lnTo>
                  <a:pt x="65879" y="43919"/>
                </a:lnTo>
                <a:cubicBezTo>
                  <a:pt x="63463" y="43919"/>
                  <a:pt x="61487" y="41943"/>
                  <a:pt x="61487" y="39527"/>
                </a:cubicBezTo>
                <a:lnTo>
                  <a:pt x="61487" y="30744"/>
                </a:lnTo>
                <a:cubicBezTo>
                  <a:pt x="61487" y="28328"/>
                  <a:pt x="63463" y="26352"/>
                  <a:pt x="65879" y="26352"/>
                </a:cubicBezTo>
                <a:close/>
                <a:moveTo>
                  <a:pt x="26352" y="65879"/>
                </a:moveTo>
                <a:cubicBezTo>
                  <a:pt x="26352" y="63463"/>
                  <a:pt x="28328" y="61487"/>
                  <a:pt x="30744" y="61487"/>
                </a:cubicBezTo>
                <a:lnTo>
                  <a:pt x="39527" y="61487"/>
                </a:lnTo>
                <a:cubicBezTo>
                  <a:pt x="41943" y="61487"/>
                  <a:pt x="43919" y="63463"/>
                  <a:pt x="43919" y="65879"/>
                </a:cubicBezTo>
                <a:lnTo>
                  <a:pt x="43919" y="74663"/>
                </a:lnTo>
                <a:cubicBezTo>
                  <a:pt x="43919" y="77078"/>
                  <a:pt x="41943" y="79055"/>
                  <a:pt x="39527" y="79055"/>
                </a:cubicBezTo>
                <a:lnTo>
                  <a:pt x="30744" y="79055"/>
                </a:lnTo>
                <a:cubicBezTo>
                  <a:pt x="28328" y="79055"/>
                  <a:pt x="26352" y="77078"/>
                  <a:pt x="26352" y="74663"/>
                </a:cubicBezTo>
                <a:lnTo>
                  <a:pt x="26352" y="65879"/>
                </a:lnTo>
                <a:close/>
                <a:moveTo>
                  <a:pt x="65879" y="61487"/>
                </a:moveTo>
                <a:lnTo>
                  <a:pt x="74663" y="61487"/>
                </a:lnTo>
                <a:cubicBezTo>
                  <a:pt x="77078" y="61487"/>
                  <a:pt x="79055" y="63463"/>
                  <a:pt x="79055" y="65879"/>
                </a:cubicBezTo>
                <a:lnTo>
                  <a:pt x="79055" y="74663"/>
                </a:lnTo>
                <a:cubicBezTo>
                  <a:pt x="79055" y="77078"/>
                  <a:pt x="77078" y="79055"/>
                  <a:pt x="74663" y="79055"/>
                </a:cubicBezTo>
                <a:lnTo>
                  <a:pt x="65879" y="79055"/>
                </a:lnTo>
                <a:cubicBezTo>
                  <a:pt x="63463" y="79055"/>
                  <a:pt x="61487" y="77078"/>
                  <a:pt x="61487" y="74663"/>
                </a:cubicBezTo>
                <a:lnTo>
                  <a:pt x="61487" y="65879"/>
                </a:lnTo>
                <a:cubicBezTo>
                  <a:pt x="61487" y="63463"/>
                  <a:pt x="63463" y="61487"/>
                  <a:pt x="65879" y="61487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p11"/>
          <p:cNvSpPr/>
          <p:nvPr/>
        </p:nvSpPr>
        <p:spPr>
          <a:xfrm>
            <a:off x="843251" y="4145983"/>
            <a:ext cx="2547320" cy="210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Siloed Structure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p11"/>
          <p:cNvSpPr/>
          <p:nvPr/>
        </p:nvSpPr>
        <p:spPr>
          <a:xfrm>
            <a:off x="843251" y="4356795"/>
            <a:ext cx="2538536" cy="1756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Career services separated from academic core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11"/>
          <p:cNvSpPr/>
          <p:nvPr/>
        </p:nvSpPr>
        <p:spPr>
          <a:xfrm>
            <a:off x="491896" y="4673014"/>
            <a:ext cx="5358156" cy="527032"/>
          </a:xfrm>
          <a:custGeom>
            <a:rect b="b" l="l" r="r" t="t"/>
            <a:pathLst>
              <a:path extrusionOk="0" h="527032" w="5358156">
                <a:moveTo>
                  <a:pt x="35137" y="0"/>
                </a:moveTo>
                <a:lnTo>
                  <a:pt x="5323018" y="0"/>
                </a:lnTo>
                <a:cubicBezTo>
                  <a:pt x="5342424" y="0"/>
                  <a:pt x="5358156" y="15731"/>
                  <a:pt x="5358156" y="35137"/>
                </a:cubicBezTo>
                <a:lnTo>
                  <a:pt x="5358156" y="491894"/>
                </a:lnTo>
                <a:cubicBezTo>
                  <a:pt x="5358156" y="511300"/>
                  <a:pt x="5342424" y="527032"/>
                  <a:pt x="5323018" y="527032"/>
                </a:cubicBezTo>
                <a:lnTo>
                  <a:pt x="35137" y="527032"/>
                </a:lnTo>
                <a:cubicBezTo>
                  <a:pt x="15731" y="527032"/>
                  <a:pt x="0" y="511300"/>
                  <a:pt x="0" y="491894"/>
                </a:cubicBezTo>
                <a:lnTo>
                  <a:pt x="0" y="35137"/>
                </a:lnTo>
                <a:cubicBezTo>
                  <a:pt x="0" y="15731"/>
                  <a:pt x="15731" y="0"/>
                  <a:pt x="35137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11"/>
          <p:cNvSpPr/>
          <p:nvPr/>
        </p:nvSpPr>
        <p:spPr>
          <a:xfrm>
            <a:off x="570951" y="4778421"/>
            <a:ext cx="158110" cy="140542"/>
          </a:xfrm>
          <a:custGeom>
            <a:rect b="b" l="l" r="r" t="t"/>
            <a:pathLst>
              <a:path extrusionOk="0" h="140542" w="158110">
                <a:moveTo>
                  <a:pt x="11254" y="-6835"/>
                </a:moveTo>
                <a:cubicBezTo>
                  <a:pt x="8674" y="-9415"/>
                  <a:pt x="4502" y="-9415"/>
                  <a:pt x="1949" y="-6835"/>
                </a:cubicBezTo>
                <a:cubicBezTo>
                  <a:pt x="-604" y="-4255"/>
                  <a:pt x="-631" y="-82"/>
                  <a:pt x="1921" y="2498"/>
                </a:cubicBezTo>
                <a:lnTo>
                  <a:pt x="146855" y="147432"/>
                </a:lnTo>
                <a:cubicBezTo>
                  <a:pt x="149435" y="150012"/>
                  <a:pt x="153608" y="150012"/>
                  <a:pt x="156161" y="147432"/>
                </a:cubicBezTo>
                <a:cubicBezTo>
                  <a:pt x="158713" y="144851"/>
                  <a:pt x="158741" y="140679"/>
                  <a:pt x="156161" y="138126"/>
                </a:cubicBezTo>
                <a:lnTo>
                  <a:pt x="122672" y="104638"/>
                </a:lnTo>
                <a:cubicBezTo>
                  <a:pt x="123825" y="103704"/>
                  <a:pt x="124950" y="102689"/>
                  <a:pt x="125994" y="101646"/>
                </a:cubicBezTo>
                <a:lnTo>
                  <a:pt x="145510" y="82129"/>
                </a:lnTo>
                <a:cubicBezTo>
                  <a:pt x="153553" y="74086"/>
                  <a:pt x="158082" y="63161"/>
                  <a:pt x="158082" y="51770"/>
                </a:cubicBezTo>
                <a:cubicBezTo>
                  <a:pt x="158082" y="28053"/>
                  <a:pt x="138867" y="8811"/>
                  <a:pt x="115123" y="8811"/>
                </a:cubicBezTo>
                <a:cubicBezTo>
                  <a:pt x="104885" y="8811"/>
                  <a:pt x="95058" y="12462"/>
                  <a:pt x="87317" y="19023"/>
                </a:cubicBezTo>
                <a:cubicBezTo>
                  <a:pt x="92889" y="21795"/>
                  <a:pt x="97940" y="25473"/>
                  <a:pt x="102277" y="29865"/>
                </a:cubicBezTo>
                <a:cubicBezTo>
                  <a:pt x="106147" y="27587"/>
                  <a:pt x="110567" y="26379"/>
                  <a:pt x="115123" y="26379"/>
                </a:cubicBezTo>
                <a:cubicBezTo>
                  <a:pt x="129150" y="26379"/>
                  <a:pt x="140514" y="37743"/>
                  <a:pt x="140514" y="51770"/>
                </a:cubicBezTo>
                <a:cubicBezTo>
                  <a:pt x="140514" y="58495"/>
                  <a:pt x="137852" y="64946"/>
                  <a:pt x="133076" y="69722"/>
                </a:cubicBezTo>
                <a:lnTo>
                  <a:pt x="113559" y="89239"/>
                </a:lnTo>
                <a:cubicBezTo>
                  <a:pt x="112488" y="90309"/>
                  <a:pt x="111335" y="91270"/>
                  <a:pt x="110100" y="92121"/>
                </a:cubicBezTo>
                <a:lnTo>
                  <a:pt x="97062" y="79082"/>
                </a:lnTo>
                <a:cubicBezTo>
                  <a:pt x="101591" y="78835"/>
                  <a:pt x="105214" y="75129"/>
                  <a:pt x="105351" y="70545"/>
                </a:cubicBezTo>
                <a:cubicBezTo>
                  <a:pt x="105351" y="70189"/>
                  <a:pt x="105351" y="69832"/>
                  <a:pt x="105351" y="69475"/>
                </a:cubicBezTo>
                <a:cubicBezTo>
                  <a:pt x="105351" y="45786"/>
                  <a:pt x="86164" y="26406"/>
                  <a:pt x="62393" y="26406"/>
                </a:cubicBezTo>
                <a:cubicBezTo>
                  <a:pt x="57123" y="26406"/>
                  <a:pt x="51989" y="27367"/>
                  <a:pt x="47158" y="29206"/>
                </a:cubicBezTo>
                <a:lnTo>
                  <a:pt x="11254" y="-6835"/>
                </a:lnTo>
                <a:close/>
                <a:moveTo>
                  <a:pt x="62009" y="43919"/>
                </a:moveTo>
                <a:cubicBezTo>
                  <a:pt x="62173" y="43919"/>
                  <a:pt x="62311" y="43919"/>
                  <a:pt x="62475" y="43919"/>
                </a:cubicBezTo>
                <a:cubicBezTo>
                  <a:pt x="66620" y="43919"/>
                  <a:pt x="70573" y="44935"/>
                  <a:pt x="74031" y="46719"/>
                </a:cubicBezTo>
                <a:cubicBezTo>
                  <a:pt x="74526" y="47049"/>
                  <a:pt x="75020" y="47351"/>
                  <a:pt x="75541" y="47570"/>
                </a:cubicBezTo>
                <a:cubicBezTo>
                  <a:pt x="82898" y="52044"/>
                  <a:pt x="87839" y="60169"/>
                  <a:pt x="87839" y="69420"/>
                </a:cubicBezTo>
                <a:cubicBezTo>
                  <a:pt x="87839" y="69530"/>
                  <a:pt x="87839" y="69640"/>
                  <a:pt x="87839" y="69749"/>
                </a:cubicBezTo>
                <a:lnTo>
                  <a:pt x="62009" y="43919"/>
                </a:lnTo>
                <a:close/>
                <a:moveTo>
                  <a:pt x="95030" y="114190"/>
                </a:moveTo>
                <a:lnTo>
                  <a:pt x="52703" y="71863"/>
                </a:lnTo>
                <a:cubicBezTo>
                  <a:pt x="53033" y="95085"/>
                  <a:pt x="71808" y="113833"/>
                  <a:pt x="95003" y="114163"/>
                </a:cubicBezTo>
                <a:close/>
                <a:moveTo>
                  <a:pt x="38347" y="57507"/>
                </a:moveTo>
                <a:lnTo>
                  <a:pt x="25912" y="45072"/>
                </a:lnTo>
                <a:lnTo>
                  <a:pt x="12572" y="58413"/>
                </a:lnTo>
                <a:cubicBezTo>
                  <a:pt x="4529" y="66455"/>
                  <a:pt x="0" y="77380"/>
                  <a:pt x="0" y="88772"/>
                </a:cubicBezTo>
                <a:cubicBezTo>
                  <a:pt x="0" y="112488"/>
                  <a:pt x="19215" y="131730"/>
                  <a:pt x="42959" y="131730"/>
                </a:cubicBezTo>
                <a:cubicBezTo>
                  <a:pt x="53170" y="131730"/>
                  <a:pt x="63024" y="128080"/>
                  <a:pt x="70765" y="121519"/>
                </a:cubicBezTo>
                <a:cubicBezTo>
                  <a:pt x="65193" y="118747"/>
                  <a:pt x="60115" y="115069"/>
                  <a:pt x="55778" y="110677"/>
                </a:cubicBezTo>
                <a:cubicBezTo>
                  <a:pt x="51935" y="112928"/>
                  <a:pt x="47515" y="114135"/>
                  <a:pt x="42959" y="114135"/>
                </a:cubicBezTo>
                <a:cubicBezTo>
                  <a:pt x="28932" y="114135"/>
                  <a:pt x="17568" y="102771"/>
                  <a:pt x="17568" y="88744"/>
                </a:cubicBezTo>
                <a:cubicBezTo>
                  <a:pt x="17568" y="82019"/>
                  <a:pt x="20230" y="75569"/>
                  <a:pt x="25007" y="70792"/>
                </a:cubicBezTo>
                <a:lnTo>
                  <a:pt x="38347" y="57452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5" name="Google Shape;395;p11"/>
          <p:cNvSpPr/>
          <p:nvPr/>
        </p:nvSpPr>
        <p:spPr>
          <a:xfrm>
            <a:off x="843251" y="4743285"/>
            <a:ext cx="1976369" cy="210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Lack of Integration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1"/>
          <p:cNvSpPr/>
          <p:nvPr/>
        </p:nvSpPr>
        <p:spPr>
          <a:xfrm>
            <a:off x="843251" y="4954098"/>
            <a:ext cx="1967585" cy="1756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Not embedded in formal curriculum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p11"/>
          <p:cNvSpPr/>
          <p:nvPr/>
        </p:nvSpPr>
        <p:spPr>
          <a:xfrm>
            <a:off x="491896" y="5270317"/>
            <a:ext cx="5358156" cy="527032"/>
          </a:xfrm>
          <a:custGeom>
            <a:rect b="b" l="l" r="r" t="t"/>
            <a:pathLst>
              <a:path extrusionOk="0" h="527032" w="5358156">
                <a:moveTo>
                  <a:pt x="35137" y="0"/>
                </a:moveTo>
                <a:lnTo>
                  <a:pt x="5323018" y="0"/>
                </a:lnTo>
                <a:cubicBezTo>
                  <a:pt x="5342424" y="0"/>
                  <a:pt x="5358156" y="15731"/>
                  <a:pt x="5358156" y="35137"/>
                </a:cubicBezTo>
                <a:lnTo>
                  <a:pt x="5358156" y="491894"/>
                </a:lnTo>
                <a:cubicBezTo>
                  <a:pt x="5358156" y="511300"/>
                  <a:pt x="5342424" y="527032"/>
                  <a:pt x="5323018" y="527032"/>
                </a:cubicBezTo>
                <a:lnTo>
                  <a:pt x="35137" y="527032"/>
                </a:lnTo>
                <a:cubicBezTo>
                  <a:pt x="15731" y="527032"/>
                  <a:pt x="0" y="511300"/>
                  <a:pt x="0" y="491894"/>
                </a:cubicBezTo>
                <a:lnTo>
                  <a:pt x="0" y="35137"/>
                </a:lnTo>
                <a:cubicBezTo>
                  <a:pt x="0" y="15731"/>
                  <a:pt x="15731" y="0"/>
                  <a:pt x="35137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1"/>
          <p:cNvSpPr/>
          <p:nvPr/>
        </p:nvSpPr>
        <p:spPr>
          <a:xfrm>
            <a:off x="570951" y="5375723"/>
            <a:ext cx="158110" cy="140542"/>
          </a:xfrm>
          <a:custGeom>
            <a:rect b="b" l="l" r="r" t="t"/>
            <a:pathLst>
              <a:path extrusionOk="0" h="140542" w="158110">
                <a:moveTo>
                  <a:pt x="11254" y="-6835"/>
                </a:moveTo>
                <a:cubicBezTo>
                  <a:pt x="8674" y="-9415"/>
                  <a:pt x="4502" y="-9415"/>
                  <a:pt x="1949" y="-6835"/>
                </a:cubicBezTo>
                <a:cubicBezTo>
                  <a:pt x="-604" y="-4255"/>
                  <a:pt x="-631" y="-82"/>
                  <a:pt x="1921" y="2498"/>
                </a:cubicBezTo>
                <a:lnTo>
                  <a:pt x="146855" y="147432"/>
                </a:lnTo>
                <a:cubicBezTo>
                  <a:pt x="149435" y="150012"/>
                  <a:pt x="153608" y="150012"/>
                  <a:pt x="156161" y="147432"/>
                </a:cubicBezTo>
                <a:cubicBezTo>
                  <a:pt x="158713" y="144851"/>
                  <a:pt x="158741" y="140679"/>
                  <a:pt x="156161" y="138126"/>
                </a:cubicBezTo>
                <a:lnTo>
                  <a:pt x="129699" y="111665"/>
                </a:lnTo>
                <a:cubicBezTo>
                  <a:pt x="130440" y="111006"/>
                  <a:pt x="131181" y="110347"/>
                  <a:pt x="131895" y="109688"/>
                </a:cubicBezTo>
                <a:cubicBezTo>
                  <a:pt x="144742" y="97748"/>
                  <a:pt x="153333" y="83502"/>
                  <a:pt x="157423" y="73702"/>
                </a:cubicBezTo>
                <a:cubicBezTo>
                  <a:pt x="158329" y="71534"/>
                  <a:pt x="158329" y="69118"/>
                  <a:pt x="157423" y="66949"/>
                </a:cubicBezTo>
                <a:cubicBezTo>
                  <a:pt x="153333" y="57150"/>
                  <a:pt x="144742" y="42876"/>
                  <a:pt x="131895" y="30963"/>
                </a:cubicBezTo>
                <a:cubicBezTo>
                  <a:pt x="118966" y="18968"/>
                  <a:pt x="101207" y="8839"/>
                  <a:pt x="79027" y="8839"/>
                </a:cubicBezTo>
                <a:cubicBezTo>
                  <a:pt x="63436" y="8839"/>
                  <a:pt x="50041" y="13835"/>
                  <a:pt x="38951" y="20971"/>
                </a:cubicBezTo>
                <a:lnTo>
                  <a:pt x="11254" y="-6835"/>
                </a:lnTo>
                <a:close/>
                <a:moveTo>
                  <a:pt x="56134" y="38073"/>
                </a:moveTo>
                <a:cubicBezTo>
                  <a:pt x="62585" y="33461"/>
                  <a:pt x="70518" y="30744"/>
                  <a:pt x="79055" y="30744"/>
                </a:cubicBezTo>
                <a:cubicBezTo>
                  <a:pt x="100877" y="30744"/>
                  <a:pt x="118582" y="48448"/>
                  <a:pt x="118582" y="70271"/>
                </a:cubicBezTo>
                <a:cubicBezTo>
                  <a:pt x="118582" y="78808"/>
                  <a:pt x="115865" y="86713"/>
                  <a:pt x="111253" y="93191"/>
                </a:cubicBezTo>
                <a:lnTo>
                  <a:pt x="101728" y="83666"/>
                </a:lnTo>
                <a:cubicBezTo>
                  <a:pt x="105214" y="77792"/>
                  <a:pt x="106395" y="70573"/>
                  <a:pt x="104501" y="63436"/>
                </a:cubicBezTo>
                <a:cubicBezTo>
                  <a:pt x="100740" y="49382"/>
                  <a:pt x="86274" y="41037"/>
                  <a:pt x="72220" y="44798"/>
                </a:cubicBezTo>
                <a:cubicBezTo>
                  <a:pt x="69859" y="45429"/>
                  <a:pt x="67636" y="46362"/>
                  <a:pt x="65632" y="47543"/>
                </a:cubicBezTo>
                <a:lnTo>
                  <a:pt x="56107" y="38018"/>
                </a:lnTo>
                <a:close/>
                <a:moveTo>
                  <a:pt x="89293" y="108453"/>
                </a:moveTo>
                <a:cubicBezTo>
                  <a:pt x="86027" y="109332"/>
                  <a:pt x="82596" y="109798"/>
                  <a:pt x="79055" y="109798"/>
                </a:cubicBezTo>
                <a:cubicBezTo>
                  <a:pt x="57232" y="109798"/>
                  <a:pt x="39527" y="92093"/>
                  <a:pt x="39527" y="70271"/>
                </a:cubicBezTo>
                <a:cubicBezTo>
                  <a:pt x="39527" y="66730"/>
                  <a:pt x="39994" y="63299"/>
                  <a:pt x="40872" y="60032"/>
                </a:cubicBezTo>
                <a:lnTo>
                  <a:pt x="19050" y="38210"/>
                </a:lnTo>
                <a:cubicBezTo>
                  <a:pt x="10101" y="48311"/>
                  <a:pt x="3953" y="59017"/>
                  <a:pt x="686" y="66895"/>
                </a:cubicBezTo>
                <a:cubicBezTo>
                  <a:pt x="-220" y="69063"/>
                  <a:pt x="-220" y="71479"/>
                  <a:pt x="686" y="73647"/>
                </a:cubicBezTo>
                <a:cubicBezTo>
                  <a:pt x="4776" y="83447"/>
                  <a:pt x="13368" y="97720"/>
                  <a:pt x="26214" y="109634"/>
                </a:cubicBezTo>
                <a:cubicBezTo>
                  <a:pt x="39143" y="121629"/>
                  <a:pt x="56903" y="131758"/>
                  <a:pt x="79082" y="131758"/>
                </a:cubicBezTo>
                <a:cubicBezTo>
                  <a:pt x="89321" y="131758"/>
                  <a:pt x="98626" y="129589"/>
                  <a:pt x="106944" y="126103"/>
                </a:cubicBezTo>
                <a:lnTo>
                  <a:pt x="89321" y="108481"/>
                </a:ln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11"/>
          <p:cNvSpPr/>
          <p:nvPr/>
        </p:nvSpPr>
        <p:spPr>
          <a:xfrm>
            <a:off x="843251" y="5340588"/>
            <a:ext cx="2125695" cy="210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Awareness Barriers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p11"/>
          <p:cNvSpPr/>
          <p:nvPr/>
        </p:nvSpPr>
        <p:spPr>
          <a:xfrm>
            <a:off x="843251" y="5551401"/>
            <a:ext cx="2116911" cy="1756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Students unaware of available services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11"/>
          <p:cNvSpPr/>
          <p:nvPr/>
        </p:nvSpPr>
        <p:spPr>
          <a:xfrm>
            <a:off x="491896" y="5867620"/>
            <a:ext cx="5358156" cy="527032"/>
          </a:xfrm>
          <a:custGeom>
            <a:rect b="b" l="l" r="r" t="t"/>
            <a:pathLst>
              <a:path extrusionOk="0" h="527032" w="5358156">
                <a:moveTo>
                  <a:pt x="35137" y="0"/>
                </a:moveTo>
                <a:lnTo>
                  <a:pt x="5323018" y="0"/>
                </a:lnTo>
                <a:cubicBezTo>
                  <a:pt x="5342424" y="0"/>
                  <a:pt x="5358156" y="15731"/>
                  <a:pt x="5358156" y="35137"/>
                </a:cubicBezTo>
                <a:lnTo>
                  <a:pt x="5358156" y="491894"/>
                </a:lnTo>
                <a:cubicBezTo>
                  <a:pt x="5358156" y="511300"/>
                  <a:pt x="5342424" y="527032"/>
                  <a:pt x="5323018" y="527032"/>
                </a:cubicBezTo>
                <a:lnTo>
                  <a:pt x="35137" y="527032"/>
                </a:lnTo>
                <a:cubicBezTo>
                  <a:pt x="15731" y="527032"/>
                  <a:pt x="0" y="511300"/>
                  <a:pt x="0" y="491894"/>
                </a:cubicBezTo>
                <a:lnTo>
                  <a:pt x="0" y="35137"/>
                </a:lnTo>
                <a:cubicBezTo>
                  <a:pt x="0" y="15731"/>
                  <a:pt x="15731" y="0"/>
                  <a:pt x="35137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11"/>
          <p:cNvSpPr/>
          <p:nvPr/>
        </p:nvSpPr>
        <p:spPr>
          <a:xfrm>
            <a:off x="588519" y="5973026"/>
            <a:ext cx="122974" cy="140542"/>
          </a:xfrm>
          <a:custGeom>
            <a:rect b="b" l="l" r="r" t="t"/>
            <a:pathLst>
              <a:path extrusionOk="0" h="140542" w="122974">
                <a:moveTo>
                  <a:pt x="8784" y="17568"/>
                </a:moveTo>
                <a:cubicBezTo>
                  <a:pt x="8784" y="7878"/>
                  <a:pt x="16662" y="0"/>
                  <a:pt x="26352" y="0"/>
                </a:cubicBezTo>
                <a:lnTo>
                  <a:pt x="96622" y="0"/>
                </a:lnTo>
                <a:cubicBezTo>
                  <a:pt x="106312" y="0"/>
                  <a:pt x="114190" y="7878"/>
                  <a:pt x="114190" y="17568"/>
                </a:cubicBezTo>
                <a:lnTo>
                  <a:pt x="114190" y="122974"/>
                </a:lnTo>
                <a:cubicBezTo>
                  <a:pt x="119049" y="122974"/>
                  <a:pt x="122974" y="126899"/>
                  <a:pt x="122974" y="131758"/>
                </a:cubicBezTo>
                <a:cubicBezTo>
                  <a:pt x="122974" y="136616"/>
                  <a:pt x="119049" y="140542"/>
                  <a:pt x="114190" y="140542"/>
                </a:cubicBezTo>
                <a:lnTo>
                  <a:pt x="8784" y="140542"/>
                </a:lnTo>
                <a:cubicBezTo>
                  <a:pt x="3925" y="140542"/>
                  <a:pt x="0" y="136616"/>
                  <a:pt x="0" y="131758"/>
                </a:cubicBezTo>
                <a:cubicBezTo>
                  <a:pt x="0" y="126899"/>
                  <a:pt x="3925" y="122974"/>
                  <a:pt x="8784" y="122974"/>
                </a:cubicBezTo>
                <a:lnTo>
                  <a:pt x="8784" y="17568"/>
                </a:lnTo>
                <a:close/>
                <a:moveTo>
                  <a:pt x="87839" y="79055"/>
                </a:moveTo>
                <a:cubicBezTo>
                  <a:pt x="92687" y="79055"/>
                  <a:pt x="96622" y="75119"/>
                  <a:pt x="96622" y="70271"/>
                </a:cubicBezTo>
                <a:cubicBezTo>
                  <a:pt x="96622" y="65423"/>
                  <a:pt x="92687" y="61487"/>
                  <a:pt x="87839" y="61487"/>
                </a:cubicBezTo>
                <a:cubicBezTo>
                  <a:pt x="82991" y="61487"/>
                  <a:pt x="79055" y="65423"/>
                  <a:pt x="79055" y="70271"/>
                </a:cubicBezTo>
                <a:cubicBezTo>
                  <a:pt x="79055" y="75119"/>
                  <a:pt x="82991" y="79055"/>
                  <a:pt x="87839" y="79055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p11"/>
          <p:cNvSpPr/>
          <p:nvPr/>
        </p:nvSpPr>
        <p:spPr>
          <a:xfrm>
            <a:off x="843251" y="5937890"/>
            <a:ext cx="1958801" cy="210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Accessibility Issues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11"/>
          <p:cNvSpPr/>
          <p:nvPr/>
        </p:nvSpPr>
        <p:spPr>
          <a:xfrm>
            <a:off x="843251" y="6148703"/>
            <a:ext cx="1950017" cy="1756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Physical or digital access limitations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1"/>
          <p:cNvSpPr/>
          <p:nvPr/>
        </p:nvSpPr>
        <p:spPr>
          <a:xfrm>
            <a:off x="6207720" y="1163862"/>
            <a:ext cx="5630455" cy="2327723"/>
          </a:xfrm>
          <a:custGeom>
            <a:rect b="b" l="l" r="r" t="t"/>
            <a:pathLst>
              <a:path extrusionOk="0" h="2327723" w="5630455">
                <a:moveTo>
                  <a:pt x="70274" y="0"/>
                </a:moveTo>
                <a:lnTo>
                  <a:pt x="5560181" y="0"/>
                </a:lnTo>
                <a:cubicBezTo>
                  <a:pt x="5598967" y="0"/>
                  <a:pt x="5630455" y="31489"/>
                  <a:pt x="5630455" y="70274"/>
                </a:cubicBezTo>
                <a:lnTo>
                  <a:pt x="5630455" y="2257449"/>
                </a:lnTo>
                <a:cubicBezTo>
                  <a:pt x="5630455" y="2296261"/>
                  <a:pt x="5598993" y="2327723"/>
                  <a:pt x="5560181" y="2327723"/>
                </a:cubicBezTo>
                <a:lnTo>
                  <a:pt x="70274" y="2327723"/>
                </a:lnTo>
                <a:cubicBezTo>
                  <a:pt x="31489" y="2327723"/>
                  <a:pt x="0" y="2296235"/>
                  <a:pt x="0" y="2257449"/>
                </a:cubicBezTo>
                <a:lnTo>
                  <a:pt x="0" y="70274"/>
                </a:lnTo>
                <a:cubicBezTo>
                  <a:pt x="0" y="31489"/>
                  <a:pt x="31489" y="0"/>
                  <a:pt x="70274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12700">
            <a:solidFill>
              <a:srgbClr val="3A8C8C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kimi-img.moonshot.cn/pub/slides/26-03-28-13:06:33-d73m3mee8ais6rel3cn0.png" id="406" name="Google Shape;406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17518" y="1273660"/>
            <a:ext cx="4936530" cy="2108127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pic>
      <p:sp>
        <p:nvSpPr>
          <p:cNvPr id="407" name="Google Shape;407;p11"/>
          <p:cNvSpPr/>
          <p:nvPr/>
        </p:nvSpPr>
        <p:spPr>
          <a:xfrm>
            <a:off x="6207720" y="3605775"/>
            <a:ext cx="5630455" cy="1238524"/>
          </a:xfrm>
          <a:custGeom>
            <a:rect b="b" l="l" r="r" t="t"/>
            <a:pathLst>
              <a:path extrusionOk="0" h="1238524" w="5630455">
                <a:moveTo>
                  <a:pt x="70274" y="0"/>
                </a:moveTo>
                <a:lnTo>
                  <a:pt x="5560181" y="0"/>
                </a:lnTo>
                <a:cubicBezTo>
                  <a:pt x="5598993" y="0"/>
                  <a:pt x="5630455" y="31463"/>
                  <a:pt x="5630455" y="70274"/>
                </a:cubicBezTo>
                <a:lnTo>
                  <a:pt x="5630455" y="1168251"/>
                </a:lnTo>
                <a:cubicBezTo>
                  <a:pt x="5630455" y="1207062"/>
                  <a:pt x="5598993" y="1238524"/>
                  <a:pt x="5560181" y="1238524"/>
                </a:cubicBezTo>
                <a:lnTo>
                  <a:pt x="70274" y="1238524"/>
                </a:lnTo>
                <a:cubicBezTo>
                  <a:pt x="31463" y="1238524"/>
                  <a:pt x="0" y="1207062"/>
                  <a:pt x="0" y="1168251"/>
                </a:cubicBezTo>
                <a:lnTo>
                  <a:pt x="0" y="70274"/>
                </a:lnTo>
                <a:cubicBezTo>
                  <a:pt x="0" y="31489"/>
                  <a:pt x="31489" y="0"/>
                  <a:pt x="70274" y="0"/>
                </a:cubicBezTo>
                <a:close/>
              </a:path>
            </a:pathLst>
          </a:custGeom>
          <a:solidFill>
            <a:srgbClr val="D4A056">
              <a:alpha val="20000"/>
            </a:srgbClr>
          </a:solidFill>
          <a:ln cap="flat" cmpd="sng" w="12700">
            <a:solidFill>
              <a:srgbClr val="D4A056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1"/>
          <p:cNvSpPr/>
          <p:nvPr/>
        </p:nvSpPr>
        <p:spPr>
          <a:xfrm>
            <a:off x="6394377" y="3794628"/>
            <a:ext cx="118582" cy="158110"/>
          </a:xfrm>
          <a:custGeom>
            <a:rect b="b" l="l" r="r" t="t"/>
            <a:pathLst>
              <a:path extrusionOk="0" h="158110" w="118582">
                <a:moveTo>
                  <a:pt x="90450" y="118582"/>
                </a:moveTo>
                <a:cubicBezTo>
                  <a:pt x="92704" y="111696"/>
                  <a:pt x="97213" y="105458"/>
                  <a:pt x="102308" y="100085"/>
                </a:cubicBezTo>
                <a:cubicBezTo>
                  <a:pt x="112406" y="89462"/>
                  <a:pt x="118582" y="75102"/>
                  <a:pt x="118582" y="59291"/>
                </a:cubicBezTo>
                <a:cubicBezTo>
                  <a:pt x="118582" y="26557"/>
                  <a:pt x="92025" y="0"/>
                  <a:pt x="59291" y="0"/>
                </a:cubicBezTo>
                <a:cubicBezTo>
                  <a:pt x="26557" y="0"/>
                  <a:pt x="0" y="26557"/>
                  <a:pt x="0" y="59291"/>
                </a:cubicBezTo>
                <a:cubicBezTo>
                  <a:pt x="0" y="75102"/>
                  <a:pt x="6176" y="89462"/>
                  <a:pt x="16274" y="100085"/>
                </a:cubicBezTo>
                <a:cubicBezTo>
                  <a:pt x="21369" y="105458"/>
                  <a:pt x="25909" y="111696"/>
                  <a:pt x="28132" y="118582"/>
                </a:cubicBezTo>
                <a:lnTo>
                  <a:pt x="90419" y="118582"/>
                </a:lnTo>
                <a:close/>
                <a:moveTo>
                  <a:pt x="88937" y="133405"/>
                </a:moveTo>
                <a:lnTo>
                  <a:pt x="29646" y="133405"/>
                </a:lnTo>
                <a:lnTo>
                  <a:pt x="29646" y="138346"/>
                </a:lnTo>
                <a:cubicBezTo>
                  <a:pt x="29646" y="151995"/>
                  <a:pt x="40701" y="163050"/>
                  <a:pt x="54350" y="163050"/>
                </a:cubicBezTo>
                <a:lnTo>
                  <a:pt x="64232" y="163050"/>
                </a:lnTo>
                <a:cubicBezTo>
                  <a:pt x="77881" y="163050"/>
                  <a:pt x="88937" y="151995"/>
                  <a:pt x="88937" y="138346"/>
                </a:cubicBezTo>
                <a:lnTo>
                  <a:pt x="88937" y="133405"/>
                </a:lnTo>
                <a:close/>
                <a:moveTo>
                  <a:pt x="56821" y="34586"/>
                </a:moveTo>
                <a:cubicBezTo>
                  <a:pt x="44530" y="34586"/>
                  <a:pt x="34586" y="44530"/>
                  <a:pt x="34586" y="56821"/>
                </a:cubicBezTo>
                <a:cubicBezTo>
                  <a:pt x="34586" y="60928"/>
                  <a:pt x="31282" y="64232"/>
                  <a:pt x="27175" y="64232"/>
                </a:cubicBezTo>
                <a:cubicBezTo>
                  <a:pt x="23068" y="64232"/>
                  <a:pt x="19764" y="60928"/>
                  <a:pt x="19764" y="56821"/>
                </a:cubicBezTo>
                <a:cubicBezTo>
                  <a:pt x="19764" y="36347"/>
                  <a:pt x="36347" y="19764"/>
                  <a:pt x="56821" y="19764"/>
                </a:cubicBezTo>
                <a:cubicBezTo>
                  <a:pt x="60928" y="19764"/>
                  <a:pt x="64232" y="23068"/>
                  <a:pt x="64232" y="27175"/>
                </a:cubicBezTo>
                <a:cubicBezTo>
                  <a:pt x="64232" y="31282"/>
                  <a:pt x="60928" y="34586"/>
                  <a:pt x="56821" y="34586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9" name="Google Shape;409;p11"/>
          <p:cNvSpPr/>
          <p:nvPr/>
        </p:nvSpPr>
        <p:spPr>
          <a:xfrm>
            <a:off x="6554682" y="3750709"/>
            <a:ext cx="5217614" cy="24594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245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Strategic Need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1"/>
          <p:cNvSpPr/>
          <p:nvPr/>
        </p:nvSpPr>
        <p:spPr>
          <a:xfrm>
            <a:off x="6352653" y="4066928"/>
            <a:ext cx="5410859" cy="632438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Institutions must </a:t>
            </a:r>
            <a:r>
              <a:rPr b="1" lang="en-US" sz="110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bridge this gap</a:t>
            </a:r>
            <a:r>
              <a:rPr lang="en-US" sz="110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by integrating career support into the formal curriculum rather than treating it as an optional extra. Career services require stronger governance and academic department integration.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11"/>
          <p:cNvSpPr/>
          <p:nvPr/>
        </p:nvSpPr>
        <p:spPr>
          <a:xfrm>
            <a:off x="6203328" y="4954098"/>
            <a:ext cx="5639239" cy="983793"/>
          </a:xfrm>
          <a:custGeom>
            <a:rect b="b" l="l" r="r" t="t"/>
            <a:pathLst>
              <a:path extrusionOk="0" h="983793" w="5639239">
                <a:moveTo>
                  <a:pt x="70272" y="0"/>
                </a:moveTo>
                <a:lnTo>
                  <a:pt x="5568967" y="0"/>
                </a:lnTo>
                <a:cubicBezTo>
                  <a:pt x="5607777" y="0"/>
                  <a:pt x="5639239" y="31462"/>
                  <a:pt x="5639239" y="70272"/>
                </a:cubicBezTo>
                <a:lnTo>
                  <a:pt x="5639239" y="913520"/>
                </a:lnTo>
                <a:cubicBezTo>
                  <a:pt x="5639239" y="952331"/>
                  <a:pt x="5607777" y="983793"/>
                  <a:pt x="5568967" y="983793"/>
                </a:cubicBezTo>
                <a:lnTo>
                  <a:pt x="70272" y="983793"/>
                </a:lnTo>
                <a:cubicBezTo>
                  <a:pt x="31462" y="983793"/>
                  <a:pt x="0" y="952331"/>
                  <a:pt x="0" y="913520"/>
                </a:cubicBezTo>
                <a:lnTo>
                  <a:pt x="0" y="70272"/>
                </a:lnTo>
                <a:cubicBezTo>
                  <a:pt x="0" y="31488"/>
                  <a:pt x="31488" y="0"/>
                  <a:pt x="70272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2" name="Google Shape;412;p11"/>
          <p:cNvSpPr/>
          <p:nvPr/>
        </p:nvSpPr>
        <p:spPr>
          <a:xfrm>
            <a:off x="6343870" y="5094640"/>
            <a:ext cx="5428427" cy="210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7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The Opportunity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1"/>
          <p:cNvSpPr/>
          <p:nvPr/>
        </p:nvSpPr>
        <p:spPr>
          <a:xfrm>
            <a:off x="6343870" y="5375723"/>
            <a:ext cx="5428427" cy="42162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Closing the 18.3% non-utilisation gap could significantly improve graduate outcomes without requiring additional resource investment—just better integration and awareness.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11"/>
          <p:cNvSpPr/>
          <p:nvPr/>
        </p:nvSpPr>
        <p:spPr>
          <a:xfrm>
            <a:off x="351354" y="6609856"/>
            <a:ext cx="11489291" cy="8784"/>
          </a:xfrm>
          <a:custGeom>
            <a:rect b="b" l="l" r="r" t="t"/>
            <a:pathLst>
              <a:path extrusionOk="0" h="8784" w="11489291">
                <a:moveTo>
                  <a:pt x="0" y="0"/>
                </a:moveTo>
                <a:lnTo>
                  <a:pt x="11489291" y="0"/>
                </a:lnTo>
                <a:lnTo>
                  <a:pt x="11489291" y="8784"/>
                </a:lnTo>
                <a:lnTo>
                  <a:pt x="0" y="8784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5" name="Google Shape;415;p11"/>
          <p:cNvSpPr/>
          <p:nvPr/>
        </p:nvSpPr>
        <p:spPr>
          <a:xfrm>
            <a:off x="351354" y="6684519"/>
            <a:ext cx="3100703" cy="1756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Survey Items: Career resources effectiveness &amp; utilisation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11"/>
          <p:cNvSpPr/>
          <p:nvPr/>
        </p:nvSpPr>
        <p:spPr>
          <a:xfrm>
            <a:off x="11387453" y="6684519"/>
            <a:ext cx="518248" cy="17567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68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 = 1,358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D3D"/>
        </a:solidFill>
      </p:bgPr>
    </p:bg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12"/>
          <p:cNvSpPr/>
          <p:nvPr/>
        </p:nvSpPr>
        <p:spPr>
          <a:xfrm>
            <a:off x="372275" y="372275"/>
            <a:ext cx="11512598" cy="186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26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07 / GRADUATE PERSPECTIVES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12"/>
          <p:cNvSpPr/>
          <p:nvPr/>
        </p:nvSpPr>
        <p:spPr>
          <a:xfrm>
            <a:off x="372275" y="632867"/>
            <a:ext cx="11614974" cy="372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38">
                <a:solidFill>
                  <a:srgbClr val="F0F4F4"/>
                </a:solidFill>
                <a:latin typeface="Hedvig Letters Sans"/>
                <a:ea typeface="Hedvig Letters Sans"/>
                <a:cs typeface="Hedvig Letters Sans"/>
                <a:sym typeface="Hedvig Letters Sans"/>
              </a:rPr>
              <a:t>Graduate Mindset: Optimism and Value Orientation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2"/>
          <p:cNvSpPr/>
          <p:nvPr/>
        </p:nvSpPr>
        <p:spPr>
          <a:xfrm>
            <a:off x="372275" y="1116824"/>
            <a:ext cx="893460" cy="37227"/>
          </a:xfrm>
          <a:custGeom>
            <a:rect b="b" l="l" r="r" t="t"/>
            <a:pathLst>
              <a:path extrusionOk="0" h="37227" w="893460">
                <a:moveTo>
                  <a:pt x="0" y="0"/>
                </a:moveTo>
                <a:lnTo>
                  <a:pt x="893460" y="0"/>
                </a:lnTo>
                <a:lnTo>
                  <a:pt x="893460" y="37227"/>
                </a:lnTo>
                <a:lnTo>
                  <a:pt x="0" y="37227"/>
                </a:lnTo>
                <a:lnTo>
                  <a:pt x="0" y="0"/>
                </a:ln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2"/>
          <p:cNvSpPr/>
          <p:nvPr/>
        </p:nvSpPr>
        <p:spPr>
          <a:xfrm>
            <a:off x="390889" y="1228507"/>
            <a:ext cx="5593429" cy="1302962"/>
          </a:xfrm>
          <a:custGeom>
            <a:rect b="b" l="l" r="r" t="t"/>
            <a:pathLst>
              <a:path extrusionOk="0" h="1302962" w="5593429">
                <a:moveTo>
                  <a:pt x="37227" y="0"/>
                </a:moveTo>
                <a:lnTo>
                  <a:pt x="5518978" y="0"/>
                </a:lnTo>
                <a:cubicBezTo>
                  <a:pt x="5560096" y="0"/>
                  <a:pt x="5593429" y="33333"/>
                  <a:pt x="5593429" y="74451"/>
                </a:cubicBezTo>
                <a:lnTo>
                  <a:pt x="5593429" y="1228511"/>
                </a:lnTo>
                <a:cubicBezTo>
                  <a:pt x="5593429" y="1269601"/>
                  <a:pt x="5560069" y="1302962"/>
                  <a:pt x="5518978" y="1302962"/>
                </a:cubicBezTo>
                <a:lnTo>
                  <a:pt x="37227" y="1302962"/>
                </a:lnTo>
                <a:cubicBezTo>
                  <a:pt x="16667" y="1302962"/>
                  <a:pt x="0" y="1286295"/>
                  <a:pt x="0" y="1265734"/>
                </a:cubicBezTo>
                <a:lnTo>
                  <a:pt x="0" y="37227"/>
                </a:lnTo>
                <a:cubicBezTo>
                  <a:pt x="0" y="16681"/>
                  <a:pt x="16681" y="0"/>
                  <a:pt x="37227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12"/>
          <p:cNvSpPr/>
          <p:nvPr/>
        </p:nvSpPr>
        <p:spPr>
          <a:xfrm>
            <a:off x="390889" y="1228507"/>
            <a:ext cx="37227" cy="1302962"/>
          </a:xfrm>
          <a:custGeom>
            <a:rect b="b" l="l" r="r" t="t"/>
            <a:pathLst>
              <a:path extrusionOk="0" h="1302962" w="37227">
                <a:moveTo>
                  <a:pt x="37227" y="0"/>
                </a:moveTo>
                <a:lnTo>
                  <a:pt x="37227" y="0"/>
                </a:lnTo>
                <a:lnTo>
                  <a:pt x="37227" y="1302962"/>
                </a:lnTo>
                <a:lnTo>
                  <a:pt x="37227" y="1302962"/>
                </a:lnTo>
                <a:cubicBezTo>
                  <a:pt x="16667" y="1302962"/>
                  <a:pt x="0" y="1286295"/>
                  <a:pt x="0" y="1265734"/>
                </a:cubicBezTo>
                <a:lnTo>
                  <a:pt x="0" y="37227"/>
                </a:lnTo>
                <a:cubicBezTo>
                  <a:pt x="0" y="16681"/>
                  <a:pt x="16681" y="0"/>
                  <a:pt x="37227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12"/>
          <p:cNvSpPr/>
          <p:nvPr/>
        </p:nvSpPr>
        <p:spPr>
          <a:xfrm>
            <a:off x="558412" y="1377417"/>
            <a:ext cx="5360757" cy="260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19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Resilience Amidst Challenges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12"/>
          <p:cNvSpPr/>
          <p:nvPr/>
        </p:nvSpPr>
        <p:spPr>
          <a:xfrm>
            <a:off x="558412" y="1712464"/>
            <a:ext cx="5351450" cy="67009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Despite structural challenges in the Nigerian labor market, graduates exhibit </a:t>
            </a:r>
            <a:r>
              <a:rPr lang="en-US" sz="1173">
                <a:solidFill>
                  <a:srgbClr val="F0F4F4"/>
                </a:solidFill>
                <a:highlight>
                  <a:srgbClr val="D4A056"/>
                </a:highlight>
                <a:latin typeface="Quattrocento Sans"/>
                <a:ea typeface="Quattrocento Sans"/>
                <a:cs typeface="Quattrocento Sans"/>
                <a:sym typeface="Quattrocento Sans"/>
              </a:rPr>
              <a:t>strong resilience and optimism </a:t>
            </a:r>
            <a:r>
              <a:rPr lang="en-US" sz="117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about their future careers. This indicates a mission-driven workforce seeking meaningful work.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12"/>
          <p:cNvSpPr/>
          <p:nvPr/>
        </p:nvSpPr>
        <p:spPr>
          <a:xfrm>
            <a:off x="372275" y="2643151"/>
            <a:ext cx="5612043" cy="2382559"/>
          </a:xfrm>
          <a:custGeom>
            <a:rect b="b" l="l" r="r" t="t"/>
            <a:pathLst>
              <a:path extrusionOk="0" h="2382559" w="5612043">
                <a:moveTo>
                  <a:pt x="74455" y="0"/>
                </a:moveTo>
                <a:lnTo>
                  <a:pt x="5537588" y="0"/>
                </a:lnTo>
                <a:cubicBezTo>
                  <a:pt x="5578708" y="0"/>
                  <a:pt x="5612043" y="33335"/>
                  <a:pt x="5612043" y="74455"/>
                </a:cubicBezTo>
                <a:lnTo>
                  <a:pt x="5612043" y="2308104"/>
                </a:lnTo>
                <a:cubicBezTo>
                  <a:pt x="5612043" y="2349224"/>
                  <a:pt x="5578708" y="2382559"/>
                  <a:pt x="5537588" y="2382559"/>
                </a:cubicBezTo>
                <a:lnTo>
                  <a:pt x="74455" y="2382559"/>
                </a:lnTo>
                <a:cubicBezTo>
                  <a:pt x="33335" y="2382559"/>
                  <a:pt x="0" y="2349224"/>
                  <a:pt x="0" y="2308104"/>
                </a:cubicBezTo>
                <a:lnTo>
                  <a:pt x="0" y="74455"/>
                </a:lnTo>
                <a:cubicBezTo>
                  <a:pt x="0" y="33362"/>
                  <a:pt x="33362" y="0"/>
                  <a:pt x="74455" y="0"/>
                </a:cubicBezTo>
                <a:close/>
              </a:path>
            </a:pathLst>
          </a:custGeom>
          <a:gradFill>
            <a:gsLst>
              <a:gs pos="0">
                <a:srgbClr val="3A8C8C"/>
              </a:gs>
              <a:gs pos="100000">
                <a:srgbClr val="1A3D3D"/>
              </a:gs>
            </a:gsLst>
            <a:lin ang="27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0" name="Google Shape;430;p12"/>
          <p:cNvSpPr/>
          <p:nvPr/>
        </p:nvSpPr>
        <p:spPr>
          <a:xfrm>
            <a:off x="581679" y="2875823"/>
            <a:ext cx="167524" cy="167524"/>
          </a:xfrm>
          <a:custGeom>
            <a:rect b="b" l="l" r="r" t="t"/>
            <a:pathLst>
              <a:path extrusionOk="0" h="167524" w="167524">
                <a:moveTo>
                  <a:pt x="83762" y="167524"/>
                </a:moveTo>
                <a:cubicBezTo>
                  <a:pt x="129991" y="167524"/>
                  <a:pt x="167524" y="129991"/>
                  <a:pt x="167524" y="83762"/>
                </a:cubicBezTo>
                <a:cubicBezTo>
                  <a:pt x="167524" y="37532"/>
                  <a:pt x="129991" y="0"/>
                  <a:pt x="83762" y="0"/>
                </a:cubicBezTo>
                <a:cubicBezTo>
                  <a:pt x="37532" y="0"/>
                  <a:pt x="0" y="37532"/>
                  <a:pt x="0" y="83762"/>
                </a:cubicBezTo>
                <a:cubicBezTo>
                  <a:pt x="0" y="129991"/>
                  <a:pt x="37532" y="167524"/>
                  <a:pt x="83762" y="167524"/>
                </a:cubicBezTo>
                <a:close/>
                <a:moveTo>
                  <a:pt x="54118" y="105324"/>
                </a:moveTo>
                <a:cubicBezTo>
                  <a:pt x="60793" y="114485"/>
                  <a:pt x="71590" y="120408"/>
                  <a:pt x="83762" y="120408"/>
                </a:cubicBezTo>
                <a:cubicBezTo>
                  <a:pt x="95933" y="120408"/>
                  <a:pt x="106731" y="114485"/>
                  <a:pt x="113406" y="105324"/>
                </a:cubicBezTo>
                <a:cubicBezTo>
                  <a:pt x="115958" y="101823"/>
                  <a:pt x="120866" y="101038"/>
                  <a:pt x="124367" y="103590"/>
                </a:cubicBezTo>
                <a:cubicBezTo>
                  <a:pt x="127868" y="106142"/>
                  <a:pt x="128653" y="111050"/>
                  <a:pt x="126101" y="114551"/>
                </a:cubicBezTo>
                <a:cubicBezTo>
                  <a:pt x="116579" y="127606"/>
                  <a:pt x="101169" y="136113"/>
                  <a:pt x="83762" y="136113"/>
                </a:cubicBezTo>
                <a:cubicBezTo>
                  <a:pt x="66355" y="136113"/>
                  <a:pt x="50944" y="127606"/>
                  <a:pt x="41423" y="114551"/>
                </a:cubicBezTo>
                <a:cubicBezTo>
                  <a:pt x="38871" y="111050"/>
                  <a:pt x="39656" y="106142"/>
                  <a:pt x="43157" y="103590"/>
                </a:cubicBezTo>
                <a:cubicBezTo>
                  <a:pt x="46658" y="101038"/>
                  <a:pt x="51566" y="101823"/>
                  <a:pt x="54118" y="105324"/>
                </a:cubicBezTo>
                <a:close/>
                <a:moveTo>
                  <a:pt x="57586" y="58895"/>
                </a:moveTo>
                <a:cubicBezTo>
                  <a:pt x="52515" y="58895"/>
                  <a:pt x="48425" y="62985"/>
                  <a:pt x="48425" y="68056"/>
                </a:cubicBezTo>
                <a:lnTo>
                  <a:pt x="48425" y="70674"/>
                </a:lnTo>
                <a:cubicBezTo>
                  <a:pt x="48425" y="74273"/>
                  <a:pt x="45480" y="77218"/>
                  <a:pt x="41881" y="77218"/>
                </a:cubicBezTo>
                <a:cubicBezTo>
                  <a:pt x="38282" y="77218"/>
                  <a:pt x="35337" y="74273"/>
                  <a:pt x="35337" y="70674"/>
                </a:cubicBezTo>
                <a:lnTo>
                  <a:pt x="35337" y="68056"/>
                </a:lnTo>
                <a:cubicBezTo>
                  <a:pt x="35337" y="55754"/>
                  <a:pt x="45284" y="45807"/>
                  <a:pt x="57586" y="45807"/>
                </a:cubicBezTo>
                <a:cubicBezTo>
                  <a:pt x="69889" y="45807"/>
                  <a:pt x="79835" y="55754"/>
                  <a:pt x="79835" y="68056"/>
                </a:cubicBezTo>
                <a:lnTo>
                  <a:pt x="79835" y="70674"/>
                </a:lnTo>
                <a:cubicBezTo>
                  <a:pt x="79835" y="74273"/>
                  <a:pt x="76891" y="77218"/>
                  <a:pt x="73292" y="77218"/>
                </a:cubicBezTo>
                <a:cubicBezTo>
                  <a:pt x="69692" y="77218"/>
                  <a:pt x="66748" y="74273"/>
                  <a:pt x="66748" y="70674"/>
                </a:cubicBezTo>
                <a:lnTo>
                  <a:pt x="66748" y="68056"/>
                </a:lnTo>
                <a:cubicBezTo>
                  <a:pt x="66748" y="62985"/>
                  <a:pt x="62658" y="58895"/>
                  <a:pt x="57586" y="58895"/>
                </a:cubicBezTo>
                <a:close/>
                <a:moveTo>
                  <a:pt x="100776" y="68056"/>
                </a:moveTo>
                <a:lnTo>
                  <a:pt x="100776" y="70674"/>
                </a:lnTo>
                <a:cubicBezTo>
                  <a:pt x="100776" y="74273"/>
                  <a:pt x="97831" y="77218"/>
                  <a:pt x="94232" y="77218"/>
                </a:cubicBezTo>
                <a:cubicBezTo>
                  <a:pt x="90633" y="77218"/>
                  <a:pt x="87688" y="74273"/>
                  <a:pt x="87688" y="70674"/>
                </a:cubicBezTo>
                <a:lnTo>
                  <a:pt x="87688" y="68056"/>
                </a:lnTo>
                <a:cubicBezTo>
                  <a:pt x="87688" y="55754"/>
                  <a:pt x="97635" y="45807"/>
                  <a:pt x="109937" y="45807"/>
                </a:cubicBezTo>
                <a:cubicBezTo>
                  <a:pt x="122240" y="45807"/>
                  <a:pt x="132187" y="55754"/>
                  <a:pt x="132187" y="68056"/>
                </a:cubicBezTo>
                <a:lnTo>
                  <a:pt x="132187" y="70674"/>
                </a:lnTo>
                <a:cubicBezTo>
                  <a:pt x="132187" y="74273"/>
                  <a:pt x="129242" y="77218"/>
                  <a:pt x="125643" y="77218"/>
                </a:cubicBezTo>
                <a:cubicBezTo>
                  <a:pt x="122044" y="77218"/>
                  <a:pt x="119099" y="74273"/>
                  <a:pt x="119099" y="70674"/>
                </a:cubicBezTo>
                <a:lnTo>
                  <a:pt x="119099" y="68056"/>
                </a:lnTo>
                <a:cubicBezTo>
                  <a:pt x="119099" y="62985"/>
                  <a:pt x="115009" y="58895"/>
                  <a:pt x="109937" y="58895"/>
                </a:cubicBezTo>
                <a:cubicBezTo>
                  <a:pt x="104866" y="58895"/>
                  <a:pt x="100776" y="62985"/>
                  <a:pt x="100776" y="68056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12"/>
          <p:cNvSpPr/>
          <p:nvPr/>
        </p:nvSpPr>
        <p:spPr>
          <a:xfrm>
            <a:off x="772470" y="2829289"/>
            <a:ext cx="5109472" cy="260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19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Employment Optimism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2" name="Google Shape;432;p12"/>
          <p:cNvSpPr/>
          <p:nvPr/>
        </p:nvSpPr>
        <p:spPr>
          <a:xfrm>
            <a:off x="418809" y="3201563"/>
            <a:ext cx="5518974" cy="558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397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88.6%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12"/>
          <p:cNvSpPr/>
          <p:nvPr/>
        </p:nvSpPr>
        <p:spPr>
          <a:xfrm>
            <a:off x="516531" y="3834431"/>
            <a:ext cx="5323530" cy="260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19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Total Optimism Rate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12"/>
          <p:cNvSpPr/>
          <p:nvPr/>
        </p:nvSpPr>
        <p:spPr>
          <a:xfrm>
            <a:off x="558412" y="4206705"/>
            <a:ext cx="2568696" cy="632867"/>
          </a:xfrm>
          <a:custGeom>
            <a:rect b="b" l="l" r="r" t="t"/>
            <a:pathLst>
              <a:path extrusionOk="0" h="632867" w="2568696">
                <a:moveTo>
                  <a:pt x="37225" y="0"/>
                </a:moveTo>
                <a:lnTo>
                  <a:pt x="2531471" y="0"/>
                </a:lnTo>
                <a:cubicBezTo>
                  <a:pt x="2552030" y="0"/>
                  <a:pt x="2568696" y="16666"/>
                  <a:pt x="2568696" y="37225"/>
                </a:cubicBezTo>
                <a:lnTo>
                  <a:pt x="2568696" y="595642"/>
                </a:lnTo>
                <a:cubicBezTo>
                  <a:pt x="2568696" y="616201"/>
                  <a:pt x="2552030" y="632867"/>
                  <a:pt x="2531471" y="632867"/>
                </a:cubicBezTo>
                <a:lnTo>
                  <a:pt x="37225" y="632867"/>
                </a:lnTo>
                <a:cubicBezTo>
                  <a:pt x="16666" y="632867"/>
                  <a:pt x="0" y="616201"/>
                  <a:pt x="0" y="595642"/>
                </a:cubicBezTo>
                <a:lnTo>
                  <a:pt x="0" y="37225"/>
                </a:lnTo>
                <a:cubicBezTo>
                  <a:pt x="0" y="16680"/>
                  <a:pt x="16680" y="0"/>
                  <a:pt x="37225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5" name="Google Shape;435;p12"/>
          <p:cNvSpPr/>
          <p:nvPr/>
        </p:nvSpPr>
        <p:spPr>
          <a:xfrm>
            <a:off x="577026" y="4281160"/>
            <a:ext cx="2531469" cy="297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59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47.0%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12"/>
          <p:cNvSpPr/>
          <p:nvPr/>
        </p:nvSpPr>
        <p:spPr>
          <a:xfrm>
            <a:off x="600293" y="4578980"/>
            <a:ext cx="2484934" cy="186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26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Very Optimistic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12"/>
          <p:cNvSpPr/>
          <p:nvPr/>
        </p:nvSpPr>
        <p:spPr>
          <a:xfrm>
            <a:off x="3234646" y="4206705"/>
            <a:ext cx="2568696" cy="632867"/>
          </a:xfrm>
          <a:custGeom>
            <a:rect b="b" l="l" r="r" t="t"/>
            <a:pathLst>
              <a:path extrusionOk="0" h="632867" w="2568696">
                <a:moveTo>
                  <a:pt x="37225" y="0"/>
                </a:moveTo>
                <a:lnTo>
                  <a:pt x="2531471" y="0"/>
                </a:lnTo>
                <a:cubicBezTo>
                  <a:pt x="2552030" y="0"/>
                  <a:pt x="2568696" y="16666"/>
                  <a:pt x="2568696" y="37225"/>
                </a:cubicBezTo>
                <a:lnTo>
                  <a:pt x="2568696" y="595642"/>
                </a:lnTo>
                <a:cubicBezTo>
                  <a:pt x="2568696" y="616201"/>
                  <a:pt x="2552030" y="632867"/>
                  <a:pt x="2531471" y="632867"/>
                </a:cubicBezTo>
                <a:lnTo>
                  <a:pt x="37225" y="632867"/>
                </a:lnTo>
                <a:cubicBezTo>
                  <a:pt x="16666" y="632867"/>
                  <a:pt x="0" y="616201"/>
                  <a:pt x="0" y="595642"/>
                </a:cubicBezTo>
                <a:lnTo>
                  <a:pt x="0" y="37225"/>
                </a:lnTo>
                <a:cubicBezTo>
                  <a:pt x="0" y="16680"/>
                  <a:pt x="16680" y="0"/>
                  <a:pt x="37225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12"/>
          <p:cNvSpPr/>
          <p:nvPr/>
        </p:nvSpPr>
        <p:spPr>
          <a:xfrm>
            <a:off x="3253260" y="4281160"/>
            <a:ext cx="2531469" cy="2978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759">
                <a:solidFill>
                  <a:srgbClr val="3A8C8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41.6%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12"/>
          <p:cNvSpPr/>
          <p:nvPr/>
        </p:nvSpPr>
        <p:spPr>
          <a:xfrm>
            <a:off x="3276527" y="4578980"/>
            <a:ext cx="2484934" cy="186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26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Often Optimistic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12"/>
          <p:cNvSpPr/>
          <p:nvPr/>
        </p:nvSpPr>
        <p:spPr>
          <a:xfrm>
            <a:off x="372275" y="5137392"/>
            <a:ext cx="5612043" cy="1377417"/>
          </a:xfrm>
          <a:custGeom>
            <a:rect b="b" l="l" r="r" t="t"/>
            <a:pathLst>
              <a:path extrusionOk="0" h="1377417" w="5612043">
                <a:moveTo>
                  <a:pt x="74449" y="0"/>
                </a:moveTo>
                <a:lnTo>
                  <a:pt x="5537593" y="0"/>
                </a:lnTo>
                <a:cubicBezTo>
                  <a:pt x="5578711" y="0"/>
                  <a:pt x="5612043" y="33332"/>
                  <a:pt x="5612043" y="74449"/>
                </a:cubicBezTo>
                <a:lnTo>
                  <a:pt x="5612043" y="1302967"/>
                </a:lnTo>
                <a:cubicBezTo>
                  <a:pt x="5612043" y="1344085"/>
                  <a:pt x="5578711" y="1377417"/>
                  <a:pt x="5537593" y="1377417"/>
                </a:cubicBezTo>
                <a:lnTo>
                  <a:pt x="74449" y="1377417"/>
                </a:lnTo>
                <a:cubicBezTo>
                  <a:pt x="33332" y="1377417"/>
                  <a:pt x="0" y="1344085"/>
                  <a:pt x="0" y="1302967"/>
                </a:cubicBezTo>
                <a:lnTo>
                  <a:pt x="0" y="74449"/>
                </a:lnTo>
                <a:cubicBezTo>
                  <a:pt x="0" y="33360"/>
                  <a:pt x="33360" y="0"/>
                  <a:pt x="74449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1" name="Google Shape;441;p12"/>
          <p:cNvSpPr/>
          <p:nvPr/>
        </p:nvSpPr>
        <p:spPr>
          <a:xfrm>
            <a:off x="521185" y="5286302"/>
            <a:ext cx="5388678" cy="22336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73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What This Signals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12"/>
          <p:cNvSpPr/>
          <p:nvPr/>
        </p:nvSpPr>
        <p:spPr>
          <a:xfrm>
            <a:off x="539798" y="5621350"/>
            <a:ext cx="130296" cy="130296"/>
          </a:xfrm>
          <a:custGeom>
            <a:rect b="b" l="l" r="r" t="t"/>
            <a:pathLst>
              <a:path extrusionOk="0" h="130296" w="130296">
                <a:moveTo>
                  <a:pt x="65148" y="130296"/>
                </a:moveTo>
                <a:cubicBezTo>
                  <a:pt x="101104" y="130296"/>
                  <a:pt x="130296" y="101104"/>
                  <a:pt x="130296" y="65148"/>
                </a:cubicBezTo>
                <a:cubicBezTo>
                  <a:pt x="130296" y="29192"/>
                  <a:pt x="101104" y="0"/>
                  <a:pt x="65148" y="0"/>
                </a:cubicBezTo>
                <a:cubicBezTo>
                  <a:pt x="29192" y="0"/>
                  <a:pt x="0" y="29192"/>
                  <a:pt x="0" y="65148"/>
                </a:cubicBezTo>
                <a:cubicBezTo>
                  <a:pt x="0" y="101104"/>
                  <a:pt x="29192" y="130296"/>
                  <a:pt x="65148" y="130296"/>
                </a:cubicBezTo>
                <a:close/>
                <a:moveTo>
                  <a:pt x="86627" y="54129"/>
                </a:moveTo>
                <a:lnTo>
                  <a:pt x="66268" y="86703"/>
                </a:lnTo>
                <a:cubicBezTo>
                  <a:pt x="65199" y="88408"/>
                  <a:pt x="63367" y="89477"/>
                  <a:pt x="61356" y="89579"/>
                </a:cubicBezTo>
                <a:cubicBezTo>
                  <a:pt x="59346" y="89680"/>
                  <a:pt x="57412" y="88764"/>
                  <a:pt x="56216" y="87136"/>
                </a:cubicBezTo>
                <a:lnTo>
                  <a:pt x="44000" y="70849"/>
                </a:lnTo>
                <a:cubicBezTo>
                  <a:pt x="41965" y="68151"/>
                  <a:pt x="42524" y="64334"/>
                  <a:pt x="45222" y="62298"/>
                </a:cubicBezTo>
                <a:cubicBezTo>
                  <a:pt x="47919" y="60262"/>
                  <a:pt x="51737" y="60822"/>
                  <a:pt x="53773" y="63519"/>
                </a:cubicBezTo>
                <a:lnTo>
                  <a:pt x="60644" y="72681"/>
                </a:lnTo>
                <a:lnTo>
                  <a:pt x="76269" y="47665"/>
                </a:lnTo>
                <a:cubicBezTo>
                  <a:pt x="78050" y="44815"/>
                  <a:pt x="81817" y="43924"/>
                  <a:pt x="84693" y="45731"/>
                </a:cubicBezTo>
                <a:cubicBezTo>
                  <a:pt x="87568" y="47538"/>
                  <a:pt x="88433" y="51279"/>
                  <a:pt x="86627" y="54154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12"/>
          <p:cNvSpPr/>
          <p:nvPr/>
        </p:nvSpPr>
        <p:spPr>
          <a:xfrm>
            <a:off x="758510" y="5584122"/>
            <a:ext cx="2308104" cy="22336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Graduates believe in their potential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4" name="Google Shape;444;p12"/>
          <p:cNvSpPr/>
          <p:nvPr/>
        </p:nvSpPr>
        <p:spPr>
          <a:xfrm>
            <a:off x="539798" y="5900556"/>
            <a:ext cx="130296" cy="130296"/>
          </a:xfrm>
          <a:custGeom>
            <a:rect b="b" l="l" r="r" t="t"/>
            <a:pathLst>
              <a:path extrusionOk="0" h="130296" w="130296">
                <a:moveTo>
                  <a:pt x="65148" y="130296"/>
                </a:moveTo>
                <a:cubicBezTo>
                  <a:pt x="101104" y="130296"/>
                  <a:pt x="130296" y="101104"/>
                  <a:pt x="130296" y="65148"/>
                </a:cubicBezTo>
                <a:cubicBezTo>
                  <a:pt x="130296" y="29192"/>
                  <a:pt x="101104" y="0"/>
                  <a:pt x="65148" y="0"/>
                </a:cubicBezTo>
                <a:cubicBezTo>
                  <a:pt x="29192" y="0"/>
                  <a:pt x="0" y="29192"/>
                  <a:pt x="0" y="65148"/>
                </a:cubicBezTo>
                <a:cubicBezTo>
                  <a:pt x="0" y="101104"/>
                  <a:pt x="29192" y="130296"/>
                  <a:pt x="65148" y="130296"/>
                </a:cubicBezTo>
                <a:close/>
                <a:moveTo>
                  <a:pt x="86627" y="54129"/>
                </a:moveTo>
                <a:lnTo>
                  <a:pt x="66268" y="86703"/>
                </a:lnTo>
                <a:cubicBezTo>
                  <a:pt x="65199" y="88408"/>
                  <a:pt x="63367" y="89477"/>
                  <a:pt x="61356" y="89579"/>
                </a:cubicBezTo>
                <a:cubicBezTo>
                  <a:pt x="59346" y="89680"/>
                  <a:pt x="57412" y="88764"/>
                  <a:pt x="56216" y="87136"/>
                </a:cubicBezTo>
                <a:lnTo>
                  <a:pt x="44000" y="70849"/>
                </a:lnTo>
                <a:cubicBezTo>
                  <a:pt x="41965" y="68151"/>
                  <a:pt x="42524" y="64334"/>
                  <a:pt x="45222" y="62298"/>
                </a:cubicBezTo>
                <a:cubicBezTo>
                  <a:pt x="47919" y="60262"/>
                  <a:pt x="51737" y="60822"/>
                  <a:pt x="53773" y="63519"/>
                </a:cubicBezTo>
                <a:lnTo>
                  <a:pt x="60644" y="72681"/>
                </a:lnTo>
                <a:lnTo>
                  <a:pt x="76269" y="47665"/>
                </a:lnTo>
                <a:cubicBezTo>
                  <a:pt x="78050" y="44815"/>
                  <a:pt x="81817" y="43924"/>
                  <a:pt x="84693" y="45731"/>
                </a:cubicBezTo>
                <a:cubicBezTo>
                  <a:pt x="87568" y="47538"/>
                  <a:pt x="88433" y="51279"/>
                  <a:pt x="86627" y="54154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12"/>
          <p:cNvSpPr/>
          <p:nvPr/>
        </p:nvSpPr>
        <p:spPr>
          <a:xfrm>
            <a:off x="758510" y="5863328"/>
            <a:ext cx="2522162" cy="22336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Open to investing in skill development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12"/>
          <p:cNvSpPr/>
          <p:nvPr/>
        </p:nvSpPr>
        <p:spPr>
          <a:xfrm>
            <a:off x="539798" y="6179762"/>
            <a:ext cx="130296" cy="130296"/>
          </a:xfrm>
          <a:custGeom>
            <a:rect b="b" l="l" r="r" t="t"/>
            <a:pathLst>
              <a:path extrusionOk="0" h="130296" w="130296">
                <a:moveTo>
                  <a:pt x="65148" y="130296"/>
                </a:moveTo>
                <a:cubicBezTo>
                  <a:pt x="101104" y="130296"/>
                  <a:pt x="130296" y="101104"/>
                  <a:pt x="130296" y="65148"/>
                </a:cubicBezTo>
                <a:cubicBezTo>
                  <a:pt x="130296" y="29192"/>
                  <a:pt x="101104" y="0"/>
                  <a:pt x="65148" y="0"/>
                </a:cubicBezTo>
                <a:cubicBezTo>
                  <a:pt x="29192" y="0"/>
                  <a:pt x="0" y="29192"/>
                  <a:pt x="0" y="65148"/>
                </a:cubicBezTo>
                <a:cubicBezTo>
                  <a:pt x="0" y="101104"/>
                  <a:pt x="29192" y="130296"/>
                  <a:pt x="65148" y="130296"/>
                </a:cubicBezTo>
                <a:close/>
                <a:moveTo>
                  <a:pt x="86627" y="54129"/>
                </a:moveTo>
                <a:lnTo>
                  <a:pt x="66268" y="86703"/>
                </a:lnTo>
                <a:cubicBezTo>
                  <a:pt x="65199" y="88408"/>
                  <a:pt x="63367" y="89477"/>
                  <a:pt x="61356" y="89579"/>
                </a:cubicBezTo>
                <a:cubicBezTo>
                  <a:pt x="59346" y="89680"/>
                  <a:pt x="57412" y="88764"/>
                  <a:pt x="56216" y="87136"/>
                </a:cubicBezTo>
                <a:lnTo>
                  <a:pt x="44000" y="70849"/>
                </a:lnTo>
                <a:cubicBezTo>
                  <a:pt x="41965" y="68151"/>
                  <a:pt x="42524" y="64334"/>
                  <a:pt x="45222" y="62298"/>
                </a:cubicBezTo>
                <a:cubicBezTo>
                  <a:pt x="47919" y="60262"/>
                  <a:pt x="51737" y="60822"/>
                  <a:pt x="53773" y="63519"/>
                </a:cubicBezTo>
                <a:lnTo>
                  <a:pt x="60644" y="72681"/>
                </a:lnTo>
                <a:lnTo>
                  <a:pt x="76269" y="47665"/>
                </a:lnTo>
                <a:cubicBezTo>
                  <a:pt x="78050" y="44815"/>
                  <a:pt x="81817" y="43924"/>
                  <a:pt x="84693" y="45731"/>
                </a:cubicBezTo>
                <a:cubicBezTo>
                  <a:pt x="87568" y="47538"/>
                  <a:pt x="88433" y="51279"/>
                  <a:pt x="86627" y="54154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7" name="Google Shape;447;p12"/>
          <p:cNvSpPr/>
          <p:nvPr/>
        </p:nvSpPr>
        <p:spPr>
          <a:xfrm>
            <a:off x="758510" y="6142534"/>
            <a:ext cx="2624537" cy="22336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Receptive to career guidance &amp; support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12"/>
          <p:cNvSpPr/>
          <p:nvPr/>
        </p:nvSpPr>
        <p:spPr>
          <a:xfrm>
            <a:off x="6213354" y="1233160"/>
            <a:ext cx="5602736" cy="2094046"/>
          </a:xfrm>
          <a:custGeom>
            <a:rect b="b" l="l" r="r" t="t"/>
            <a:pathLst>
              <a:path extrusionOk="0" h="2094046" w="5602736">
                <a:moveTo>
                  <a:pt x="74464" y="0"/>
                </a:moveTo>
                <a:lnTo>
                  <a:pt x="5528272" y="0"/>
                </a:lnTo>
                <a:cubicBezTo>
                  <a:pt x="5569397" y="0"/>
                  <a:pt x="5602736" y="33339"/>
                  <a:pt x="5602736" y="74464"/>
                </a:cubicBezTo>
                <a:lnTo>
                  <a:pt x="5602736" y="2019582"/>
                </a:lnTo>
                <a:cubicBezTo>
                  <a:pt x="5602736" y="2060707"/>
                  <a:pt x="5569397" y="2094046"/>
                  <a:pt x="5528272" y="2094046"/>
                </a:cubicBezTo>
                <a:lnTo>
                  <a:pt x="74464" y="2094046"/>
                </a:lnTo>
                <a:cubicBezTo>
                  <a:pt x="33339" y="2094046"/>
                  <a:pt x="0" y="2060707"/>
                  <a:pt x="0" y="2019582"/>
                </a:cubicBezTo>
                <a:lnTo>
                  <a:pt x="0" y="74464"/>
                </a:lnTo>
                <a:cubicBezTo>
                  <a:pt x="0" y="33366"/>
                  <a:pt x="33366" y="0"/>
                  <a:pt x="74464" y="0"/>
                </a:cubicBezTo>
                <a:close/>
              </a:path>
            </a:pathLst>
          </a:custGeom>
          <a:solidFill>
            <a:srgbClr val="1A3D3D">
              <a:alpha val="70196"/>
            </a:srgbClr>
          </a:solidFill>
          <a:ln cap="flat" cmpd="sng" w="12700">
            <a:solidFill>
              <a:srgbClr val="3A8C8C">
                <a:alpha val="30196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https://kimi-img.moonshot.cn/pub/slides/26-03-28-13:06:33-d73m3maj4egn3nup31r0.png" id="449" name="Google Shape;449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29690" y="1349496"/>
            <a:ext cx="5230461" cy="1861374"/>
          </a:xfrm>
          <a:prstGeom prst="roundRect">
            <a:avLst>
              <a:gd fmla="val 0" name="adj"/>
            </a:avLst>
          </a:prstGeom>
          <a:noFill/>
          <a:ln>
            <a:noFill/>
          </a:ln>
        </p:spPr>
      </p:pic>
      <p:sp>
        <p:nvSpPr>
          <p:cNvPr id="450" name="Google Shape;450;p12"/>
          <p:cNvSpPr/>
          <p:nvPr/>
        </p:nvSpPr>
        <p:spPr>
          <a:xfrm>
            <a:off x="6213354" y="3448195"/>
            <a:ext cx="5602736" cy="1610089"/>
          </a:xfrm>
          <a:custGeom>
            <a:rect b="b" l="l" r="r" t="t"/>
            <a:pathLst>
              <a:path extrusionOk="0" h="1610089" w="5602736">
                <a:moveTo>
                  <a:pt x="74450" y="0"/>
                </a:moveTo>
                <a:lnTo>
                  <a:pt x="5528285" y="0"/>
                </a:lnTo>
                <a:cubicBezTo>
                  <a:pt x="5569403" y="0"/>
                  <a:pt x="5602736" y="33333"/>
                  <a:pt x="5602736" y="74450"/>
                </a:cubicBezTo>
                <a:lnTo>
                  <a:pt x="5602736" y="1535638"/>
                </a:lnTo>
                <a:cubicBezTo>
                  <a:pt x="5602736" y="1576756"/>
                  <a:pt x="5569403" y="1610089"/>
                  <a:pt x="5528285" y="1610089"/>
                </a:cubicBezTo>
                <a:lnTo>
                  <a:pt x="74450" y="1610089"/>
                </a:lnTo>
                <a:cubicBezTo>
                  <a:pt x="33333" y="1610089"/>
                  <a:pt x="0" y="1576756"/>
                  <a:pt x="0" y="1535638"/>
                </a:cubicBezTo>
                <a:lnTo>
                  <a:pt x="0" y="74450"/>
                </a:lnTo>
                <a:cubicBezTo>
                  <a:pt x="0" y="33360"/>
                  <a:pt x="33360" y="0"/>
                  <a:pt x="74450" y="0"/>
                </a:cubicBezTo>
                <a:close/>
              </a:path>
            </a:pathLst>
          </a:custGeom>
          <a:solidFill>
            <a:srgbClr val="D4A056">
              <a:alpha val="20000"/>
            </a:srgbClr>
          </a:solidFill>
          <a:ln cap="flat" cmpd="sng" w="12700">
            <a:solidFill>
              <a:srgbClr val="D4A056">
                <a:alpha val="40000"/>
              </a:srgb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12"/>
          <p:cNvSpPr/>
          <p:nvPr/>
        </p:nvSpPr>
        <p:spPr>
          <a:xfrm>
            <a:off x="6390184" y="3648293"/>
            <a:ext cx="167524" cy="167524"/>
          </a:xfrm>
          <a:custGeom>
            <a:rect b="b" l="l" r="r" t="t"/>
            <a:pathLst>
              <a:path extrusionOk="0" h="167524" w="167524">
                <a:moveTo>
                  <a:pt x="78854" y="28499"/>
                </a:moveTo>
                <a:lnTo>
                  <a:pt x="83762" y="35272"/>
                </a:lnTo>
                <a:lnTo>
                  <a:pt x="88670" y="28499"/>
                </a:lnTo>
                <a:cubicBezTo>
                  <a:pt x="96850" y="17178"/>
                  <a:pt x="110003" y="10470"/>
                  <a:pt x="123974" y="10470"/>
                </a:cubicBezTo>
                <a:cubicBezTo>
                  <a:pt x="148023" y="10470"/>
                  <a:pt x="167524" y="29971"/>
                  <a:pt x="167524" y="54020"/>
                </a:cubicBezTo>
                <a:lnTo>
                  <a:pt x="167524" y="54871"/>
                </a:lnTo>
                <a:cubicBezTo>
                  <a:pt x="167524" y="91582"/>
                  <a:pt x="121749" y="134215"/>
                  <a:pt x="97864" y="152440"/>
                </a:cubicBezTo>
                <a:cubicBezTo>
                  <a:pt x="93807" y="155516"/>
                  <a:pt x="88833" y="157053"/>
                  <a:pt x="83762" y="157053"/>
                </a:cubicBezTo>
                <a:cubicBezTo>
                  <a:pt x="78690" y="157053"/>
                  <a:pt x="73684" y="155548"/>
                  <a:pt x="69660" y="152440"/>
                </a:cubicBezTo>
                <a:cubicBezTo>
                  <a:pt x="45775" y="134215"/>
                  <a:pt x="0" y="91582"/>
                  <a:pt x="0" y="54871"/>
                </a:cubicBezTo>
                <a:lnTo>
                  <a:pt x="0" y="54020"/>
                </a:lnTo>
                <a:cubicBezTo>
                  <a:pt x="0" y="29971"/>
                  <a:pt x="19501" y="10470"/>
                  <a:pt x="43550" y="10470"/>
                </a:cubicBezTo>
                <a:cubicBezTo>
                  <a:pt x="57521" y="10470"/>
                  <a:pt x="70674" y="17178"/>
                  <a:pt x="78854" y="28499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12"/>
          <p:cNvSpPr/>
          <p:nvPr/>
        </p:nvSpPr>
        <p:spPr>
          <a:xfrm>
            <a:off x="6580975" y="3601759"/>
            <a:ext cx="5165313" cy="260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319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Values vs. Compensation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3" name="Google Shape;453;p12"/>
          <p:cNvSpPr/>
          <p:nvPr/>
        </p:nvSpPr>
        <p:spPr>
          <a:xfrm>
            <a:off x="6366917" y="3992647"/>
            <a:ext cx="1758998" cy="22336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Prioritize passion over pay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12"/>
          <p:cNvSpPr/>
          <p:nvPr/>
        </p:nvSpPr>
        <p:spPr>
          <a:xfrm>
            <a:off x="11197765" y="3974034"/>
            <a:ext cx="558412" cy="260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66">
                <a:solidFill>
                  <a:srgbClr val="D4A056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77.3%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12"/>
          <p:cNvSpPr/>
          <p:nvPr/>
        </p:nvSpPr>
        <p:spPr>
          <a:xfrm>
            <a:off x="6366917" y="4271853"/>
            <a:ext cx="5295609" cy="111682"/>
          </a:xfrm>
          <a:custGeom>
            <a:rect b="b" l="l" r="r" t="t"/>
            <a:pathLst>
              <a:path extrusionOk="0" h="111682" w="5295609">
                <a:moveTo>
                  <a:pt x="55841" y="0"/>
                </a:moveTo>
                <a:lnTo>
                  <a:pt x="5239768" y="0"/>
                </a:lnTo>
                <a:cubicBezTo>
                  <a:pt x="5270608" y="0"/>
                  <a:pt x="5295609" y="25001"/>
                  <a:pt x="5295609" y="55841"/>
                </a:cubicBezTo>
                <a:lnTo>
                  <a:pt x="5295609" y="55841"/>
                </a:lnTo>
                <a:cubicBezTo>
                  <a:pt x="5295609" y="86681"/>
                  <a:pt x="5270608" y="111682"/>
                  <a:pt x="5239768" y="111682"/>
                </a:cubicBezTo>
                <a:lnTo>
                  <a:pt x="55841" y="111682"/>
                </a:lnTo>
                <a:cubicBezTo>
                  <a:pt x="25022" y="111682"/>
                  <a:pt x="0" y="86661"/>
                  <a:pt x="0" y="55841"/>
                </a:cubicBezTo>
                <a:lnTo>
                  <a:pt x="0" y="55841"/>
                </a:lnTo>
                <a:cubicBezTo>
                  <a:pt x="0" y="25022"/>
                  <a:pt x="25022" y="0"/>
                  <a:pt x="5584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6" name="Google Shape;456;p12"/>
          <p:cNvSpPr/>
          <p:nvPr/>
        </p:nvSpPr>
        <p:spPr>
          <a:xfrm>
            <a:off x="6366917" y="4271853"/>
            <a:ext cx="4095023" cy="111682"/>
          </a:xfrm>
          <a:custGeom>
            <a:rect b="b" l="l" r="r" t="t"/>
            <a:pathLst>
              <a:path extrusionOk="0" h="111682" w="4095023">
                <a:moveTo>
                  <a:pt x="55841" y="0"/>
                </a:moveTo>
                <a:lnTo>
                  <a:pt x="4039182" y="0"/>
                </a:lnTo>
                <a:cubicBezTo>
                  <a:pt x="4070022" y="0"/>
                  <a:pt x="4095023" y="25001"/>
                  <a:pt x="4095023" y="55841"/>
                </a:cubicBezTo>
                <a:lnTo>
                  <a:pt x="4095023" y="55841"/>
                </a:lnTo>
                <a:cubicBezTo>
                  <a:pt x="4095023" y="86681"/>
                  <a:pt x="4070022" y="111682"/>
                  <a:pt x="4039182" y="111682"/>
                </a:cubicBezTo>
                <a:lnTo>
                  <a:pt x="55841" y="111682"/>
                </a:lnTo>
                <a:cubicBezTo>
                  <a:pt x="25022" y="111682"/>
                  <a:pt x="0" y="86661"/>
                  <a:pt x="0" y="55841"/>
                </a:cubicBezTo>
                <a:lnTo>
                  <a:pt x="0" y="55841"/>
                </a:lnTo>
                <a:cubicBezTo>
                  <a:pt x="0" y="25022"/>
                  <a:pt x="25022" y="0"/>
                  <a:pt x="55841" y="0"/>
                </a:cubicBezTo>
                <a:close/>
              </a:path>
            </a:pathLst>
          </a:custGeom>
          <a:solidFill>
            <a:srgbClr val="D4A05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12"/>
          <p:cNvSpPr/>
          <p:nvPr/>
        </p:nvSpPr>
        <p:spPr>
          <a:xfrm>
            <a:off x="6366917" y="4513832"/>
            <a:ext cx="2233649" cy="22336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Prioritize societal impact over pay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12"/>
          <p:cNvSpPr/>
          <p:nvPr/>
        </p:nvSpPr>
        <p:spPr>
          <a:xfrm>
            <a:off x="11172461" y="4495218"/>
            <a:ext cx="586333" cy="260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466">
                <a:solidFill>
                  <a:srgbClr val="3A8C8C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55.2%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9" name="Google Shape;459;p12"/>
          <p:cNvSpPr/>
          <p:nvPr/>
        </p:nvSpPr>
        <p:spPr>
          <a:xfrm>
            <a:off x="6366917" y="4793038"/>
            <a:ext cx="5295609" cy="111682"/>
          </a:xfrm>
          <a:custGeom>
            <a:rect b="b" l="l" r="r" t="t"/>
            <a:pathLst>
              <a:path extrusionOk="0" h="111682" w="5295609">
                <a:moveTo>
                  <a:pt x="55841" y="0"/>
                </a:moveTo>
                <a:lnTo>
                  <a:pt x="5239768" y="0"/>
                </a:lnTo>
                <a:cubicBezTo>
                  <a:pt x="5270608" y="0"/>
                  <a:pt x="5295609" y="25001"/>
                  <a:pt x="5295609" y="55841"/>
                </a:cubicBezTo>
                <a:lnTo>
                  <a:pt x="5295609" y="55841"/>
                </a:lnTo>
                <a:cubicBezTo>
                  <a:pt x="5295609" y="86681"/>
                  <a:pt x="5270608" y="111682"/>
                  <a:pt x="5239768" y="111682"/>
                </a:cubicBezTo>
                <a:lnTo>
                  <a:pt x="55841" y="111682"/>
                </a:lnTo>
                <a:cubicBezTo>
                  <a:pt x="25022" y="111682"/>
                  <a:pt x="0" y="86661"/>
                  <a:pt x="0" y="55841"/>
                </a:cubicBezTo>
                <a:lnTo>
                  <a:pt x="0" y="55841"/>
                </a:lnTo>
                <a:cubicBezTo>
                  <a:pt x="0" y="25022"/>
                  <a:pt x="25022" y="0"/>
                  <a:pt x="55841" y="0"/>
                </a:cubicBezTo>
                <a:close/>
              </a:path>
            </a:pathLst>
          </a:custGeom>
          <a:solidFill>
            <a:srgbClr val="1A3D3D">
              <a:alpha val="5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12"/>
          <p:cNvSpPr/>
          <p:nvPr/>
        </p:nvSpPr>
        <p:spPr>
          <a:xfrm>
            <a:off x="6366917" y="4793038"/>
            <a:ext cx="2922357" cy="111682"/>
          </a:xfrm>
          <a:custGeom>
            <a:rect b="b" l="l" r="r" t="t"/>
            <a:pathLst>
              <a:path extrusionOk="0" h="111682" w="2922357">
                <a:moveTo>
                  <a:pt x="55841" y="0"/>
                </a:moveTo>
                <a:lnTo>
                  <a:pt x="2866516" y="0"/>
                </a:lnTo>
                <a:cubicBezTo>
                  <a:pt x="2897336" y="0"/>
                  <a:pt x="2922357" y="25022"/>
                  <a:pt x="2922357" y="55841"/>
                </a:cubicBezTo>
                <a:lnTo>
                  <a:pt x="2922357" y="55841"/>
                </a:lnTo>
                <a:cubicBezTo>
                  <a:pt x="2922357" y="86661"/>
                  <a:pt x="2897336" y="111682"/>
                  <a:pt x="2866516" y="111682"/>
                </a:cubicBezTo>
                <a:lnTo>
                  <a:pt x="55841" y="111682"/>
                </a:lnTo>
                <a:cubicBezTo>
                  <a:pt x="25022" y="111682"/>
                  <a:pt x="0" y="86661"/>
                  <a:pt x="0" y="55841"/>
                </a:cubicBezTo>
                <a:lnTo>
                  <a:pt x="0" y="55841"/>
                </a:lnTo>
                <a:cubicBezTo>
                  <a:pt x="0" y="25022"/>
                  <a:pt x="25022" y="0"/>
                  <a:pt x="55841" y="0"/>
                </a:cubicBezTo>
                <a:close/>
              </a:path>
            </a:pathLst>
          </a:custGeom>
          <a:solidFill>
            <a:srgbClr val="3A8C8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12"/>
          <p:cNvSpPr/>
          <p:nvPr/>
        </p:nvSpPr>
        <p:spPr>
          <a:xfrm>
            <a:off x="6208700" y="5174620"/>
            <a:ext cx="5612043" cy="1340189"/>
          </a:xfrm>
          <a:custGeom>
            <a:rect b="b" l="l" r="r" t="t"/>
            <a:pathLst>
              <a:path extrusionOk="0" h="1340189" w="5612043">
                <a:moveTo>
                  <a:pt x="74461" y="0"/>
                </a:moveTo>
                <a:lnTo>
                  <a:pt x="5537582" y="0"/>
                </a:lnTo>
                <a:cubicBezTo>
                  <a:pt x="5578705" y="0"/>
                  <a:pt x="5612043" y="33337"/>
                  <a:pt x="5612043" y="74461"/>
                </a:cubicBezTo>
                <a:lnTo>
                  <a:pt x="5612043" y="1265728"/>
                </a:lnTo>
                <a:cubicBezTo>
                  <a:pt x="5612043" y="1306852"/>
                  <a:pt x="5578705" y="1340189"/>
                  <a:pt x="5537582" y="1340189"/>
                </a:cubicBezTo>
                <a:lnTo>
                  <a:pt x="74461" y="1340189"/>
                </a:lnTo>
                <a:cubicBezTo>
                  <a:pt x="33337" y="1340189"/>
                  <a:pt x="0" y="1306852"/>
                  <a:pt x="0" y="1265728"/>
                </a:cubicBezTo>
                <a:lnTo>
                  <a:pt x="0" y="74461"/>
                </a:lnTo>
                <a:cubicBezTo>
                  <a:pt x="0" y="33337"/>
                  <a:pt x="33337" y="0"/>
                  <a:pt x="74461" y="0"/>
                </a:cubicBezTo>
                <a:close/>
              </a:path>
            </a:pathLst>
          </a:custGeom>
          <a:solidFill>
            <a:srgbClr val="3A8C8C">
              <a:alpha val="1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12"/>
          <p:cNvSpPr/>
          <p:nvPr/>
        </p:nvSpPr>
        <p:spPr>
          <a:xfrm>
            <a:off x="6357610" y="5323530"/>
            <a:ext cx="5388678" cy="22336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73">
                <a:solidFill>
                  <a:srgbClr val="F0F4F4"/>
                </a:solidFill>
                <a:latin typeface="Liter"/>
                <a:ea typeface="Liter"/>
                <a:cs typeface="Liter"/>
                <a:sym typeface="Liter"/>
              </a:rPr>
              <a:t>Strategic Implication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12"/>
          <p:cNvSpPr/>
          <p:nvPr/>
        </p:nvSpPr>
        <p:spPr>
          <a:xfrm>
            <a:off x="6357610" y="5621350"/>
            <a:ext cx="5388678" cy="67009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Graduates prioritize </a:t>
            </a:r>
            <a:r>
              <a:rPr b="1" lang="en-US" sz="117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purpose and passion</a:t>
            </a:r>
            <a:r>
              <a:rPr lang="en-US" sz="1173">
                <a:solidFill>
                  <a:srgbClr val="F0F4F4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over immediate financial gain, indicating a mission-driven workforce. Employers and institutions can align opportunities with these values to attract and retain talent.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12"/>
          <p:cNvSpPr/>
          <p:nvPr/>
        </p:nvSpPr>
        <p:spPr>
          <a:xfrm>
            <a:off x="372275" y="6593918"/>
            <a:ext cx="11447450" cy="9307"/>
          </a:xfrm>
          <a:custGeom>
            <a:rect b="b" l="l" r="r" t="t"/>
            <a:pathLst>
              <a:path extrusionOk="0" h="9307" w="11447450">
                <a:moveTo>
                  <a:pt x="0" y="0"/>
                </a:moveTo>
                <a:lnTo>
                  <a:pt x="11447450" y="0"/>
                </a:lnTo>
                <a:lnTo>
                  <a:pt x="11447450" y="9307"/>
                </a:lnTo>
                <a:lnTo>
                  <a:pt x="0" y="9307"/>
                </a:lnTo>
                <a:lnTo>
                  <a:pt x="0" y="0"/>
                </a:lnTo>
                <a:close/>
              </a:path>
            </a:pathLst>
          </a:custGeom>
          <a:solidFill>
            <a:srgbClr val="3A8C8C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12"/>
          <p:cNvSpPr/>
          <p:nvPr/>
        </p:nvSpPr>
        <p:spPr>
          <a:xfrm>
            <a:off x="372275" y="6673026"/>
            <a:ext cx="3294632" cy="186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26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Survey Items: Employment optimism &amp; values orientation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12"/>
          <p:cNvSpPr/>
          <p:nvPr/>
        </p:nvSpPr>
        <p:spPr>
          <a:xfrm>
            <a:off x="9680599" y="6673026"/>
            <a:ext cx="2205728" cy="186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26">
                <a:solidFill>
                  <a:srgbClr val="6FA3A3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n = 1,348 (optimism), n = 1,363 (values)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Custom">
      <a:dk1>
        <a:srgbClr val="000000"/>
      </a:dk1>
      <a:lt1>
        <a:srgbClr val="FFFFFF"/>
      </a:lt1>
      <a:dk2>
        <a:srgbClr val="333333"/>
      </a:dk2>
      <a:lt2>
        <a:srgbClr val="EEEEEE"/>
      </a:lt2>
      <a:accent1>
        <a:srgbClr val="8DAAC2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