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12192000"/>
  <p:embeddedFontLst>
    <p:embeddedFont>
      <p:font typeface="Oranienbaum"/>
      <p:regular r:id="rId17"/>
    </p:embeddedFont>
    <p:embeddedFont>
      <p:font typeface="Liter"/>
      <p:regular r:id="rId18"/>
    </p:embeddedFont>
    <p:embeddedFont>
      <p:font typeface="Quattrocento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.fntdata"/><Relationship Id="rId11" Type="http://schemas.openxmlformats.org/officeDocument/2006/relationships/slide" Target="slides/slide7.xml"/><Relationship Id="rId22" Type="http://schemas.openxmlformats.org/officeDocument/2006/relationships/font" Target="fonts/QuattrocentoSans-boldItalic.fntdata"/><Relationship Id="rId10" Type="http://schemas.openxmlformats.org/officeDocument/2006/relationships/slide" Target="slides/slide6.xml"/><Relationship Id="rId21" Type="http://schemas.openxmlformats.org/officeDocument/2006/relationships/font" Target="fonts/Quattrocento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ranienbaum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QuattrocentoSans-regular.fntdata"/><Relationship Id="rId6" Type="http://schemas.openxmlformats.org/officeDocument/2006/relationships/slide" Target="slides/slide2.xml"/><Relationship Id="rId18" Type="http://schemas.openxmlformats.org/officeDocument/2006/relationships/font" Target="fonts/Lit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914400"/>
            <a:ext cx="4572225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9" name="Google Shape;469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IST_MASTER">
  <p:cSld name="PPTIST_MASTER">
    <p:bg>
      <p:bgPr>
        <a:solidFill>
          <a:srgbClr val="FFFFFF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kimi-web-img.moonshot.cn/img/images.stockcake.com/4c79e5a18cbe8192c736acb71de06b275a6b2e5e.jpg" id="13" name="Google Shape;13;p4"/>
          <p:cNvPicPr preferRelativeResize="0"/>
          <p:nvPr/>
        </p:nvPicPr>
        <p:blipFill rotWithShape="1">
          <a:blip r:embed="rId3">
            <a:alphaModFix amt="30000"/>
          </a:blip>
          <a:srcRect b="21875" l="0" r="0" t="21875"/>
          <a:stretch/>
        </p:blipFill>
        <p:spPr>
          <a:xfrm>
            <a:off x="0" y="0"/>
            <a:ext cx="12192000" cy="6858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4" name="Google Shape;14;p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A202C">
                  <a:alpha val="94901"/>
                </a:srgbClr>
              </a:gs>
              <a:gs pos="50000">
                <a:srgbClr val="1A202C">
                  <a:alpha val="85098"/>
                </a:srgbClr>
              </a:gs>
              <a:gs pos="100000">
                <a:srgbClr val="2C7A7B">
                  <a:alpha val="6000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4"/>
          <p:cNvSpPr/>
          <p:nvPr/>
        </p:nvSpPr>
        <p:spPr>
          <a:xfrm>
            <a:off x="400050" y="381000"/>
            <a:ext cx="3105150" cy="381000"/>
          </a:xfrm>
          <a:custGeom>
            <a:rect b="b" l="l" r="r" t="t"/>
            <a:pathLst>
              <a:path extrusionOk="0" h="381000" w="3105150">
                <a:moveTo>
                  <a:pt x="0" y="0"/>
                </a:moveTo>
                <a:lnTo>
                  <a:pt x="3105150" y="0"/>
                </a:lnTo>
                <a:lnTo>
                  <a:pt x="310515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400050" y="381000"/>
            <a:ext cx="38100" cy="381000"/>
          </a:xfrm>
          <a:custGeom>
            <a:rect b="b" l="l" r="r" t="t"/>
            <a:pathLst>
              <a:path extrusionOk="0" h="381000" w="38100">
                <a:moveTo>
                  <a:pt x="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571500" y="457200"/>
            <a:ext cx="2857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WORKPLACE READINESS SURVEY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10587484" y="381000"/>
            <a:ext cx="121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Round 2 Analysis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10587484" y="609600"/>
            <a:ext cx="121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2018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381000" y="1985963"/>
            <a:ext cx="6257925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Workplace Readiness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Survey Round 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81000" y="3929063"/>
            <a:ext cx="6029325" cy="371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Nigerian Higher Education Graduate Employability Analysis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381000" y="4624388"/>
            <a:ext cx="457200" cy="457200"/>
          </a:xfrm>
          <a:custGeom>
            <a:rect b="b" l="l" r="r" t="t"/>
            <a:pathLst>
              <a:path extrusionOk="0" h="457200" w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7A7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502444" y="4757738"/>
            <a:ext cx="214313" cy="190500"/>
          </a:xfrm>
          <a:custGeom>
            <a:rect b="b" l="l" r="r" t="t"/>
            <a:pathLst>
              <a:path extrusionOk="0" h="190500" w="214313">
                <a:moveTo>
                  <a:pt x="17859" y="72851"/>
                </a:moveTo>
                <a:lnTo>
                  <a:pt x="95696" y="104887"/>
                </a:lnTo>
                <a:cubicBezTo>
                  <a:pt x="99343" y="106375"/>
                  <a:pt x="103212" y="107156"/>
                  <a:pt x="107156" y="107156"/>
                </a:cubicBezTo>
                <a:cubicBezTo>
                  <a:pt x="111100" y="107156"/>
                  <a:pt x="114970" y="106375"/>
                  <a:pt x="118616" y="104887"/>
                </a:cubicBezTo>
                <a:lnTo>
                  <a:pt x="208806" y="67754"/>
                </a:lnTo>
                <a:cubicBezTo>
                  <a:pt x="212154" y="66377"/>
                  <a:pt x="214313" y="63140"/>
                  <a:pt x="214313" y="59531"/>
                </a:cubicBezTo>
                <a:cubicBezTo>
                  <a:pt x="214313" y="55922"/>
                  <a:pt x="212154" y="52685"/>
                  <a:pt x="208806" y="51308"/>
                </a:cubicBezTo>
                <a:lnTo>
                  <a:pt x="118616" y="14176"/>
                </a:lnTo>
                <a:cubicBezTo>
                  <a:pt x="114970" y="12688"/>
                  <a:pt x="111100" y="11906"/>
                  <a:pt x="107156" y="11906"/>
                </a:cubicBezTo>
                <a:cubicBezTo>
                  <a:pt x="103212" y="11906"/>
                  <a:pt x="99343" y="12688"/>
                  <a:pt x="95696" y="14176"/>
                </a:cubicBezTo>
                <a:lnTo>
                  <a:pt x="5507" y="51308"/>
                </a:lnTo>
                <a:cubicBezTo>
                  <a:pt x="2158" y="52685"/>
                  <a:pt x="0" y="55922"/>
                  <a:pt x="0" y="59531"/>
                </a:cubicBezTo>
                <a:lnTo>
                  <a:pt x="0" y="169664"/>
                </a:lnTo>
                <a:cubicBezTo>
                  <a:pt x="0" y="174613"/>
                  <a:pt x="3981" y="178594"/>
                  <a:pt x="8930" y="178594"/>
                </a:cubicBezTo>
                <a:cubicBezTo>
                  <a:pt x="13878" y="178594"/>
                  <a:pt x="17859" y="174613"/>
                  <a:pt x="17859" y="169664"/>
                </a:cubicBezTo>
                <a:lnTo>
                  <a:pt x="17859" y="72851"/>
                </a:lnTo>
                <a:close/>
                <a:moveTo>
                  <a:pt x="35719" y="99529"/>
                </a:moveTo>
                <a:lnTo>
                  <a:pt x="35719" y="142875"/>
                </a:lnTo>
                <a:cubicBezTo>
                  <a:pt x="35719" y="162595"/>
                  <a:pt x="67717" y="178594"/>
                  <a:pt x="107156" y="178594"/>
                </a:cubicBezTo>
                <a:cubicBezTo>
                  <a:pt x="146596" y="178594"/>
                  <a:pt x="178594" y="162595"/>
                  <a:pt x="178594" y="142875"/>
                </a:cubicBezTo>
                <a:lnTo>
                  <a:pt x="178594" y="99492"/>
                </a:lnTo>
                <a:lnTo>
                  <a:pt x="125425" y="121407"/>
                </a:lnTo>
                <a:cubicBezTo>
                  <a:pt x="119621" y="123788"/>
                  <a:pt x="113444" y="125016"/>
                  <a:pt x="107156" y="125016"/>
                </a:cubicBezTo>
                <a:cubicBezTo>
                  <a:pt x="100868" y="125016"/>
                  <a:pt x="94692" y="123788"/>
                  <a:pt x="88888" y="121407"/>
                </a:cubicBezTo>
                <a:lnTo>
                  <a:pt x="35719" y="99492"/>
                </a:lnTo>
                <a:close/>
              </a:path>
            </a:pathLst>
          </a:custGeom>
          <a:solidFill>
            <a:srgbClr val="F7FA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952500" y="4605338"/>
            <a:ext cx="1381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Scope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952500" y="4833938"/>
            <a:ext cx="13906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Higher Education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486397" y="4624388"/>
            <a:ext cx="9525" cy="457200"/>
          </a:xfrm>
          <a:custGeom>
            <a:rect b="b" l="l" r="r" t="t"/>
            <a:pathLst>
              <a:path extrusionOk="0" h="457200" w="9525">
                <a:moveTo>
                  <a:pt x="0" y="0"/>
                </a:moveTo>
                <a:lnTo>
                  <a:pt x="9525" y="0"/>
                </a:lnTo>
                <a:lnTo>
                  <a:pt x="95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2724522" y="4624388"/>
            <a:ext cx="457200" cy="457200"/>
          </a:xfrm>
          <a:custGeom>
            <a:rect b="b" l="l" r="r" t="t"/>
            <a:pathLst>
              <a:path extrusionOk="0" h="457200" w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2857872" y="4757738"/>
            <a:ext cx="190500" cy="190500"/>
          </a:xfrm>
          <a:custGeom>
            <a:rect b="b" l="l" r="r" t="t"/>
            <a:pathLst>
              <a:path extrusionOk="0" h="190500" w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3296022" y="4605338"/>
            <a:ext cx="17811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Analysis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3296022" y="4833938"/>
            <a:ext cx="1790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Comparative (vs 2017)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381000" y="6057900"/>
            <a:ext cx="37147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FA3A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Research Lead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81000" y="6248400"/>
            <a:ext cx="373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0F4F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Dr. Olumuyiwa A. Oludayo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4267200" y="6057900"/>
            <a:ext cx="37147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FA3A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Commissioned By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267200" y="6248400"/>
            <a:ext cx="373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0F4F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Nathan Leadgate Limited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8153400" y="6057900"/>
            <a:ext cx="37147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FA3A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53400" y="6248400"/>
            <a:ext cx="373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0F4F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Workplace Survey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CONSTRUCT 6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Career Values &amp; Expectations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3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Purpose orientation remains strong but shows early signs of moderation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3"/>
          <p:cNvSpPr/>
          <p:nvPr/>
        </p:nvSpPr>
        <p:spPr>
          <a:xfrm>
            <a:off x="400050" y="1524000"/>
            <a:ext cx="5619750" cy="3886200"/>
          </a:xfrm>
          <a:custGeom>
            <a:rect b="b" l="l" r="r" t="t"/>
            <a:pathLst>
              <a:path extrusionOk="0" h="3886200" w="5619750">
                <a:moveTo>
                  <a:pt x="38100" y="0"/>
                </a:moveTo>
                <a:lnTo>
                  <a:pt x="5543542" y="0"/>
                </a:lnTo>
                <a:cubicBezTo>
                  <a:pt x="5585630" y="0"/>
                  <a:pt x="5619750" y="34120"/>
                  <a:pt x="5619750" y="76208"/>
                </a:cubicBezTo>
                <a:lnTo>
                  <a:pt x="5619750" y="3809992"/>
                </a:lnTo>
                <a:cubicBezTo>
                  <a:pt x="5619750" y="3852080"/>
                  <a:pt x="5585630" y="3886200"/>
                  <a:pt x="5543542" y="3886200"/>
                </a:cubicBezTo>
                <a:lnTo>
                  <a:pt x="38100" y="3886200"/>
                </a:lnTo>
                <a:cubicBezTo>
                  <a:pt x="17072" y="3886200"/>
                  <a:pt x="0" y="3869128"/>
                  <a:pt x="0" y="384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3"/>
          <p:cNvSpPr/>
          <p:nvPr/>
        </p:nvSpPr>
        <p:spPr>
          <a:xfrm>
            <a:off x="400050" y="1524000"/>
            <a:ext cx="38100" cy="3886200"/>
          </a:xfrm>
          <a:custGeom>
            <a:rect b="b" l="l" r="r" t="t"/>
            <a:pathLst>
              <a:path extrusionOk="0" h="3886200" w="38100">
                <a:moveTo>
                  <a:pt x="38100" y="0"/>
                </a:moveTo>
                <a:lnTo>
                  <a:pt x="38100" y="0"/>
                </a:lnTo>
                <a:lnTo>
                  <a:pt x="38100" y="3886200"/>
                </a:lnTo>
                <a:lnTo>
                  <a:pt x="38100" y="3886200"/>
                </a:lnTo>
                <a:cubicBezTo>
                  <a:pt x="17072" y="3886200"/>
                  <a:pt x="0" y="3869128"/>
                  <a:pt x="0" y="384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3"/>
          <p:cNvSpPr/>
          <p:nvPr/>
        </p:nvSpPr>
        <p:spPr>
          <a:xfrm>
            <a:off x="571500" y="1676400"/>
            <a:ext cx="53911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Values &amp; Job Preferences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3"/>
          <p:cNvSpPr/>
          <p:nvPr/>
        </p:nvSpPr>
        <p:spPr>
          <a:xfrm>
            <a:off x="571500" y="2057400"/>
            <a:ext cx="5295900" cy="1143000"/>
          </a:xfrm>
          <a:custGeom>
            <a:rect b="b" l="l" r="r" t="t"/>
            <a:pathLst>
              <a:path extrusionOk="0" h="1143000" w="5295900">
                <a:moveTo>
                  <a:pt x="38096" y="0"/>
                </a:moveTo>
                <a:lnTo>
                  <a:pt x="5257804" y="0"/>
                </a:lnTo>
                <a:cubicBezTo>
                  <a:pt x="5278844" y="0"/>
                  <a:pt x="5295900" y="17056"/>
                  <a:pt x="5295900" y="38096"/>
                </a:cubicBezTo>
                <a:lnTo>
                  <a:pt x="5295900" y="1104904"/>
                </a:lnTo>
                <a:cubicBezTo>
                  <a:pt x="5295900" y="1125944"/>
                  <a:pt x="5278844" y="1143000"/>
                  <a:pt x="5257804" y="1143000"/>
                </a:cubicBezTo>
                <a:lnTo>
                  <a:pt x="38096" y="1143000"/>
                </a:lnTo>
                <a:cubicBezTo>
                  <a:pt x="17056" y="1143000"/>
                  <a:pt x="0" y="1125944"/>
                  <a:pt x="0" y="110490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85800" y="2171700"/>
            <a:ext cx="21907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Prefer Societal Impact Over Pay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685800" y="2476500"/>
            <a:ext cx="952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Round 1: 55.2%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3"/>
          <p:cNvSpPr/>
          <p:nvPr/>
        </p:nvSpPr>
        <p:spPr>
          <a:xfrm>
            <a:off x="4840560" y="2476500"/>
            <a:ext cx="9810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Round 2: 54.9%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3"/>
          <p:cNvSpPr/>
          <p:nvPr/>
        </p:nvSpPr>
        <p:spPr>
          <a:xfrm>
            <a:off x="685800" y="2705100"/>
            <a:ext cx="5067300" cy="114300"/>
          </a:xfrm>
          <a:custGeom>
            <a:rect b="b" l="l" r="r" t="t"/>
            <a:pathLst>
              <a:path extrusionOk="0" h="114300" w="5067300">
                <a:moveTo>
                  <a:pt x="57150" y="0"/>
                </a:moveTo>
                <a:lnTo>
                  <a:pt x="5010150" y="0"/>
                </a:lnTo>
                <a:cubicBezTo>
                  <a:pt x="5041692" y="0"/>
                  <a:pt x="5067300" y="25608"/>
                  <a:pt x="5067300" y="57150"/>
                </a:cubicBezTo>
                <a:lnTo>
                  <a:pt x="5067300" y="57150"/>
                </a:lnTo>
                <a:cubicBezTo>
                  <a:pt x="5067300" y="88692"/>
                  <a:pt x="5041692" y="114300"/>
                  <a:pt x="50101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3"/>
          <p:cNvSpPr/>
          <p:nvPr/>
        </p:nvSpPr>
        <p:spPr>
          <a:xfrm>
            <a:off x="685800" y="2705100"/>
            <a:ext cx="2781300" cy="114300"/>
          </a:xfrm>
          <a:custGeom>
            <a:rect b="b" l="l" r="r" t="t"/>
            <a:pathLst>
              <a:path extrusionOk="0" h="114300" w="2781300">
                <a:moveTo>
                  <a:pt x="57150" y="0"/>
                </a:moveTo>
                <a:lnTo>
                  <a:pt x="2724150" y="0"/>
                </a:lnTo>
                <a:cubicBezTo>
                  <a:pt x="2755692" y="0"/>
                  <a:pt x="2781300" y="25608"/>
                  <a:pt x="2781300" y="57150"/>
                </a:cubicBezTo>
                <a:lnTo>
                  <a:pt x="2781300" y="57150"/>
                </a:lnTo>
                <a:cubicBezTo>
                  <a:pt x="2781300" y="88692"/>
                  <a:pt x="2755692" y="114300"/>
                  <a:pt x="27241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713184" y="2924175"/>
            <a:ext cx="116681" cy="133350"/>
          </a:xfrm>
          <a:custGeom>
            <a:rect b="b" l="l" r="r" t="t"/>
            <a:pathLst>
              <a:path extrusionOk="0" h="133350" w="116681">
                <a:moveTo>
                  <a:pt x="0" y="66675"/>
                </a:moveTo>
                <a:cubicBezTo>
                  <a:pt x="0" y="62065"/>
                  <a:pt x="3724" y="58341"/>
                  <a:pt x="8334" y="58341"/>
                </a:cubicBezTo>
                <a:lnTo>
                  <a:pt x="108347" y="58341"/>
                </a:lnTo>
                <a:cubicBezTo>
                  <a:pt x="112957" y="58341"/>
                  <a:pt x="116681" y="62065"/>
                  <a:pt x="116681" y="66675"/>
                </a:cubicBezTo>
                <a:cubicBezTo>
                  <a:pt x="116681" y="71285"/>
                  <a:pt x="112957" y="75009"/>
                  <a:pt x="108347" y="75009"/>
                </a:cubicBezTo>
                <a:lnTo>
                  <a:pt x="8334" y="75009"/>
                </a:lnTo>
                <a:cubicBezTo>
                  <a:pt x="3724" y="75009"/>
                  <a:pt x="0" y="71285"/>
                  <a:pt x="0" y="66675"/>
                </a:cubicBezTo>
                <a:close/>
              </a:path>
            </a:pathLst>
          </a:custGeom>
          <a:solidFill>
            <a:srgbClr val="F7FAFC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885825" y="2895600"/>
            <a:ext cx="49339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-0.3pp (stable)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3"/>
          <p:cNvSpPr/>
          <p:nvPr/>
        </p:nvSpPr>
        <p:spPr>
          <a:xfrm>
            <a:off x="571500" y="3314700"/>
            <a:ext cx="5295900" cy="1143000"/>
          </a:xfrm>
          <a:custGeom>
            <a:rect b="b" l="l" r="r" t="t"/>
            <a:pathLst>
              <a:path extrusionOk="0" h="1143000" w="5295900">
                <a:moveTo>
                  <a:pt x="38096" y="0"/>
                </a:moveTo>
                <a:lnTo>
                  <a:pt x="5257804" y="0"/>
                </a:lnTo>
                <a:cubicBezTo>
                  <a:pt x="5278844" y="0"/>
                  <a:pt x="5295900" y="17056"/>
                  <a:pt x="5295900" y="38096"/>
                </a:cubicBezTo>
                <a:lnTo>
                  <a:pt x="5295900" y="1104904"/>
                </a:lnTo>
                <a:cubicBezTo>
                  <a:pt x="5295900" y="1125944"/>
                  <a:pt x="5278844" y="1143000"/>
                  <a:pt x="5257804" y="1143000"/>
                </a:cubicBezTo>
                <a:lnTo>
                  <a:pt x="38096" y="1143000"/>
                </a:lnTo>
                <a:cubicBezTo>
                  <a:pt x="17056" y="1143000"/>
                  <a:pt x="0" y="1125944"/>
                  <a:pt x="0" y="110490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3"/>
          <p:cNvSpPr/>
          <p:nvPr/>
        </p:nvSpPr>
        <p:spPr>
          <a:xfrm>
            <a:off x="685800" y="3429000"/>
            <a:ext cx="31146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"Doing What I Love" More Important Than Pay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3"/>
          <p:cNvSpPr/>
          <p:nvPr/>
        </p:nvSpPr>
        <p:spPr>
          <a:xfrm>
            <a:off x="685800" y="3733800"/>
            <a:ext cx="9334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Round 1: 77.3%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4850011" y="3733800"/>
            <a:ext cx="9715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Round 2: 73.3%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685800" y="3962400"/>
            <a:ext cx="5067300" cy="114300"/>
          </a:xfrm>
          <a:custGeom>
            <a:rect b="b" l="l" r="r" t="t"/>
            <a:pathLst>
              <a:path extrusionOk="0" h="114300" w="5067300">
                <a:moveTo>
                  <a:pt x="57150" y="0"/>
                </a:moveTo>
                <a:lnTo>
                  <a:pt x="5010150" y="0"/>
                </a:lnTo>
                <a:cubicBezTo>
                  <a:pt x="5041692" y="0"/>
                  <a:pt x="5067300" y="25608"/>
                  <a:pt x="5067300" y="57150"/>
                </a:cubicBezTo>
                <a:lnTo>
                  <a:pt x="5067300" y="57150"/>
                </a:lnTo>
                <a:cubicBezTo>
                  <a:pt x="5067300" y="88692"/>
                  <a:pt x="5041692" y="114300"/>
                  <a:pt x="50101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685800" y="3962400"/>
            <a:ext cx="3714750" cy="114300"/>
          </a:xfrm>
          <a:custGeom>
            <a:rect b="b" l="l" r="r" t="t"/>
            <a:pathLst>
              <a:path extrusionOk="0" h="114300" w="3714750">
                <a:moveTo>
                  <a:pt x="57150" y="0"/>
                </a:moveTo>
                <a:lnTo>
                  <a:pt x="3657600" y="0"/>
                </a:lnTo>
                <a:cubicBezTo>
                  <a:pt x="3689142" y="0"/>
                  <a:pt x="3714750" y="25608"/>
                  <a:pt x="3714750" y="57150"/>
                </a:cubicBezTo>
                <a:lnTo>
                  <a:pt x="3714750" y="57150"/>
                </a:lnTo>
                <a:cubicBezTo>
                  <a:pt x="3714750" y="88692"/>
                  <a:pt x="3689142" y="114300"/>
                  <a:pt x="365760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721519" y="4181475"/>
            <a:ext cx="100013" cy="133350"/>
          </a:xfrm>
          <a:custGeom>
            <a:rect b="b" l="l" r="r" t="t"/>
            <a:pathLst>
              <a:path extrusionOk="0" h="133350" w="100013">
                <a:moveTo>
                  <a:pt x="44120" y="130902"/>
                </a:moveTo>
                <a:cubicBezTo>
                  <a:pt x="47376" y="134157"/>
                  <a:pt x="52663" y="134157"/>
                  <a:pt x="55918" y="130902"/>
                </a:cubicBezTo>
                <a:lnTo>
                  <a:pt x="97590" y="89230"/>
                </a:lnTo>
                <a:cubicBezTo>
                  <a:pt x="100846" y="85974"/>
                  <a:pt x="100846" y="80687"/>
                  <a:pt x="97590" y="77432"/>
                </a:cubicBezTo>
                <a:cubicBezTo>
                  <a:pt x="94335" y="74176"/>
                  <a:pt x="89048" y="74176"/>
                  <a:pt x="85792" y="77432"/>
                </a:cubicBezTo>
                <a:lnTo>
                  <a:pt x="58341" y="104883"/>
                </a:lnTo>
                <a:lnTo>
                  <a:pt x="58341" y="8334"/>
                </a:lnTo>
                <a:cubicBezTo>
                  <a:pt x="58341" y="3724"/>
                  <a:pt x="54616" y="0"/>
                  <a:pt x="50006" y="0"/>
                </a:cubicBezTo>
                <a:cubicBezTo>
                  <a:pt x="45396" y="0"/>
                  <a:pt x="41672" y="3724"/>
                  <a:pt x="41672" y="8334"/>
                </a:cubicBezTo>
                <a:lnTo>
                  <a:pt x="41672" y="104883"/>
                </a:lnTo>
                <a:lnTo>
                  <a:pt x="14221" y="77432"/>
                </a:lnTo>
                <a:cubicBezTo>
                  <a:pt x="10965" y="74176"/>
                  <a:pt x="5678" y="74176"/>
                  <a:pt x="2422" y="77432"/>
                </a:cubicBezTo>
                <a:cubicBezTo>
                  <a:pt x="-833" y="80687"/>
                  <a:pt x="-833" y="85974"/>
                  <a:pt x="2422" y="89230"/>
                </a:cubicBezTo>
                <a:lnTo>
                  <a:pt x="44094" y="130902"/>
                </a:ln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885825" y="4152900"/>
            <a:ext cx="49339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-4.0pp (moderation)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571500" y="4572000"/>
            <a:ext cx="5295900" cy="685800"/>
          </a:xfrm>
          <a:custGeom>
            <a:rect b="b" l="l" r="r" t="t"/>
            <a:pathLst>
              <a:path extrusionOk="0" h="685800" w="5295900">
                <a:moveTo>
                  <a:pt x="38103" y="0"/>
                </a:moveTo>
                <a:lnTo>
                  <a:pt x="5257797" y="0"/>
                </a:lnTo>
                <a:cubicBezTo>
                  <a:pt x="5278841" y="0"/>
                  <a:pt x="5295900" y="17059"/>
                  <a:pt x="5295900" y="38103"/>
                </a:cubicBezTo>
                <a:lnTo>
                  <a:pt x="5295900" y="647697"/>
                </a:lnTo>
                <a:cubicBezTo>
                  <a:pt x="5295900" y="668741"/>
                  <a:pt x="5278841" y="685800"/>
                  <a:pt x="525779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38B2A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723900" y="4724400"/>
            <a:ext cx="114300" cy="152400"/>
          </a:xfrm>
          <a:custGeom>
            <a:rect b="b" l="l" r="r" t="t"/>
            <a:pathLst>
              <a:path extrusionOk="0" h="152400" w="1143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933450" y="4686300"/>
            <a:ext cx="48958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Interpretation: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Purpose orientation remains strong but shows early signs of moderation, possibly reflecting economic realities.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6176963" y="1528763"/>
            <a:ext cx="5629275" cy="3876675"/>
          </a:xfrm>
          <a:custGeom>
            <a:rect b="b" l="l" r="r" t="t"/>
            <a:pathLst>
              <a:path extrusionOk="0" h="3876675" w="5629275">
                <a:moveTo>
                  <a:pt x="76215" y="0"/>
                </a:moveTo>
                <a:lnTo>
                  <a:pt x="5553060" y="0"/>
                </a:lnTo>
                <a:cubicBezTo>
                  <a:pt x="5595152" y="0"/>
                  <a:pt x="5629275" y="34123"/>
                  <a:pt x="5629275" y="76215"/>
                </a:cubicBezTo>
                <a:lnTo>
                  <a:pt x="5629275" y="3800460"/>
                </a:lnTo>
                <a:cubicBezTo>
                  <a:pt x="5629275" y="3842552"/>
                  <a:pt x="5595152" y="3876675"/>
                  <a:pt x="5553060" y="3876675"/>
                </a:cubicBezTo>
                <a:lnTo>
                  <a:pt x="76215" y="3876675"/>
                </a:lnTo>
                <a:cubicBezTo>
                  <a:pt x="34123" y="3876675"/>
                  <a:pt x="0" y="3842552"/>
                  <a:pt x="0" y="3800460"/>
                </a:cubicBezTo>
                <a:lnTo>
                  <a:pt x="0" y="76215"/>
                </a:lnTo>
                <a:cubicBezTo>
                  <a:pt x="0" y="34151"/>
                  <a:pt x="34151" y="0"/>
                  <a:pt x="76215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cap="flat" cmpd="sng" w="12700">
            <a:solidFill>
              <a:srgbClr val="F7FAF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6334125" y="1685925"/>
            <a:ext cx="5410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Perceived Opportunities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6334125" y="2066925"/>
            <a:ext cx="457200" cy="457200"/>
          </a:xfrm>
          <a:custGeom>
            <a:rect b="b" l="l" r="r" t="t"/>
            <a:pathLst>
              <a:path extrusionOk="0" h="457200" w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3"/>
          <p:cNvSpPr/>
          <p:nvPr/>
        </p:nvSpPr>
        <p:spPr>
          <a:xfrm>
            <a:off x="6291263" y="2066925"/>
            <a:ext cx="5429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6905625" y="2124075"/>
            <a:ext cx="19907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Opportunities in Many Fields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11117535" y="2085975"/>
            <a:ext cx="647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54.0%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3"/>
          <p:cNvSpPr/>
          <p:nvPr/>
        </p:nvSpPr>
        <p:spPr>
          <a:xfrm>
            <a:off x="6905625" y="2428875"/>
            <a:ext cx="4743450" cy="76200"/>
          </a:xfrm>
          <a:custGeom>
            <a:rect b="b" l="l" r="r" t="t"/>
            <a:pathLst>
              <a:path extrusionOk="0" h="76200" w="4743450">
                <a:moveTo>
                  <a:pt x="38100" y="0"/>
                </a:moveTo>
                <a:lnTo>
                  <a:pt x="4705350" y="0"/>
                </a:lnTo>
                <a:cubicBezTo>
                  <a:pt x="4726378" y="0"/>
                  <a:pt x="4743450" y="17072"/>
                  <a:pt x="4743450" y="38100"/>
                </a:cubicBezTo>
                <a:lnTo>
                  <a:pt x="4743450" y="38100"/>
                </a:lnTo>
                <a:cubicBezTo>
                  <a:pt x="4743450" y="59128"/>
                  <a:pt x="4726378" y="76200"/>
                  <a:pt x="47053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3"/>
          <p:cNvSpPr/>
          <p:nvPr/>
        </p:nvSpPr>
        <p:spPr>
          <a:xfrm>
            <a:off x="6905625" y="2428875"/>
            <a:ext cx="2562225" cy="76200"/>
          </a:xfrm>
          <a:custGeom>
            <a:rect b="b" l="l" r="r" t="t"/>
            <a:pathLst>
              <a:path extrusionOk="0" h="76200" w="2562225">
                <a:moveTo>
                  <a:pt x="38100" y="0"/>
                </a:moveTo>
                <a:lnTo>
                  <a:pt x="2524125" y="0"/>
                </a:lnTo>
                <a:cubicBezTo>
                  <a:pt x="2545153" y="0"/>
                  <a:pt x="2562225" y="17072"/>
                  <a:pt x="2562225" y="38100"/>
                </a:cubicBezTo>
                <a:lnTo>
                  <a:pt x="2562225" y="38100"/>
                </a:lnTo>
                <a:cubicBezTo>
                  <a:pt x="2562225" y="59128"/>
                  <a:pt x="2545153" y="76200"/>
                  <a:pt x="252412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3"/>
          <p:cNvSpPr/>
          <p:nvPr/>
        </p:nvSpPr>
        <p:spPr>
          <a:xfrm>
            <a:off x="6334125" y="2638425"/>
            <a:ext cx="457200" cy="457200"/>
          </a:xfrm>
          <a:custGeom>
            <a:rect b="b" l="l" r="r" t="t"/>
            <a:pathLst>
              <a:path extrusionOk="0" h="457200" w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7A7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6291263" y="2638425"/>
            <a:ext cx="5429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3"/>
          <p:cNvSpPr/>
          <p:nvPr/>
        </p:nvSpPr>
        <p:spPr>
          <a:xfrm>
            <a:off x="6905625" y="2695575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Skills in High Demand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3"/>
          <p:cNvSpPr/>
          <p:nvPr/>
        </p:nvSpPr>
        <p:spPr>
          <a:xfrm>
            <a:off x="11123265" y="2657475"/>
            <a:ext cx="6381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29.0%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3"/>
          <p:cNvSpPr/>
          <p:nvPr/>
        </p:nvSpPr>
        <p:spPr>
          <a:xfrm>
            <a:off x="6905625" y="3000375"/>
            <a:ext cx="4743450" cy="76200"/>
          </a:xfrm>
          <a:custGeom>
            <a:rect b="b" l="l" r="r" t="t"/>
            <a:pathLst>
              <a:path extrusionOk="0" h="76200" w="4743450">
                <a:moveTo>
                  <a:pt x="38100" y="0"/>
                </a:moveTo>
                <a:lnTo>
                  <a:pt x="4705350" y="0"/>
                </a:lnTo>
                <a:cubicBezTo>
                  <a:pt x="4726378" y="0"/>
                  <a:pt x="4743450" y="17072"/>
                  <a:pt x="4743450" y="38100"/>
                </a:cubicBezTo>
                <a:lnTo>
                  <a:pt x="4743450" y="38100"/>
                </a:lnTo>
                <a:cubicBezTo>
                  <a:pt x="4743450" y="59128"/>
                  <a:pt x="4726378" y="76200"/>
                  <a:pt x="47053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3"/>
          <p:cNvSpPr/>
          <p:nvPr/>
        </p:nvSpPr>
        <p:spPr>
          <a:xfrm>
            <a:off x="6905625" y="3000375"/>
            <a:ext cx="1371600" cy="76200"/>
          </a:xfrm>
          <a:custGeom>
            <a:rect b="b" l="l" r="r" t="t"/>
            <a:pathLst>
              <a:path extrusionOk="0" h="76200" w="1371600">
                <a:moveTo>
                  <a:pt x="38100" y="0"/>
                </a:moveTo>
                <a:lnTo>
                  <a:pt x="1333500" y="0"/>
                </a:lnTo>
                <a:cubicBezTo>
                  <a:pt x="1354528" y="0"/>
                  <a:pt x="1371600" y="17072"/>
                  <a:pt x="1371600" y="38100"/>
                </a:cubicBezTo>
                <a:lnTo>
                  <a:pt x="1371600" y="38100"/>
                </a:lnTo>
                <a:cubicBezTo>
                  <a:pt x="1371600" y="59128"/>
                  <a:pt x="1354528" y="76200"/>
                  <a:pt x="13335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3"/>
          <p:cNvSpPr/>
          <p:nvPr/>
        </p:nvSpPr>
        <p:spPr>
          <a:xfrm>
            <a:off x="6334125" y="3209925"/>
            <a:ext cx="457200" cy="457200"/>
          </a:xfrm>
          <a:custGeom>
            <a:rect b="b" l="l" r="r" t="t"/>
            <a:pathLst>
              <a:path extrusionOk="0" h="457200" w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A55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3"/>
          <p:cNvSpPr/>
          <p:nvPr/>
        </p:nvSpPr>
        <p:spPr>
          <a:xfrm>
            <a:off x="6291263" y="3209925"/>
            <a:ext cx="5429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3"/>
          <p:cNvSpPr/>
          <p:nvPr/>
        </p:nvSpPr>
        <p:spPr>
          <a:xfrm>
            <a:off x="6905625" y="3267075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Established Career Path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3"/>
          <p:cNvSpPr/>
          <p:nvPr/>
        </p:nvSpPr>
        <p:spPr>
          <a:xfrm>
            <a:off x="11214720" y="3228975"/>
            <a:ext cx="5524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11.8%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3"/>
          <p:cNvSpPr/>
          <p:nvPr/>
        </p:nvSpPr>
        <p:spPr>
          <a:xfrm>
            <a:off x="6905625" y="3571875"/>
            <a:ext cx="4743450" cy="76200"/>
          </a:xfrm>
          <a:custGeom>
            <a:rect b="b" l="l" r="r" t="t"/>
            <a:pathLst>
              <a:path extrusionOk="0" h="76200" w="4743450">
                <a:moveTo>
                  <a:pt x="38100" y="0"/>
                </a:moveTo>
                <a:lnTo>
                  <a:pt x="4705350" y="0"/>
                </a:lnTo>
                <a:cubicBezTo>
                  <a:pt x="4726378" y="0"/>
                  <a:pt x="4743450" y="17072"/>
                  <a:pt x="4743450" y="38100"/>
                </a:cubicBezTo>
                <a:lnTo>
                  <a:pt x="4743450" y="38100"/>
                </a:lnTo>
                <a:cubicBezTo>
                  <a:pt x="4743450" y="59128"/>
                  <a:pt x="4726378" y="76200"/>
                  <a:pt x="47053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3"/>
          <p:cNvSpPr/>
          <p:nvPr/>
        </p:nvSpPr>
        <p:spPr>
          <a:xfrm>
            <a:off x="6905625" y="3571875"/>
            <a:ext cx="561975" cy="76200"/>
          </a:xfrm>
          <a:custGeom>
            <a:rect b="b" l="l" r="r" t="t"/>
            <a:pathLst>
              <a:path extrusionOk="0" h="76200" w="561975">
                <a:moveTo>
                  <a:pt x="38100" y="0"/>
                </a:moveTo>
                <a:lnTo>
                  <a:pt x="523875" y="0"/>
                </a:lnTo>
                <a:cubicBezTo>
                  <a:pt x="544903" y="0"/>
                  <a:pt x="561975" y="17072"/>
                  <a:pt x="561975" y="38100"/>
                </a:cubicBezTo>
                <a:lnTo>
                  <a:pt x="561975" y="38100"/>
                </a:lnTo>
                <a:cubicBezTo>
                  <a:pt x="561975" y="59128"/>
                  <a:pt x="544903" y="76200"/>
                  <a:pt x="52387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3"/>
          <p:cNvSpPr/>
          <p:nvPr/>
        </p:nvSpPr>
        <p:spPr>
          <a:xfrm>
            <a:off x="6334125" y="3781425"/>
            <a:ext cx="457200" cy="457200"/>
          </a:xfrm>
          <a:custGeom>
            <a:rect b="b" l="l" r="r" t="t"/>
            <a:pathLst>
              <a:path extrusionOk="0" h="457200" w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7180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3"/>
          <p:cNvSpPr/>
          <p:nvPr/>
        </p:nvSpPr>
        <p:spPr>
          <a:xfrm>
            <a:off x="6296025" y="3781425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3"/>
          <p:cNvSpPr/>
          <p:nvPr/>
        </p:nvSpPr>
        <p:spPr>
          <a:xfrm>
            <a:off x="6905625" y="3838575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Companies Recruit Directly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3"/>
          <p:cNvSpPr/>
          <p:nvPr/>
        </p:nvSpPr>
        <p:spPr>
          <a:xfrm>
            <a:off x="11247834" y="3800475"/>
            <a:ext cx="5143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5.2%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3"/>
          <p:cNvSpPr/>
          <p:nvPr/>
        </p:nvSpPr>
        <p:spPr>
          <a:xfrm>
            <a:off x="6905625" y="4143375"/>
            <a:ext cx="4743450" cy="76200"/>
          </a:xfrm>
          <a:custGeom>
            <a:rect b="b" l="l" r="r" t="t"/>
            <a:pathLst>
              <a:path extrusionOk="0" h="76200" w="4743450">
                <a:moveTo>
                  <a:pt x="38100" y="0"/>
                </a:moveTo>
                <a:lnTo>
                  <a:pt x="4705350" y="0"/>
                </a:lnTo>
                <a:cubicBezTo>
                  <a:pt x="4726378" y="0"/>
                  <a:pt x="4743450" y="17072"/>
                  <a:pt x="4743450" y="38100"/>
                </a:cubicBezTo>
                <a:lnTo>
                  <a:pt x="4743450" y="38100"/>
                </a:lnTo>
                <a:cubicBezTo>
                  <a:pt x="4743450" y="59128"/>
                  <a:pt x="4726378" y="76200"/>
                  <a:pt x="47053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3"/>
          <p:cNvSpPr/>
          <p:nvPr/>
        </p:nvSpPr>
        <p:spPr>
          <a:xfrm>
            <a:off x="6905625" y="4143375"/>
            <a:ext cx="247650" cy="76200"/>
          </a:xfrm>
          <a:custGeom>
            <a:rect b="b" l="l" r="r" t="t"/>
            <a:pathLst>
              <a:path extrusionOk="0" h="76200" w="247650">
                <a:moveTo>
                  <a:pt x="38100" y="0"/>
                </a:moveTo>
                <a:lnTo>
                  <a:pt x="209550" y="0"/>
                </a:lnTo>
                <a:cubicBezTo>
                  <a:pt x="230578" y="0"/>
                  <a:pt x="247650" y="17072"/>
                  <a:pt x="247650" y="38100"/>
                </a:cubicBezTo>
                <a:lnTo>
                  <a:pt x="247650" y="38100"/>
                </a:lnTo>
                <a:cubicBezTo>
                  <a:pt x="247650" y="59128"/>
                  <a:pt x="230578" y="76200"/>
                  <a:pt x="2095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7180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3"/>
          <p:cNvSpPr/>
          <p:nvPr/>
        </p:nvSpPr>
        <p:spPr>
          <a:xfrm>
            <a:off x="6334125" y="4352925"/>
            <a:ext cx="5314950" cy="685800"/>
          </a:xfrm>
          <a:custGeom>
            <a:rect b="b" l="l" r="r" t="t"/>
            <a:pathLst>
              <a:path extrusionOk="0" h="685800" w="5314950">
                <a:moveTo>
                  <a:pt x="38103" y="0"/>
                </a:moveTo>
                <a:lnTo>
                  <a:pt x="5276847" y="0"/>
                </a:lnTo>
                <a:cubicBezTo>
                  <a:pt x="5297891" y="0"/>
                  <a:pt x="5314950" y="17059"/>
                  <a:pt x="5314950" y="38103"/>
                </a:cubicBezTo>
                <a:lnTo>
                  <a:pt x="5314950" y="647697"/>
                </a:lnTo>
                <a:cubicBezTo>
                  <a:pt x="5314950" y="668741"/>
                  <a:pt x="5297891" y="685800"/>
                  <a:pt x="527684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3"/>
          <p:cNvSpPr/>
          <p:nvPr/>
        </p:nvSpPr>
        <p:spPr>
          <a:xfrm>
            <a:off x="6467475" y="4505325"/>
            <a:ext cx="152400" cy="152400"/>
          </a:xfrm>
          <a:custGeom>
            <a:rect b="b" l="l" r="r" t="t"/>
            <a:pathLst>
              <a:path extrusionOk="0" h="152400" w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3"/>
          <p:cNvSpPr/>
          <p:nvPr/>
        </p:nvSpPr>
        <p:spPr>
          <a:xfrm>
            <a:off x="6696075" y="4467225"/>
            <a:ext cx="491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Note: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Round 1 reported 86.2% felt high opportunities, but item equivalence is uncertain. Round 2 shows more nuanced distribution.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3"/>
          <p:cNvSpPr/>
          <p:nvPr/>
        </p:nvSpPr>
        <p:spPr>
          <a:xfrm>
            <a:off x="400050" y="5562600"/>
            <a:ext cx="11410950" cy="1143000"/>
          </a:xfrm>
          <a:custGeom>
            <a:rect b="b" l="l" r="r" t="t"/>
            <a:pathLst>
              <a:path extrusionOk="0" h="1143000" w="11410950">
                <a:moveTo>
                  <a:pt x="38100" y="0"/>
                </a:moveTo>
                <a:lnTo>
                  <a:pt x="11334746" y="0"/>
                </a:lnTo>
                <a:cubicBezTo>
                  <a:pt x="11376832" y="0"/>
                  <a:pt x="11410950" y="34118"/>
                  <a:pt x="11410950" y="76204"/>
                </a:cubicBezTo>
                <a:lnTo>
                  <a:pt x="11410950" y="1066796"/>
                </a:lnTo>
                <a:cubicBezTo>
                  <a:pt x="11410950" y="1108882"/>
                  <a:pt x="11376832" y="1143000"/>
                  <a:pt x="113347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3"/>
          <p:cNvSpPr/>
          <p:nvPr/>
        </p:nvSpPr>
        <p:spPr>
          <a:xfrm>
            <a:off x="400050" y="5562600"/>
            <a:ext cx="38100" cy="1143000"/>
          </a:xfrm>
          <a:custGeom>
            <a:rect b="b" l="l" r="r" t="t"/>
            <a:pathLst>
              <a:path extrusionOk="0" h="1143000" w="381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3"/>
          <p:cNvSpPr/>
          <p:nvPr/>
        </p:nvSpPr>
        <p:spPr>
          <a:xfrm>
            <a:off x="571500" y="5867400"/>
            <a:ext cx="533400" cy="533400"/>
          </a:xfrm>
          <a:custGeom>
            <a:rect b="b" l="l" r="r" t="t"/>
            <a:pathLst>
              <a:path extrusionOk="0" h="533400" w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3"/>
          <p:cNvSpPr/>
          <p:nvPr/>
        </p:nvSpPr>
        <p:spPr>
          <a:xfrm>
            <a:off x="723900" y="6019800"/>
            <a:ext cx="228600" cy="228600"/>
          </a:xfrm>
          <a:custGeom>
            <a:rect b="b" l="l" r="r" t="t"/>
            <a:pathLst>
              <a:path extrusionOk="0" h="228600" w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3"/>
          <p:cNvSpPr/>
          <p:nvPr/>
        </p:nvSpPr>
        <p:spPr>
          <a:xfrm>
            <a:off x="1257300" y="5715000"/>
            <a:ext cx="104965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Course-to-Job Confidence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3"/>
          <p:cNvSpPr/>
          <p:nvPr/>
        </p:nvSpPr>
        <p:spPr>
          <a:xfrm>
            <a:off x="1257300" y="6057900"/>
            <a:ext cx="10477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41.2%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agreed they are happy with their major but not sure it will get them a job, while </a:t>
            </a: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58.8%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disagreed. This signals a moderate level of confidence in the direct employability link of their chosen field of study.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kimi-web-img.moonshot.cn/img/thumbs.dreamstime.com/6b867696a5a06570ff6fff1824685c1a3664630c.jpg" id="472" name="Google Shape;472;p14"/>
          <p:cNvPicPr preferRelativeResize="0"/>
          <p:nvPr/>
        </p:nvPicPr>
        <p:blipFill rotWithShape="1">
          <a:blip r:embed="rId3">
            <a:alphaModFix amt="15000"/>
          </a:blip>
          <a:srcRect b="0" l="7444" r="7444" t="0"/>
          <a:stretch/>
        </p:blipFill>
        <p:spPr>
          <a:xfrm>
            <a:off x="0" y="0"/>
            <a:ext cx="12192000" cy="6858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473" name="Google Shape;473;p1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A202C">
                  <a:alpha val="94901"/>
                </a:srgbClr>
              </a:gs>
              <a:gs pos="50000">
                <a:srgbClr val="1A202C">
                  <a:alpha val="90196"/>
                </a:srgbClr>
              </a:gs>
              <a:gs pos="100000">
                <a:srgbClr val="2C7A7B">
                  <a:alpha val="70196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4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SYNTHESIS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Five Key Structural Gaps Identified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4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Evidence-based patterns from Round 2 comparative analysis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4"/>
          <p:cNvSpPr/>
          <p:nvPr/>
        </p:nvSpPr>
        <p:spPr>
          <a:xfrm>
            <a:off x="400050" y="1524000"/>
            <a:ext cx="5619750" cy="1628775"/>
          </a:xfrm>
          <a:custGeom>
            <a:rect b="b" l="l" r="r" t="t"/>
            <a:pathLst>
              <a:path extrusionOk="0" h="1628775" w="5619750">
                <a:moveTo>
                  <a:pt x="38100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1552581"/>
                </a:lnTo>
                <a:cubicBezTo>
                  <a:pt x="5619750" y="1594662"/>
                  <a:pt x="5585637" y="1628775"/>
                  <a:pt x="5543556" y="1628775"/>
                </a:cubicBezTo>
                <a:lnTo>
                  <a:pt x="38100" y="1628775"/>
                </a:lnTo>
                <a:cubicBezTo>
                  <a:pt x="17072" y="1628775"/>
                  <a:pt x="0" y="1611703"/>
                  <a:pt x="0" y="1590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4"/>
          <p:cNvSpPr/>
          <p:nvPr/>
        </p:nvSpPr>
        <p:spPr>
          <a:xfrm>
            <a:off x="400050" y="1524000"/>
            <a:ext cx="38100" cy="1628775"/>
          </a:xfrm>
          <a:custGeom>
            <a:rect b="b" l="l" r="r" t="t"/>
            <a:pathLst>
              <a:path extrusionOk="0" h="1628775" w="38100">
                <a:moveTo>
                  <a:pt x="38100" y="0"/>
                </a:moveTo>
                <a:lnTo>
                  <a:pt x="38100" y="0"/>
                </a:lnTo>
                <a:lnTo>
                  <a:pt x="38100" y="1628775"/>
                </a:lnTo>
                <a:lnTo>
                  <a:pt x="38100" y="1628775"/>
                </a:lnTo>
                <a:cubicBezTo>
                  <a:pt x="17072" y="1628775"/>
                  <a:pt x="0" y="1611703"/>
                  <a:pt x="0" y="1590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4"/>
          <p:cNvSpPr/>
          <p:nvPr/>
        </p:nvSpPr>
        <p:spPr>
          <a:xfrm>
            <a:off x="609600" y="1714500"/>
            <a:ext cx="533400" cy="533400"/>
          </a:xfrm>
          <a:custGeom>
            <a:rect b="b" l="l" r="r" t="t"/>
            <a:pathLst>
              <a:path extrusionOk="0" h="533400" w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4"/>
          <p:cNvSpPr/>
          <p:nvPr/>
        </p:nvSpPr>
        <p:spPr>
          <a:xfrm>
            <a:off x="843111" y="1828800"/>
            <a:ext cx="1809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A202C"/>
                </a:solidFill>
                <a:latin typeface="Oranienbaum"/>
                <a:ea typeface="Oranienbaum"/>
                <a:cs typeface="Oranienbaum"/>
                <a:sym typeface="Oranienbaum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4"/>
          <p:cNvSpPr/>
          <p:nvPr/>
        </p:nvSpPr>
        <p:spPr>
          <a:xfrm>
            <a:off x="1295400" y="1714500"/>
            <a:ext cx="46291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Readiness Polarization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4"/>
          <p:cNvSpPr/>
          <p:nvPr/>
        </p:nvSpPr>
        <p:spPr>
          <a:xfrm>
            <a:off x="1295400" y="2057400"/>
            <a:ext cx="46101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Readiness depth improved modestly (very prepared +3.8pp), but </a:t>
            </a: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polarization increased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as "unprepared" also rose (+3.1pp). Progress is uneven, not universal.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4"/>
          <p:cNvSpPr/>
          <p:nvPr/>
        </p:nvSpPr>
        <p:spPr>
          <a:xfrm>
            <a:off x="6191250" y="1524000"/>
            <a:ext cx="5619750" cy="1628775"/>
          </a:xfrm>
          <a:custGeom>
            <a:rect b="b" l="l" r="r" t="t"/>
            <a:pathLst>
              <a:path extrusionOk="0" h="1628775" w="5619750">
                <a:moveTo>
                  <a:pt x="38100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1552581"/>
                </a:lnTo>
                <a:cubicBezTo>
                  <a:pt x="5619750" y="1594662"/>
                  <a:pt x="5585637" y="1628775"/>
                  <a:pt x="5543556" y="1628775"/>
                </a:cubicBezTo>
                <a:lnTo>
                  <a:pt x="38100" y="1628775"/>
                </a:lnTo>
                <a:cubicBezTo>
                  <a:pt x="17072" y="1628775"/>
                  <a:pt x="0" y="1611703"/>
                  <a:pt x="0" y="1590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4"/>
          <p:cNvSpPr/>
          <p:nvPr/>
        </p:nvSpPr>
        <p:spPr>
          <a:xfrm>
            <a:off x="6191250" y="1524000"/>
            <a:ext cx="38100" cy="1628775"/>
          </a:xfrm>
          <a:custGeom>
            <a:rect b="b" l="l" r="r" t="t"/>
            <a:pathLst>
              <a:path extrusionOk="0" h="1628775" w="38100">
                <a:moveTo>
                  <a:pt x="38100" y="0"/>
                </a:moveTo>
                <a:lnTo>
                  <a:pt x="38100" y="0"/>
                </a:lnTo>
                <a:lnTo>
                  <a:pt x="38100" y="1628775"/>
                </a:lnTo>
                <a:lnTo>
                  <a:pt x="38100" y="1628775"/>
                </a:lnTo>
                <a:cubicBezTo>
                  <a:pt x="17072" y="1628775"/>
                  <a:pt x="0" y="1611703"/>
                  <a:pt x="0" y="1590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4"/>
          <p:cNvSpPr/>
          <p:nvPr/>
        </p:nvSpPr>
        <p:spPr>
          <a:xfrm>
            <a:off x="6400800" y="1714500"/>
            <a:ext cx="533400" cy="533400"/>
          </a:xfrm>
          <a:custGeom>
            <a:rect b="b" l="l" r="r" t="t"/>
            <a:pathLst>
              <a:path extrusionOk="0" h="533400" w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4"/>
          <p:cNvSpPr/>
          <p:nvPr/>
        </p:nvSpPr>
        <p:spPr>
          <a:xfrm>
            <a:off x="6613178" y="1828800"/>
            <a:ext cx="2190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A202C"/>
                </a:solidFill>
                <a:latin typeface="Oranienbaum"/>
                <a:ea typeface="Oranienbaum"/>
                <a:cs typeface="Oranienbaum"/>
                <a:sym typeface="Oranienbaum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4"/>
          <p:cNvSpPr/>
          <p:nvPr/>
        </p:nvSpPr>
        <p:spPr>
          <a:xfrm>
            <a:off x="7086600" y="1714500"/>
            <a:ext cx="46291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Exposure Dominance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4"/>
          <p:cNvSpPr/>
          <p:nvPr/>
        </p:nvSpPr>
        <p:spPr>
          <a:xfrm>
            <a:off x="7086600" y="2057400"/>
            <a:ext cx="46101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Internships remain the </a:t>
            </a: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single most powerful employability lever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at 70.8% (+4.3pp). Demand for structured time and alumni networking is also rising significantly.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4"/>
          <p:cNvSpPr/>
          <p:nvPr/>
        </p:nvSpPr>
        <p:spPr>
          <a:xfrm>
            <a:off x="400050" y="3308300"/>
            <a:ext cx="5619750" cy="1628775"/>
          </a:xfrm>
          <a:custGeom>
            <a:rect b="b" l="l" r="r" t="t"/>
            <a:pathLst>
              <a:path extrusionOk="0" h="1628775" w="5619750">
                <a:moveTo>
                  <a:pt x="38100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1552581"/>
                </a:lnTo>
                <a:cubicBezTo>
                  <a:pt x="5619750" y="1594662"/>
                  <a:pt x="5585637" y="1628775"/>
                  <a:pt x="5543556" y="1628775"/>
                </a:cubicBezTo>
                <a:lnTo>
                  <a:pt x="38100" y="1628775"/>
                </a:lnTo>
                <a:cubicBezTo>
                  <a:pt x="17072" y="1628775"/>
                  <a:pt x="0" y="1611703"/>
                  <a:pt x="0" y="1590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4"/>
          <p:cNvSpPr/>
          <p:nvPr/>
        </p:nvSpPr>
        <p:spPr>
          <a:xfrm>
            <a:off x="400050" y="3308300"/>
            <a:ext cx="38100" cy="1628775"/>
          </a:xfrm>
          <a:custGeom>
            <a:rect b="b" l="l" r="r" t="t"/>
            <a:pathLst>
              <a:path extrusionOk="0" h="1628775" w="38100">
                <a:moveTo>
                  <a:pt x="38100" y="0"/>
                </a:moveTo>
                <a:lnTo>
                  <a:pt x="38100" y="0"/>
                </a:lnTo>
                <a:lnTo>
                  <a:pt x="38100" y="1628775"/>
                </a:lnTo>
                <a:lnTo>
                  <a:pt x="38100" y="1628775"/>
                </a:lnTo>
                <a:cubicBezTo>
                  <a:pt x="17072" y="1628775"/>
                  <a:pt x="0" y="1611703"/>
                  <a:pt x="0" y="1590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7FAF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4"/>
          <p:cNvSpPr/>
          <p:nvPr/>
        </p:nvSpPr>
        <p:spPr>
          <a:xfrm>
            <a:off x="609600" y="3498800"/>
            <a:ext cx="533400" cy="533400"/>
          </a:xfrm>
          <a:custGeom>
            <a:rect b="b" l="l" r="r" t="t"/>
            <a:pathLst>
              <a:path extrusionOk="0" h="533400" w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4"/>
          <p:cNvSpPr/>
          <p:nvPr/>
        </p:nvSpPr>
        <p:spPr>
          <a:xfrm>
            <a:off x="821382" y="36131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4"/>
          <p:cNvSpPr/>
          <p:nvPr/>
        </p:nvSpPr>
        <p:spPr>
          <a:xfrm>
            <a:off x="1295400" y="3498800"/>
            <a:ext cx="46291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Signalling Deficit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4"/>
          <p:cNvSpPr/>
          <p:nvPr/>
        </p:nvSpPr>
        <p:spPr>
          <a:xfrm>
            <a:off x="1295400" y="3841700"/>
            <a:ext cx="46101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Employability signalling is the </a:t>
            </a:r>
            <a:r>
              <a:rPr b="1"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most persistent deficit across rounds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. Networking (-4.8pp) and interview conduct (-5.6pp) deteriorated despite higher career service use.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4"/>
          <p:cNvSpPr/>
          <p:nvPr/>
        </p:nvSpPr>
        <p:spPr>
          <a:xfrm>
            <a:off x="6191250" y="3308300"/>
            <a:ext cx="5619750" cy="1628775"/>
          </a:xfrm>
          <a:custGeom>
            <a:rect b="b" l="l" r="r" t="t"/>
            <a:pathLst>
              <a:path extrusionOk="0" h="1628775" w="5619750">
                <a:moveTo>
                  <a:pt x="38100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1552581"/>
                </a:lnTo>
                <a:cubicBezTo>
                  <a:pt x="5619750" y="1594662"/>
                  <a:pt x="5585637" y="1628775"/>
                  <a:pt x="5543556" y="1628775"/>
                </a:cubicBezTo>
                <a:lnTo>
                  <a:pt x="38100" y="1628775"/>
                </a:lnTo>
                <a:cubicBezTo>
                  <a:pt x="17072" y="1628775"/>
                  <a:pt x="0" y="1611703"/>
                  <a:pt x="0" y="1590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4"/>
          <p:cNvSpPr/>
          <p:nvPr/>
        </p:nvSpPr>
        <p:spPr>
          <a:xfrm>
            <a:off x="6191250" y="3308300"/>
            <a:ext cx="38100" cy="1628775"/>
          </a:xfrm>
          <a:custGeom>
            <a:rect b="b" l="l" r="r" t="t"/>
            <a:pathLst>
              <a:path extrusionOk="0" h="1628775" w="38100">
                <a:moveTo>
                  <a:pt x="38100" y="0"/>
                </a:moveTo>
                <a:lnTo>
                  <a:pt x="38100" y="0"/>
                </a:lnTo>
                <a:lnTo>
                  <a:pt x="38100" y="1628775"/>
                </a:lnTo>
                <a:lnTo>
                  <a:pt x="38100" y="1628775"/>
                </a:lnTo>
                <a:cubicBezTo>
                  <a:pt x="17072" y="1628775"/>
                  <a:pt x="0" y="1611703"/>
                  <a:pt x="0" y="1590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7FAF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4"/>
          <p:cNvSpPr/>
          <p:nvPr/>
        </p:nvSpPr>
        <p:spPr>
          <a:xfrm>
            <a:off x="6400800" y="3498800"/>
            <a:ext cx="533400" cy="533400"/>
          </a:xfrm>
          <a:custGeom>
            <a:rect b="b" l="l" r="r" t="t"/>
            <a:pathLst>
              <a:path extrusionOk="0" h="533400" w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4"/>
          <p:cNvSpPr/>
          <p:nvPr/>
        </p:nvSpPr>
        <p:spPr>
          <a:xfrm>
            <a:off x="6607448" y="3613100"/>
            <a:ext cx="238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4"/>
          <p:cNvSpPr/>
          <p:nvPr/>
        </p:nvSpPr>
        <p:spPr>
          <a:xfrm>
            <a:off x="7086600" y="3498800"/>
            <a:ext cx="46291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Career Services Paradox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4"/>
          <p:cNvSpPr/>
          <p:nvPr/>
        </p:nvSpPr>
        <p:spPr>
          <a:xfrm>
            <a:off x="7086600" y="3841700"/>
            <a:ext cx="46101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Career services show a </a:t>
            </a:r>
            <a:r>
              <a:rPr b="1"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utilization-effectiveness paradox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: non-use nearly halved (-9.1pp) but perceived effectiveness declined (-3.4pp), revealing capacity strain.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4"/>
          <p:cNvSpPr/>
          <p:nvPr/>
        </p:nvSpPr>
        <p:spPr>
          <a:xfrm>
            <a:off x="400050" y="5092675"/>
            <a:ext cx="11410950" cy="1381125"/>
          </a:xfrm>
          <a:custGeom>
            <a:rect b="b" l="l" r="r" t="t"/>
            <a:pathLst>
              <a:path extrusionOk="0" h="1381125" w="11410950">
                <a:moveTo>
                  <a:pt x="38100" y="0"/>
                </a:moveTo>
                <a:lnTo>
                  <a:pt x="11334753" y="0"/>
                </a:lnTo>
                <a:cubicBezTo>
                  <a:pt x="11376836" y="0"/>
                  <a:pt x="11410950" y="34114"/>
                  <a:pt x="11410950" y="76197"/>
                </a:cubicBezTo>
                <a:lnTo>
                  <a:pt x="11410950" y="1304928"/>
                </a:lnTo>
                <a:cubicBezTo>
                  <a:pt x="11410950" y="1347011"/>
                  <a:pt x="11376836" y="1381125"/>
                  <a:pt x="11334753" y="1381125"/>
                </a:cubicBezTo>
                <a:lnTo>
                  <a:pt x="38100" y="1381125"/>
                </a:lnTo>
                <a:cubicBezTo>
                  <a:pt x="17072" y="1381125"/>
                  <a:pt x="0" y="1364053"/>
                  <a:pt x="0" y="13430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4"/>
          <p:cNvSpPr/>
          <p:nvPr/>
        </p:nvSpPr>
        <p:spPr>
          <a:xfrm>
            <a:off x="400050" y="5092675"/>
            <a:ext cx="38100" cy="1381125"/>
          </a:xfrm>
          <a:custGeom>
            <a:rect b="b" l="l" r="r" t="t"/>
            <a:pathLst>
              <a:path extrusionOk="0" h="1381125" w="38100">
                <a:moveTo>
                  <a:pt x="38100" y="0"/>
                </a:moveTo>
                <a:lnTo>
                  <a:pt x="38100" y="0"/>
                </a:lnTo>
                <a:lnTo>
                  <a:pt x="38100" y="1381125"/>
                </a:lnTo>
                <a:lnTo>
                  <a:pt x="38100" y="1381125"/>
                </a:lnTo>
                <a:cubicBezTo>
                  <a:pt x="17072" y="1381125"/>
                  <a:pt x="0" y="1364053"/>
                  <a:pt x="0" y="13430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4"/>
          <p:cNvSpPr/>
          <p:nvPr/>
        </p:nvSpPr>
        <p:spPr>
          <a:xfrm>
            <a:off x="609600" y="5283175"/>
            <a:ext cx="533400" cy="533400"/>
          </a:xfrm>
          <a:custGeom>
            <a:rect b="b" l="l" r="r" t="t"/>
            <a:pathLst>
              <a:path extrusionOk="0" h="533400" w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4"/>
          <p:cNvSpPr/>
          <p:nvPr/>
        </p:nvSpPr>
        <p:spPr>
          <a:xfrm>
            <a:off x="822573" y="5397475"/>
            <a:ext cx="2190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A202C"/>
                </a:solidFill>
                <a:latin typeface="Oranienbaum"/>
                <a:ea typeface="Oranienbaum"/>
                <a:cs typeface="Oranienbaum"/>
                <a:sym typeface="Oranienbaum"/>
              </a:rPr>
              <a:t>5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4"/>
          <p:cNvSpPr/>
          <p:nvPr/>
        </p:nvSpPr>
        <p:spPr>
          <a:xfrm>
            <a:off x="1295400" y="5283175"/>
            <a:ext cx="104203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Satisfaction Decline Risk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4"/>
          <p:cNvSpPr/>
          <p:nvPr/>
        </p:nvSpPr>
        <p:spPr>
          <a:xfrm>
            <a:off x="1295400" y="5626075"/>
            <a:ext cx="10401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University satisfaction declined materially (-7.0pp), introducing </a:t>
            </a: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reputational and engagement risk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even as some readiness indicators improved. This decoupling signals that satisfaction cannot substitute for employability measurement.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kimi-web-img.moonshot.cn/img/images.stockcake.com/021762a4ca8111ad8188ca082d2308e09cd96db2.jpg" id="512" name="Google Shape;512;p15"/>
          <p:cNvPicPr preferRelativeResize="0"/>
          <p:nvPr/>
        </p:nvPicPr>
        <p:blipFill rotWithShape="1">
          <a:blip r:embed="rId3">
            <a:alphaModFix amt="20000"/>
          </a:blip>
          <a:srcRect b="21870" l="0" r="0" t="21870"/>
          <a:stretch/>
        </p:blipFill>
        <p:spPr>
          <a:xfrm>
            <a:off x="0" y="0"/>
            <a:ext cx="12192000" cy="6859122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513" name="Google Shape;513;p15"/>
          <p:cNvSpPr/>
          <p:nvPr/>
        </p:nvSpPr>
        <p:spPr>
          <a:xfrm>
            <a:off x="0" y="0"/>
            <a:ext cx="12192000" cy="6859122"/>
          </a:xfrm>
          <a:custGeom>
            <a:rect b="b" l="l" r="r" t="t"/>
            <a:pathLst>
              <a:path extrusionOk="0" h="6859122" w="12192000">
                <a:moveTo>
                  <a:pt x="0" y="0"/>
                </a:moveTo>
                <a:lnTo>
                  <a:pt x="12192000" y="0"/>
                </a:lnTo>
                <a:lnTo>
                  <a:pt x="12192000" y="6859122"/>
                </a:lnTo>
                <a:lnTo>
                  <a:pt x="0" y="68591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A202C">
                  <a:alpha val="94901"/>
                </a:srgbClr>
              </a:gs>
              <a:gs pos="50000">
                <a:srgbClr val="2C7A7B">
                  <a:alpha val="80000"/>
                </a:srgbClr>
              </a:gs>
              <a:gs pos="100000">
                <a:srgbClr val="1A202C">
                  <a:alpha val="94901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5"/>
          <p:cNvSpPr/>
          <p:nvPr/>
        </p:nvSpPr>
        <p:spPr>
          <a:xfrm>
            <a:off x="359116" y="359116"/>
            <a:ext cx="11545591" cy="21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31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STRATEGIC IMPLICATIONS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5"/>
          <p:cNvSpPr/>
          <p:nvPr/>
        </p:nvSpPr>
        <p:spPr>
          <a:xfrm>
            <a:off x="359116" y="646409"/>
            <a:ext cx="11635370" cy="359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45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Recommendations for Nigerian Higher Education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5"/>
          <p:cNvSpPr/>
          <p:nvPr/>
        </p:nvSpPr>
        <p:spPr>
          <a:xfrm>
            <a:off x="377072" y="1113261"/>
            <a:ext cx="6212713" cy="1274863"/>
          </a:xfrm>
          <a:custGeom>
            <a:rect b="b" l="l" r="r" t="t"/>
            <a:pathLst>
              <a:path extrusionOk="0" h="1274863" w="6212713">
                <a:moveTo>
                  <a:pt x="35912" y="0"/>
                </a:moveTo>
                <a:lnTo>
                  <a:pt x="6140887" y="0"/>
                </a:lnTo>
                <a:cubicBezTo>
                  <a:pt x="6180555" y="0"/>
                  <a:pt x="6212713" y="32157"/>
                  <a:pt x="6212713" y="71826"/>
                </a:cubicBezTo>
                <a:lnTo>
                  <a:pt x="6212713" y="1203037"/>
                </a:lnTo>
                <a:cubicBezTo>
                  <a:pt x="6212713" y="1242706"/>
                  <a:pt x="6180555" y="1274863"/>
                  <a:pt x="6140887" y="1274863"/>
                </a:cubicBezTo>
                <a:lnTo>
                  <a:pt x="35912" y="1274863"/>
                </a:lnTo>
                <a:cubicBezTo>
                  <a:pt x="16078" y="1274863"/>
                  <a:pt x="0" y="1258785"/>
                  <a:pt x="0" y="123895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2C7A7B">
              <a:alpha val="2509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5"/>
          <p:cNvSpPr/>
          <p:nvPr/>
        </p:nvSpPr>
        <p:spPr>
          <a:xfrm>
            <a:off x="377072" y="1113261"/>
            <a:ext cx="35912" cy="1274863"/>
          </a:xfrm>
          <a:custGeom>
            <a:rect b="b" l="l" r="r" t="t"/>
            <a:pathLst>
              <a:path extrusionOk="0" h="1274863" w="35912">
                <a:moveTo>
                  <a:pt x="35912" y="0"/>
                </a:moveTo>
                <a:lnTo>
                  <a:pt x="35912" y="0"/>
                </a:lnTo>
                <a:lnTo>
                  <a:pt x="35912" y="1274863"/>
                </a:lnTo>
                <a:lnTo>
                  <a:pt x="35912" y="1274863"/>
                </a:lnTo>
                <a:cubicBezTo>
                  <a:pt x="16078" y="1274863"/>
                  <a:pt x="0" y="1258785"/>
                  <a:pt x="0" y="123895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5"/>
          <p:cNvSpPr/>
          <p:nvPr/>
        </p:nvSpPr>
        <p:spPr>
          <a:xfrm>
            <a:off x="538675" y="1256907"/>
            <a:ext cx="359116" cy="359116"/>
          </a:xfrm>
          <a:custGeom>
            <a:rect b="b" l="l" r="r" t="t"/>
            <a:pathLst>
              <a:path extrusionOk="0" h="359116" w="359116">
                <a:moveTo>
                  <a:pt x="179558" y="0"/>
                </a:moveTo>
                <a:lnTo>
                  <a:pt x="179558" y="0"/>
                </a:lnTo>
                <a:cubicBezTo>
                  <a:pt x="278725" y="0"/>
                  <a:pt x="359116" y="80391"/>
                  <a:pt x="359116" y="179558"/>
                </a:cubicBezTo>
                <a:lnTo>
                  <a:pt x="359116" y="179558"/>
                </a:lnTo>
                <a:cubicBezTo>
                  <a:pt x="359116" y="278725"/>
                  <a:pt x="278725" y="359116"/>
                  <a:pt x="179558" y="359116"/>
                </a:cubicBezTo>
                <a:lnTo>
                  <a:pt x="179558" y="359116"/>
                </a:lnTo>
                <a:cubicBezTo>
                  <a:pt x="80391" y="359116"/>
                  <a:pt x="0" y="278725"/>
                  <a:pt x="0" y="179558"/>
                </a:cubicBezTo>
                <a:lnTo>
                  <a:pt x="0" y="179558"/>
                </a:lnTo>
                <a:cubicBezTo>
                  <a:pt x="0" y="80391"/>
                  <a:pt x="80391" y="0"/>
                  <a:pt x="179558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5"/>
          <p:cNvSpPr/>
          <p:nvPr/>
        </p:nvSpPr>
        <p:spPr>
          <a:xfrm>
            <a:off x="646409" y="1364642"/>
            <a:ext cx="143647" cy="143647"/>
          </a:xfrm>
          <a:custGeom>
            <a:rect b="b" l="l" r="r" t="t"/>
            <a:pathLst>
              <a:path extrusionOk="0" h="143647" w="143647">
                <a:moveTo>
                  <a:pt x="56112" y="13467"/>
                </a:moveTo>
                <a:lnTo>
                  <a:pt x="87535" y="13467"/>
                </a:lnTo>
                <a:cubicBezTo>
                  <a:pt x="88769" y="13467"/>
                  <a:pt x="89779" y="14477"/>
                  <a:pt x="89779" y="15711"/>
                </a:cubicBezTo>
                <a:lnTo>
                  <a:pt x="89779" y="26934"/>
                </a:lnTo>
                <a:lnTo>
                  <a:pt x="53867" y="26934"/>
                </a:lnTo>
                <a:lnTo>
                  <a:pt x="53867" y="15711"/>
                </a:lnTo>
                <a:cubicBezTo>
                  <a:pt x="53867" y="14477"/>
                  <a:pt x="54877" y="13467"/>
                  <a:pt x="56112" y="13467"/>
                </a:cubicBezTo>
                <a:close/>
                <a:moveTo>
                  <a:pt x="40401" y="15711"/>
                </a:moveTo>
                <a:lnTo>
                  <a:pt x="40401" y="26934"/>
                </a:lnTo>
                <a:lnTo>
                  <a:pt x="17956" y="26934"/>
                </a:lnTo>
                <a:cubicBezTo>
                  <a:pt x="8052" y="26934"/>
                  <a:pt x="0" y="34986"/>
                  <a:pt x="0" y="44890"/>
                </a:cubicBezTo>
                <a:lnTo>
                  <a:pt x="0" y="71823"/>
                </a:lnTo>
                <a:lnTo>
                  <a:pt x="143647" y="71823"/>
                </a:lnTo>
                <a:lnTo>
                  <a:pt x="143647" y="44890"/>
                </a:lnTo>
                <a:cubicBezTo>
                  <a:pt x="143647" y="34986"/>
                  <a:pt x="135594" y="26934"/>
                  <a:pt x="125691" y="26934"/>
                </a:cubicBezTo>
                <a:lnTo>
                  <a:pt x="103246" y="26934"/>
                </a:lnTo>
                <a:lnTo>
                  <a:pt x="103246" y="15711"/>
                </a:lnTo>
                <a:cubicBezTo>
                  <a:pt x="103246" y="7042"/>
                  <a:pt x="96204" y="0"/>
                  <a:pt x="87535" y="0"/>
                </a:cubicBezTo>
                <a:lnTo>
                  <a:pt x="56112" y="0"/>
                </a:lnTo>
                <a:cubicBezTo>
                  <a:pt x="47443" y="0"/>
                  <a:pt x="40401" y="7042"/>
                  <a:pt x="40401" y="15711"/>
                </a:cubicBezTo>
                <a:close/>
                <a:moveTo>
                  <a:pt x="143647" y="85290"/>
                </a:moveTo>
                <a:lnTo>
                  <a:pt x="89779" y="85290"/>
                </a:lnTo>
                <a:lnTo>
                  <a:pt x="89779" y="89779"/>
                </a:lnTo>
                <a:cubicBezTo>
                  <a:pt x="89779" y="94745"/>
                  <a:pt x="85767" y="98757"/>
                  <a:pt x="80801" y="98757"/>
                </a:cubicBezTo>
                <a:lnTo>
                  <a:pt x="62845" y="98757"/>
                </a:lnTo>
                <a:cubicBezTo>
                  <a:pt x="57879" y="98757"/>
                  <a:pt x="53867" y="94745"/>
                  <a:pt x="53867" y="89779"/>
                </a:cubicBezTo>
                <a:lnTo>
                  <a:pt x="53867" y="85290"/>
                </a:lnTo>
                <a:lnTo>
                  <a:pt x="0" y="85290"/>
                </a:lnTo>
                <a:lnTo>
                  <a:pt x="0" y="116713"/>
                </a:lnTo>
                <a:cubicBezTo>
                  <a:pt x="0" y="126617"/>
                  <a:pt x="8052" y="134669"/>
                  <a:pt x="17956" y="134669"/>
                </a:cubicBezTo>
                <a:lnTo>
                  <a:pt x="125691" y="134669"/>
                </a:lnTo>
                <a:cubicBezTo>
                  <a:pt x="135594" y="134669"/>
                  <a:pt x="143647" y="126617"/>
                  <a:pt x="143647" y="116713"/>
                </a:cubicBezTo>
                <a:lnTo>
                  <a:pt x="143647" y="85290"/>
                </a:ln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5"/>
          <p:cNvSpPr/>
          <p:nvPr/>
        </p:nvSpPr>
        <p:spPr>
          <a:xfrm>
            <a:off x="1005526" y="1256907"/>
            <a:ext cx="5521414" cy="251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7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Embed Internships Structurally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5"/>
          <p:cNvSpPr/>
          <p:nvPr/>
        </p:nvSpPr>
        <p:spPr>
          <a:xfrm>
            <a:off x="1005526" y="1544200"/>
            <a:ext cx="5512436" cy="700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Internships must be </a:t>
            </a:r>
            <a:r>
              <a:rPr b="1" lang="en-US" sz="1131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core design elements, not peripheral add-ons</a:t>
            </a:r>
            <a:r>
              <a:rPr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. With 70.8% citing internships as the top readiness lever, institutions must integrate experiential learning into curricula.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5"/>
          <p:cNvSpPr/>
          <p:nvPr/>
        </p:nvSpPr>
        <p:spPr>
          <a:xfrm>
            <a:off x="377072" y="2495859"/>
            <a:ext cx="6212713" cy="1274863"/>
          </a:xfrm>
          <a:custGeom>
            <a:rect b="b" l="l" r="r" t="t"/>
            <a:pathLst>
              <a:path extrusionOk="0" h="1274863" w="6212713">
                <a:moveTo>
                  <a:pt x="35912" y="0"/>
                </a:moveTo>
                <a:lnTo>
                  <a:pt x="6140887" y="0"/>
                </a:lnTo>
                <a:cubicBezTo>
                  <a:pt x="6180555" y="0"/>
                  <a:pt x="6212713" y="32157"/>
                  <a:pt x="6212713" y="71826"/>
                </a:cubicBezTo>
                <a:lnTo>
                  <a:pt x="6212713" y="1203037"/>
                </a:lnTo>
                <a:cubicBezTo>
                  <a:pt x="6212713" y="1242706"/>
                  <a:pt x="6180555" y="1274863"/>
                  <a:pt x="6140887" y="1274863"/>
                </a:cubicBezTo>
                <a:lnTo>
                  <a:pt x="35912" y="1274863"/>
                </a:lnTo>
                <a:cubicBezTo>
                  <a:pt x="16078" y="1274863"/>
                  <a:pt x="0" y="1258785"/>
                  <a:pt x="0" y="123895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2C7A7B">
              <a:alpha val="2509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5"/>
          <p:cNvSpPr/>
          <p:nvPr/>
        </p:nvSpPr>
        <p:spPr>
          <a:xfrm>
            <a:off x="377072" y="2495859"/>
            <a:ext cx="35912" cy="1274863"/>
          </a:xfrm>
          <a:custGeom>
            <a:rect b="b" l="l" r="r" t="t"/>
            <a:pathLst>
              <a:path extrusionOk="0" h="1274863" w="35912">
                <a:moveTo>
                  <a:pt x="35912" y="0"/>
                </a:moveTo>
                <a:lnTo>
                  <a:pt x="35912" y="0"/>
                </a:lnTo>
                <a:lnTo>
                  <a:pt x="35912" y="1274863"/>
                </a:lnTo>
                <a:lnTo>
                  <a:pt x="35912" y="1274863"/>
                </a:lnTo>
                <a:cubicBezTo>
                  <a:pt x="16078" y="1274863"/>
                  <a:pt x="0" y="1258785"/>
                  <a:pt x="0" y="123895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5"/>
          <p:cNvSpPr/>
          <p:nvPr/>
        </p:nvSpPr>
        <p:spPr>
          <a:xfrm>
            <a:off x="538675" y="2639505"/>
            <a:ext cx="359116" cy="359116"/>
          </a:xfrm>
          <a:custGeom>
            <a:rect b="b" l="l" r="r" t="t"/>
            <a:pathLst>
              <a:path extrusionOk="0" h="359116" w="359116">
                <a:moveTo>
                  <a:pt x="179558" y="0"/>
                </a:moveTo>
                <a:lnTo>
                  <a:pt x="179558" y="0"/>
                </a:lnTo>
                <a:cubicBezTo>
                  <a:pt x="278725" y="0"/>
                  <a:pt x="359116" y="80391"/>
                  <a:pt x="359116" y="179558"/>
                </a:cubicBezTo>
                <a:lnTo>
                  <a:pt x="359116" y="179558"/>
                </a:lnTo>
                <a:cubicBezTo>
                  <a:pt x="359116" y="278725"/>
                  <a:pt x="278725" y="359116"/>
                  <a:pt x="179558" y="359116"/>
                </a:cubicBezTo>
                <a:lnTo>
                  <a:pt x="179558" y="359116"/>
                </a:lnTo>
                <a:cubicBezTo>
                  <a:pt x="80391" y="359116"/>
                  <a:pt x="0" y="278725"/>
                  <a:pt x="0" y="179558"/>
                </a:cubicBezTo>
                <a:lnTo>
                  <a:pt x="0" y="179558"/>
                </a:lnTo>
                <a:cubicBezTo>
                  <a:pt x="0" y="80391"/>
                  <a:pt x="80391" y="0"/>
                  <a:pt x="179558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5"/>
          <p:cNvSpPr/>
          <p:nvPr/>
        </p:nvSpPr>
        <p:spPr>
          <a:xfrm>
            <a:off x="637432" y="2747240"/>
            <a:ext cx="161602" cy="143647"/>
          </a:xfrm>
          <a:custGeom>
            <a:rect b="b" l="l" r="r" t="t"/>
            <a:pathLst>
              <a:path extrusionOk="0" h="143647" w="161602">
                <a:moveTo>
                  <a:pt x="69579" y="24689"/>
                </a:moveTo>
                <a:lnTo>
                  <a:pt x="92024" y="24689"/>
                </a:lnTo>
                <a:lnTo>
                  <a:pt x="92024" y="38156"/>
                </a:lnTo>
                <a:lnTo>
                  <a:pt x="69579" y="38156"/>
                </a:lnTo>
                <a:lnTo>
                  <a:pt x="69579" y="24689"/>
                </a:lnTo>
                <a:close/>
                <a:moveTo>
                  <a:pt x="67334" y="8978"/>
                </a:moveTo>
                <a:cubicBezTo>
                  <a:pt x="59899" y="8978"/>
                  <a:pt x="53867" y="15010"/>
                  <a:pt x="53867" y="22445"/>
                </a:cubicBezTo>
                <a:lnTo>
                  <a:pt x="53867" y="40401"/>
                </a:lnTo>
                <a:cubicBezTo>
                  <a:pt x="53867" y="47835"/>
                  <a:pt x="59899" y="53867"/>
                  <a:pt x="67334" y="53867"/>
                </a:cubicBezTo>
                <a:lnTo>
                  <a:pt x="71823" y="53867"/>
                </a:lnTo>
                <a:lnTo>
                  <a:pt x="71823" y="62845"/>
                </a:lnTo>
                <a:lnTo>
                  <a:pt x="8978" y="62845"/>
                </a:lnTo>
                <a:cubicBezTo>
                  <a:pt x="4012" y="62845"/>
                  <a:pt x="0" y="66857"/>
                  <a:pt x="0" y="71823"/>
                </a:cubicBezTo>
                <a:cubicBezTo>
                  <a:pt x="0" y="76789"/>
                  <a:pt x="4012" y="80801"/>
                  <a:pt x="8978" y="80801"/>
                </a:cubicBezTo>
                <a:lnTo>
                  <a:pt x="35912" y="80801"/>
                </a:lnTo>
                <a:lnTo>
                  <a:pt x="35912" y="89779"/>
                </a:lnTo>
                <a:lnTo>
                  <a:pt x="31423" y="89779"/>
                </a:lnTo>
                <a:cubicBezTo>
                  <a:pt x="23988" y="89779"/>
                  <a:pt x="17956" y="95811"/>
                  <a:pt x="17956" y="103246"/>
                </a:cubicBezTo>
                <a:lnTo>
                  <a:pt x="17956" y="121202"/>
                </a:lnTo>
                <a:cubicBezTo>
                  <a:pt x="17956" y="128637"/>
                  <a:pt x="23988" y="134669"/>
                  <a:pt x="31423" y="134669"/>
                </a:cubicBezTo>
                <a:lnTo>
                  <a:pt x="58356" y="134669"/>
                </a:lnTo>
                <a:cubicBezTo>
                  <a:pt x="65791" y="134669"/>
                  <a:pt x="71823" y="128637"/>
                  <a:pt x="71823" y="121202"/>
                </a:cubicBezTo>
                <a:lnTo>
                  <a:pt x="71823" y="103246"/>
                </a:lnTo>
                <a:cubicBezTo>
                  <a:pt x="71823" y="95811"/>
                  <a:pt x="65791" y="89779"/>
                  <a:pt x="58356" y="89779"/>
                </a:cubicBezTo>
                <a:lnTo>
                  <a:pt x="53867" y="89779"/>
                </a:lnTo>
                <a:lnTo>
                  <a:pt x="53867" y="80801"/>
                </a:lnTo>
                <a:lnTo>
                  <a:pt x="107735" y="80801"/>
                </a:lnTo>
                <a:lnTo>
                  <a:pt x="107735" y="89779"/>
                </a:lnTo>
                <a:lnTo>
                  <a:pt x="103246" y="89779"/>
                </a:lnTo>
                <a:cubicBezTo>
                  <a:pt x="95811" y="89779"/>
                  <a:pt x="89779" y="95811"/>
                  <a:pt x="89779" y="103246"/>
                </a:cubicBezTo>
                <a:lnTo>
                  <a:pt x="89779" y="121202"/>
                </a:lnTo>
                <a:cubicBezTo>
                  <a:pt x="89779" y="128637"/>
                  <a:pt x="95811" y="134669"/>
                  <a:pt x="103246" y="134669"/>
                </a:cubicBezTo>
                <a:lnTo>
                  <a:pt x="130180" y="134669"/>
                </a:lnTo>
                <a:cubicBezTo>
                  <a:pt x="137615" y="134669"/>
                  <a:pt x="143647" y="128637"/>
                  <a:pt x="143647" y="121202"/>
                </a:cubicBezTo>
                <a:lnTo>
                  <a:pt x="143647" y="103246"/>
                </a:lnTo>
                <a:cubicBezTo>
                  <a:pt x="143647" y="95811"/>
                  <a:pt x="137615" y="89779"/>
                  <a:pt x="130180" y="89779"/>
                </a:cubicBezTo>
                <a:lnTo>
                  <a:pt x="125691" y="89779"/>
                </a:lnTo>
                <a:lnTo>
                  <a:pt x="125691" y="80801"/>
                </a:lnTo>
                <a:lnTo>
                  <a:pt x="152624" y="80801"/>
                </a:lnTo>
                <a:cubicBezTo>
                  <a:pt x="157590" y="80801"/>
                  <a:pt x="161602" y="76789"/>
                  <a:pt x="161602" y="71823"/>
                </a:cubicBezTo>
                <a:cubicBezTo>
                  <a:pt x="161602" y="66857"/>
                  <a:pt x="157590" y="62845"/>
                  <a:pt x="152624" y="62845"/>
                </a:cubicBezTo>
                <a:lnTo>
                  <a:pt x="89779" y="62845"/>
                </a:lnTo>
                <a:lnTo>
                  <a:pt x="89779" y="53867"/>
                </a:lnTo>
                <a:lnTo>
                  <a:pt x="94268" y="53867"/>
                </a:lnTo>
                <a:cubicBezTo>
                  <a:pt x="101703" y="53867"/>
                  <a:pt x="107735" y="47835"/>
                  <a:pt x="107735" y="40401"/>
                </a:cubicBezTo>
                <a:lnTo>
                  <a:pt x="107735" y="22445"/>
                </a:lnTo>
                <a:cubicBezTo>
                  <a:pt x="107735" y="15010"/>
                  <a:pt x="101703" y="8978"/>
                  <a:pt x="94268" y="8978"/>
                </a:cubicBezTo>
                <a:lnTo>
                  <a:pt x="67334" y="8978"/>
                </a:lnTo>
                <a:close/>
                <a:moveTo>
                  <a:pt x="125691" y="105490"/>
                </a:moveTo>
                <a:lnTo>
                  <a:pt x="127935" y="105490"/>
                </a:lnTo>
                <a:lnTo>
                  <a:pt x="127935" y="118957"/>
                </a:lnTo>
                <a:lnTo>
                  <a:pt x="105490" y="118957"/>
                </a:lnTo>
                <a:lnTo>
                  <a:pt x="105490" y="105490"/>
                </a:lnTo>
                <a:lnTo>
                  <a:pt x="125691" y="105490"/>
                </a:lnTo>
                <a:close/>
                <a:moveTo>
                  <a:pt x="53867" y="105490"/>
                </a:moveTo>
                <a:lnTo>
                  <a:pt x="56112" y="105490"/>
                </a:lnTo>
                <a:lnTo>
                  <a:pt x="56112" y="118957"/>
                </a:lnTo>
                <a:lnTo>
                  <a:pt x="33667" y="118957"/>
                </a:lnTo>
                <a:lnTo>
                  <a:pt x="33667" y="105490"/>
                </a:lnTo>
                <a:lnTo>
                  <a:pt x="53867" y="105490"/>
                </a:ln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5"/>
          <p:cNvSpPr/>
          <p:nvPr/>
        </p:nvSpPr>
        <p:spPr>
          <a:xfrm>
            <a:off x="1005526" y="2639505"/>
            <a:ext cx="5521414" cy="251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7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Explicit Signalling Curriculum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5"/>
          <p:cNvSpPr/>
          <p:nvPr/>
        </p:nvSpPr>
        <p:spPr>
          <a:xfrm>
            <a:off x="1005526" y="2926798"/>
            <a:ext cx="5512436" cy="700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Employability signalling should be </a:t>
            </a:r>
            <a:r>
              <a:rPr b="1" lang="en-US" sz="1131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curriculum-adjacent capability, assessed and practiced</a:t>
            </a:r>
            <a:r>
              <a:rPr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, not treated as optional coaching. Resume writing, networking, and interview skills need structured development.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5"/>
          <p:cNvSpPr/>
          <p:nvPr/>
        </p:nvSpPr>
        <p:spPr>
          <a:xfrm>
            <a:off x="377072" y="3878457"/>
            <a:ext cx="6212713" cy="1274863"/>
          </a:xfrm>
          <a:custGeom>
            <a:rect b="b" l="l" r="r" t="t"/>
            <a:pathLst>
              <a:path extrusionOk="0" h="1274863" w="6212713">
                <a:moveTo>
                  <a:pt x="35912" y="0"/>
                </a:moveTo>
                <a:lnTo>
                  <a:pt x="6140887" y="0"/>
                </a:lnTo>
                <a:cubicBezTo>
                  <a:pt x="6180555" y="0"/>
                  <a:pt x="6212713" y="32157"/>
                  <a:pt x="6212713" y="71826"/>
                </a:cubicBezTo>
                <a:lnTo>
                  <a:pt x="6212713" y="1203037"/>
                </a:lnTo>
                <a:cubicBezTo>
                  <a:pt x="6212713" y="1242706"/>
                  <a:pt x="6180555" y="1274863"/>
                  <a:pt x="6140887" y="1274863"/>
                </a:cubicBezTo>
                <a:lnTo>
                  <a:pt x="35912" y="1274863"/>
                </a:lnTo>
                <a:cubicBezTo>
                  <a:pt x="16078" y="1274863"/>
                  <a:pt x="0" y="1258785"/>
                  <a:pt x="0" y="123895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5"/>
          <p:cNvSpPr/>
          <p:nvPr/>
        </p:nvSpPr>
        <p:spPr>
          <a:xfrm>
            <a:off x="377072" y="3878457"/>
            <a:ext cx="35912" cy="1274863"/>
          </a:xfrm>
          <a:custGeom>
            <a:rect b="b" l="l" r="r" t="t"/>
            <a:pathLst>
              <a:path extrusionOk="0" h="1274863" w="35912">
                <a:moveTo>
                  <a:pt x="35912" y="0"/>
                </a:moveTo>
                <a:lnTo>
                  <a:pt x="35912" y="0"/>
                </a:lnTo>
                <a:lnTo>
                  <a:pt x="35912" y="1274863"/>
                </a:lnTo>
                <a:lnTo>
                  <a:pt x="35912" y="1274863"/>
                </a:lnTo>
                <a:cubicBezTo>
                  <a:pt x="16078" y="1274863"/>
                  <a:pt x="0" y="1258785"/>
                  <a:pt x="0" y="123895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F7FAF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5"/>
          <p:cNvSpPr/>
          <p:nvPr/>
        </p:nvSpPr>
        <p:spPr>
          <a:xfrm>
            <a:off x="538675" y="4022103"/>
            <a:ext cx="359116" cy="359116"/>
          </a:xfrm>
          <a:custGeom>
            <a:rect b="b" l="l" r="r" t="t"/>
            <a:pathLst>
              <a:path extrusionOk="0" h="359116" w="359116">
                <a:moveTo>
                  <a:pt x="179558" y="0"/>
                </a:moveTo>
                <a:lnTo>
                  <a:pt x="179558" y="0"/>
                </a:lnTo>
                <a:cubicBezTo>
                  <a:pt x="278725" y="0"/>
                  <a:pt x="359116" y="80391"/>
                  <a:pt x="359116" y="179558"/>
                </a:cubicBezTo>
                <a:lnTo>
                  <a:pt x="359116" y="179558"/>
                </a:lnTo>
                <a:cubicBezTo>
                  <a:pt x="359116" y="278725"/>
                  <a:pt x="278725" y="359116"/>
                  <a:pt x="179558" y="359116"/>
                </a:cubicBezTo>
                <a:lnTo>
                  <a:pt x="179558" y="359116"/>
                </a:lnTo>
                <a:cubicBezTo>
                  <a:pt x="80391" y="359116"/>
                  <a:pt x="0" y="278725"/>
                  <a:pt x="0" y="179558"/>
                </a:cubicBezTo>
                <a:lnTo>
                  <a:pt x="0" y="179558"/>
                </a:lnTo>
                <a:cubicBezTo>
                  <a:pt x="0" y="80391"/>
                  <a:pt x="80391" y="0"/>
                  <a:pt x="179558" y="0"/>
                </a:cubicBez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5"/>
          <p:cNvSpPr/>
          <p:nvPr/>
        </p:nvSpPr>
        <p:spPr>
          <a:xfrm>
            <a:off x="628454" y="4129838"/>
            <a:ext cx="179558" cy="143647"/>
          </a:xfrm>
          <a:custGeom>
            <a:rect b="b" l="l" r="r" t="t"/>
            <a:pathLst>
              <a:path extrusionOk="0" h="143647" w="179558">
                <a:moveTo>
                  <a:pt x="89779" y="62845"/>
                </a:moveTo>
                <a:cubicBezTo>
                  <a:pt x="105883" y="62845"/>
                  <a:pt x="118957" y="49771"/>
                  <a:pt x="118957" y="33667"/>
                </a:cubicBezTo>
                <a:cubicBezTo>
                  <a:pt x="118957" y="17563"/>
                  <a:pt x="105883" y="4489"/>
                  <a:pt x="89779" y="4489"/>
                </a:cubicBezTo>
                <a:cubicBezTo>
                  <a:pt x="73675" y="4489"/>
                  <a:pt x="60601" y="17563"/>
                  <a:pt x="60601" y="33667"/>
                </a:cubicBezTo>
                <a:cubicBezTo>
                  <a:pt x="60601" y="49771"/>
                  <a:pt x="73675" y="62845"/>
                  <a:pt x="89779" y="62845"/>
                </a:cubicBezTo>
                <a:close/>
                <a:moveTo>
                  <a:pt x="26934" y="65090"/>
                </a:moveTo>
                <a:cubicBezTo>
                  <a:pt x="38083" y="65090"/>
                  <a:pt x="47134" y="56038"/>
                  <a:pt x="47134" y="44890"/>
                </a:cubicBezTo>
                <a:cubicBezTo>
                  <a:pt x="47134" y="33741"/>
                  <a:pt x="38083" y="24689"/>
                  <a:pt x="26934" y="24689"/>
                </a:cubicBezTo>
                <a:cubicBezTo>
                  <a:pt x="15785" y="24689"/>
                  <a:pt x="6733" y="33741"/>
                  <a:pt x="6733" y="44890"/>
                </a:cubicBezTo>
                <a:cubicBezTo>
                  <a:pt x="6733" y="56038"/>
                  <a:pt x="15785" y="65090"/>
                  <a:pt x="26934" y="65090"/>
                </a:cubicBezTo>
                <a:close/>
                <a:moveTo>
                  <a:pt x="0" y="116713"/>
                </a:moveTo>
                <a:lnTo>
                  <a:pt x="0" y="125691"/>
                </a:lnTo>
                <a:cubicBezTo>
                  <a:pt x="0" y="130657"/>
                  <a:pt x="4012" y="134669"/>
                  <a:pt x="8978" y="134669"/>
                </a:cubicBezTo>
                <a:lnTo>
                  <a:pt x="33302" y="134669"/>
                </a:lnTo>
                <a:cubicBezTo>
                  <a:pt x="32096" y="131919"/>
                  <a:pt x="31423" y="128889"/>
                  <a:pt x="31423" y="125691"/>
                </a:cubicBezTo>
                <a:lnTo>
                  <a:pt x="31423" y="121202"/>
                </a:lnTo>
                <a:cubicBezTo>
                  <a:pt x="31423" y="106276"/>
                  <a:pt x="37034" y="92641"/>
                  <a:pt x="46264" y="82316"/>
                </a:cubicBezTo>
                <a:cubicBezTo>
                  <a:pt x="42982" y="81334"/>
                  <a:pt x="39503" y="80801"/>
                  <a:pt x="35912" y="80801"/>
                </a:cubicBezTo>
                <a:cubicBezTo>
                  <a:pt x="16076" y="80801"/>
                  <a:pt x="0" y="96877"/>
                  <a:pt x="0" y="116713"/>
                </a:cubicBezTo>
                <a:close/>
                <a:moveTo>
                  <a:pt x="172825" y="44890"/>
                </a:moveTo>
                <a:cubicBezTo>
                  <a:pt x="172825" y="33741"/>
                  <a:pt x="163773" y="24689"/>
                  <a:pt x="152624" y="24689"/>
                </a:cubicBezTo>
                <a:cubicBezTo>
                  <a:pt x="141476" y="24689"/>
                  <a:pt x="132424" y="33741"/>
                  <a:pt x="132424" y="44890"/>
                </a:cubicBezTo>
                <a:cubicBezTo>
                  <a:pt x="132424" y="56038"/>
                  <a:pt x="141476" y="65090"/>
                  <a:pt x="152624" y="65090"/>
                </a:cubicBezTo>
                <a:cubicBezTo>
                  <a:pt x="163773" y="65090"/>
                  <a:pt x="172825" y="56038"/>
                  <a:pt x="172825" y="44890"/>
                </a:cubicBezTo>
                <a:close/>
                <a:moveTo>
                  <a:pt x="44890" y="121202"/>
                </a:moveTo>
                <a:lnTo>
                  <a:pt x="44890" y="125691"/>
                </a:lnTo>
                <a:cubicBezTo>
                  <a:pt x="44890" y="130657"/>
                  <a:pt x="48902" y="134669"/>
                  <a:pt x="53867" y="134669"/>
                </a:cubicBezTo>
                <a:lnTo>
                  <a:pt x="97859" y="134669"/>
                </a:lnTo>
                <a:cubicBezTo>
                  <a:pt x="95867" y="128609"/>
                  <a:pt x="96092" y="122212"/>
                  <a:pt x="100861" y="116713"/>
                </a:cubicBezTo>
                <a:cubicBezTo>
                  <a:pt x="96933" y="112168"/>
                  <a:pt x="95110" y="105575"/>
                  <a:pt x="97663" y="98953"/>
                </a:cubicBezTo>
                <a:cubicBezTo>
                  <a:pt x="99515" y="94156"/>
                  <a:pt x="102124" y="89667"/>
                  <a:pt x="105350" y="85683"/>
                </a:cubicBezTo>
                <a:cubicBezTo>
                  <a:pt x="106865" y="83831"/>
                  <a:pt x="108605" y="82400"/>
                  <a:pt x="110484" y="81362"/>
                </a:cubicBezTo>
                <a:cubicBezTo>
                  <a:pt x="104284" y="78136"/>
                  <a:pt x="97242" y="76312"/>
                  <a:pt x="89779" y="76312"/>
                </a:cubicBezTo>
                <a:cubicBezTo>
                  <a:pt x="64978" y="76312"/>
                  <a:pt x="44890" y="96400"/>
                  <a:pt x="44890" y="121202"/>
                </a:cubicBezTo>
                <a:close/>
                <a:moveTo>
                  <a:pt x="175238" y="108829"/>
                </a:moveTo>
                <a:cubicBezTo>
                  <a:pt x="177005" y="107819"/>
                  <a:pt x="177903" y="105715"/>
                  <a:pt x="177145" y="103779"/>
                </a:cubicBezTo>
                <a:cubicBezTo>
                  <a:pt x="175799" y="100300"/>
                  <a:pt x="173919" y="97018"/>
                  <a:pt x="171562" y="94128"/>
                </a:cubicBezTo>
                <a:cubicBezTo>
                  <a:pt x="170272" y="92529"/>
                  <a:pt x="167999" y="92248"/>
                  <a:pt x="166232" y="93286"/>
                </a:cubicBezTo>
                <a:cubicBezTo>
                  <a:pt x="160115" y="96821"/>
                  <a:pt x="152596" y="92501"/>
                  <a:pt x="152596" y="85402"/>
                </a:cubicBezTo>
                <a:cubicBezTo>
                  <a:pt x="152596" y="83354"/>
                  <a:pt x="151222" y="81531"/>
                  <a:pt x="149202" y="81222"/>
                </a:cubicBezTo>
                <a:cubicBezTo>
                  <a:pt x="145582" y="80661"/>
                  <a:pt x="141683" y="80661"/>
                  <a:pt x="138063" y="81222"/>
                </a:cubicBezTo>
                <a:cubicBezTo>
                  <a:pt x="136043" y="81531"/>
                  <a:pt x="134669" y="83354"/>
                  <a:pt x="134669" y="85402"/>
                </a:cubicBezTo>
                <a:cubicBezTo>
                  <a:pt x="134669" y="92472"/>
                  <a:pt x="127150" y="96821"/>
                  <a:pt x="121033" y="93286"/>
                </a:cubicBezTo>
                <a:cubicBezTo>
                  <a:pt x="119266" y="92276"/>
                  <a:pt x="116993" y="92557"/>
                  <a:pt x="115703" y="94128"/>
                </a:cubicBezTo>
                <a:cubicBezTo>
                  <a:pt x="113346" y="97018"/>
                  <a:pt x="111466" y="100300"/>
                  <a:pt x="110120" y="103779"/>
                </a:cubicBezTo>
                <a:cubicBezTo>
                  <a:pt x="109390" y="105687"/>
                  <a:pt x="110260" y="107791"/>
                  <a:pt x="112027" y="108801"/>
                </a:cubicBezTo>
                <a:cubicBezTo>
                  <a:pt x="118172" y="112336"/>
                  <a:pt x="118172" y="121005"/>
                  <a:pt x="112027" y="124568"/>
                </a:cubicBezTo>
                <a:cubicBezTo>
                  <a:pt x="110260" y="125578"/>
                  <a:pt x="109362" y="127683"/>
                  <a:pt x="110120" y="129591"/>
                </a:cubicBezTo>
                <a:cubicBezTo>
                  <a:pt x="111466" y="133069"/>
                  <a:pt x="113346" y="136352"/>
                  <a:pt x="115703" y="139242"/>
                </a:cubicBezTo>
                <a:cubicBezTo>
                  <a:pt x="116993" y="140841"/>
                  <a:pt x="119266" y="141122"/>
                  <a:pt x="121033" y="140083"/>
                </a:cubicBezTo>
                <a:cubicBezTo>
                  <a:pt x="127150" y="136548"/>
                  <a:pt x="134669" y="140897"/>
                  <a:pt x="134669" y="147967"/>
                </a:cubicBezTo>
                <a:cubicBezTo>
                  <a:pt x="134669" y="150015"/>
                  <a:pt x="136043" y="151839"/>
                  <a:pt x="138063" y="152147"/>
                </a:cubicBezTo>
                <a:cubicBezTo>
                  <a:pt x="141683" y="152709"/>
                  <a:pt x="145582" y="152709"/>
                  <a:pt x="149202" y="152147"/>
                </a:cubicBezTo>
                <a:cubicBezTo>
                  <a:pt x="151222" y="151839"/>
                  <a:pt x="152596" y="150015"/>
                  <a:pt x="152596" y="147967"/>
                </a:cubicBezTo>
                <a:cubicBezTo>
                  <a:pt x="152596" y="140897"/>
                  <a:pt x="160115" y="136548"/>
                  <a:pt x="166232" y="140083"/>
                </a:cubicBezTo>
                <a:cubicBezTo>
                  <a:pt x="167999" y="141093"/>
                  <a:pt x="170272" y="140813"/>
                  <a:pt x="171562" y="139242"/>
                </a:cubicBezTo>
                <a:cubicBezTo>
                  <a:pt x="173919" y="136352"/>
                  <a:pt x="175799" y="133069"/>
                  <a:pt x="177145" y="129591"/>
                </a:cubicBezTo>
                <a:cubicBezTo>
                  <a:pt x="177875" y="127683"/>
                  <a:pt x="177005" y="125578"/>
                  <a:pt x="175238" y="124568"/>
                </a:cubicBezTo>
                <a:cubicBezTo>
                  <a:pt x="169093" y="121033"/>
                  <a:pt x="169093" y="112364"/>
                  <a:pt x="175238" y="108801"/>
                </a:cubicBezTo>
                <a:close/>
                <a:moveTo>
                  <a:pt x="132424" y="116713"/>
                </a:moveTo>
                <a:cubicBezTo>
                  <a:pt x="132424" y="110519"/>
                  <a:pt x="137453" y="105490"/>
                  <a:pt x="143647" y="105490"/>
                </a:cubicBezTo>
                <a:cubicBezTo>
                  <a:pt x="149840" y="105490"/>
                  <a:pt x="154869" y="110519"/>
                  <a:pt x="154869" y="116713"/>
                </a:cubicBezTo>
                <a:cubicBezTo>
                  <a:pt x="154869" y="122907"/>
                  <a:pt x="149840" y="127935"/>
                  <a:pt x="143647" y="127935"/>
                </a:cubicBezTo>
                <a:cubicBezTo>
                  <a:pt x="137453" y="127935"/>
                  <a:pt x="132424" y="122907"/>
                  <a:pt x="132424" y="116713"/>
                </a:cubicBezTo>
                <a:close/>
              </a:path>
            </a:pathLst>
          </a:custGeom>
          <a:solidFill>
            <a:srgbClr val="F7FA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5"/>
          <p:cNvSpPr/>
          <p:nvPr/>
        </p:nvSpPr>
        <p:spPr>
          <a:xfrm>
            <a:off x="1005526" y="4022103"/>
            <a:ext cx="5521414" cy="251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7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Career Services Reset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1005526" y="4309396"/>
            <a:ext cx="5512436" cy="700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Career services require </a:t>
            </a:r>
            <a:r>
              <a:rPr b="1"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capacity and quality recalibration</a:t>
            </a:r>
            <a:r>
              <a:rPr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to match rising utilization. The utilization-effectiveness paradox signals misalignment between service design and actual student needs.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5"/>
          <p:cNvSpPr/>
          <p:nvPr/>
        </p:nvSpPr>
        <p:spPr>
          <a:xfrm>
            <a:off x="377072" y="5261054"/>
            <a:ext cx="6212713" cy="1274863"/>
          </a:xfrm>
          <a:custGeom>
            <a:rect b="b" l="l" r="r" t="t"/>
            <a:pathLst>
              <a:path extrusionOk="0" h="1274863" w="6212713">
                <a:moveTo>
                  <a:pt x="35912" y="0"/>
                </a:moveTo>
                <a:lnTo>
                  <a:pt x="6140887" y="0"/>
                </a:lnTo>
                <a:cubicBezTo>
                  <a:pt x="6180555" y="0"/>
                  <a:pt x="6212713" y="32157"/>
                  <a:pt x="6212713" y="71826"/>
                </a:cubicBezTo>
                <a:lnTo>
                  <a:pt x="6212713" y="1203037"/>
                </a:lnTo>
                <a:cubicBezTo>
                  <a:pt x="6212713" y="1242706"/>
                  <a:pt x="6180555" y="1274863"/>
                  <a:pt x="6140887" y="1274863"/>
                </a:cubicBezTo>
                <a:lnTo>
                  <a:pt x="35912" y="1274863"/>
                </a:lnTo>
                <a:cubicBezTo>
                  <a:pt x="16078" y="1274863"/>
                  <a:pt x="0" y="1258785"/>
                  <a:pt x="0" y="123895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5"/>
          <p:cNvSpPr/>
          <p:nvPr/>
        </p:nvSpPr>
        <p:spPr>
          <a:xfrm>
            <a:off x="377072" y="5261054"/>
            <a:ext cx="35912" cy="1274863"/>
          </a:xfrm>
          <a:custGeom>
            <a:rect b="b" l="l" r="r" t="t"/>
            <a:pathLst>
              <a:path extrusionOk="0" h="1274863" w="35912">
                <a:moveTo>
                  <a:pt x="35912" y="0"/>
                </a:moveTo>
                <a:lnTo>
                  <a:pt x="35912" y="0"/>
                </a:lnTo>
                <a:lnTo>
                  <a:pt x="35912" y="1274863"/>
                </a:lnTo>
                <a:lnTo>
                  <a:pt x="35912" y="1274863"/>
                </a:lnTo>
                <a:cubicBezTo>
                  <a:pt x="16078" y="1274863"/>
                  <a:pt x="0" y="1258785"/>
                  <a:pt x="0" y="123895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F7FAF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5"/>
          <p:cNvSpPr/>
          <p:nvPr/>
        </p:nvSpPr>
        <p:spPr>
          <a:xfrm>
            <a:off x="538675" y="5404701"/>
            <a:ext cx="359116" cy="359116"/>
          </a:xfrm>
          <a:custGeom>
            <a:rect b="b" l="l" r="r" t="t"/>
            <a:pathLst>
              <a:path extrusionOk="0" h="359116" w="359116">
                <a:moveTo>
                  <a:pt x="179558" y="0"/>
                </a:moveTo>
                <a:lnTo>
                  <a:pt x="179558" y="0"/>
                </a:lnTo>
                <a:cubicBezTo>
                  <a:pt x="278725" y="0"/>
                  <a:pt x="359116" y="80391"/>
                  <a:pt x="359116" y="179558"/>
                </a:cubicBezTo>
                <a:lnTo>
                  <a:pt x="359116" y="179558"/>
                </a:lnTo>
                <a:cubicBezTo>
                  <a:pt x="359116" y="278725"/>
                  <a:pt x="278725" y="359116"/>
                  <a:pt x="179558" y="359116"/>
                </a:cubicBezTo>
                <a:lnTo>
                  <a:pt x="179558" y="359116"/>
                </a:lnTo>
                <a:cubicBezTo>
                  <a:pt x="80391" y="359116"/>
                  <a:pt x="0" y="278725"/>
                  <a:pt x="0" y="179558"/>
                </a:cubicBezTo>
                <a:lnTo>
                  <a:pt x="0" y="179558"/>
                </a:lnTo>
                <a:cubicBezTo>
                  <a:pt x="0" y="80391"/>
                  <a:pt x="80391" y="0"/>
                  <a:pt x="179558" y="0"/>
                </a:cubicBez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5"/>
          <p:cNvSpPr/>
          <p:nvPr/>
        </p:nvSpPr>
        <p:spPr>
          <a:xfrm>
            <a:off x="646409" y="5512436"/>
            <a:ext cx="143647" cy="143647"/>
          </a:xfrm>
          <a:custGeom>
            <a:rect b="b" l="l" r="r" t="t"/>
            <a:pathLst>
              <a:path extrusionOk="0" h="143647" w="143647">
                <a:moveTo>
                  <a:pt x="8978" y="8978"/>
                </a:moveTo>
                <a:cubicBezTo>
                  <a:pt x="13944" y="8978"/>
                  <a:pt x="17956" y="12990"/>
                  <a:pt x="17956" y="17956"/>
                </a:cubicBezTo>
                <a:lnTo>
                  <a:pt x="17956" y="112224"/>
                </a:lnTo>
                <a:cubicBezTo>
                  <a:pt x="17956" y="114693"/>
                  <a:pt x="19976" y="116713"/>
                  <a:pt x="22445" y="116713"/>
                </a:cubicBezTo>
                <a:lnTo>
                  <a:pt x="134669" y="116713"/>
                </a:lnTo>
                <a:cubicBezTo>
                  <a:pt x="139635" y="116713"/>
                  <a:pt x="143647" y="120725"/>
                  <a:pt x="143647" y="125691"/>
                </a:cubicBezTo>
                <a:cubicBezTo>
                  <a:pt x="143647" y="130657"/>
                  <a:pt x="139635" y="134669"/>
                  <a:pt x="134669" y="134669"/>
                </a:cubicBezTo>
                <a:lnTo>
                  <a:pt x="22445" y="134669"/>
                </a:lnTo>
                <a:cubicBezTo>
                  <a:pt x="10044" y="134669"/>
                  <a:pt x="0" y="124625"/>
                  <a:pt x="0" y="112224"/>
                </a:cubicBezTo>
                <a:lnTo>
                  <a:pt x="0" y="17956"/>
                </a:lnTo>
                <a:cubicBezTo>
                  <a:pt x="0" y="12990"/>
                  <a:pt x="4012" y="8978"/>
                  <a:pt x="8978" y="8978"/>
                </a:cubicBezTo>
                <a:close/>
                <a:moveTo>
                  <a:pt x="35912" y="26934"/>
                </a:moveTo>
                <a:cubicBezTo>
                  <a:pt x="35912" y="21968"/>
                  <a:pt x="39924" y="17956"/>
                  <a:pt x="44890" y="17956"/>
                </a:cubicBezTo>
                <a:lnTo>
                  <a:pt x="98757" y="17956"/>
                </a:lnTo>
                <a:cubicBezTo>
                  <a:pt x="103723" y="17956"/>
                  <a:pt x="107735" y="21968"/>
                  <a:pt x="107735" y="26934"/>
                </a:cubicBezTo>
                <a:cubicBezTo>
                  <a:pt x="107735" y="31900"/>
                  <a:pt x="103723" y="35912"/>
                  <a:pt x="98757" y="35912"/>
                </a:cubicBezTo>
                <a:lnTo>
                  <a:pt x="44890" y="35912"/>
                </a:lnTo>
                <a:cubicBezTo>
                  <a:pt x="39924" y="35912"/>
                  <a:pt x="35912" y="31900"/>
                  <a:pt x="35912" y="26934"/>
                </a:cubicBezTo>
                <a:close/>
                <a:moveTo>
                  <a:pt x="44890" y="49378"/>
                </a:moveTo>
                <a:lnTo>
                  <a:pt x="80801" y="49378"/>
                </a:lnTo>
                <a:cubicBezTo>
                  <a:pt x="85767" y="49378"/>
                  <a:pt x="89779" y="53391"/>
                  <a:pt x="89779" y="58356"/>
                </a:cubicBezTo>
                <a:cubicBezTo>
                  <a:pt x="89779" y="63322"/>
                  <a:pt x="85767" y="67334"/>
                  <a:pt x="80801" y="67334"/>
                </a:cubicBezTo>
                <a:lnTo>
                  <a:pt x="44890" y="67334"/>
                </a:lnTo>
                <a:cubicBezTo>
                  <a:pt x="39924" y="67334"/>
                  <a:pt x="35912" y="63322"/>
                  <a:pt x="35912" y="58356"/>
                </a:cubicBezTo>
                <a:cubicBezTo>
                  <a:pt x="35912" y="53391"/>
                  <a:pt x="39924" y="49378"/>
                  <a:pt x="44890" y="49378"/>
                </a:cubicBezTo>
                <a:close/>
                <a:moveTo>
                  <a:pt x="44890" y="80801"/>
                </a:moveTo>
                <a:lnTo>
                  <a:pt x="116713" y="80801"/>
                </a:lnTo>
                <a:cubicBezTo>
                  <a:pt x="121679" y="80801"/>
                  <a:pt x="125691" y="84813"/>
                  <a:pt x="125691" y="89779"/>
                </a:cubicBezTo>
                <a:cubicBezTo>
                  <a:pt x="125691" y="94745"/>
                  <a:pt x="121679" y="98757"/>
                  <a:pt x="116713" y="98757"/>
                </a:cubicBezTo>
                <a:lnTo>
                  <a:pt x="44890" y="98757"/>
                </a:lnTo>
                <a:cubicBezTo>
                  <a:pt x="39924" y="98757"/>
                  <a:pt x="35912" y="94745"/>
                  <a:pt x="35912" y="89779"/>
                </a:cubicBezTo>
                <a:cubicBezTo>
                  <a:pt x="35912" y="84813"/>
                  <a:pt x="39924" y="80801"/>
                  <a:pt x="44890" y="80801"/>
                </a:cubicBezTo>
                <a:close/>
              </a:path>
            </a:pathLst>
          </a:custGeom>
          <a:solidFill>
            <a:srgbClr val="F7FA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5"/>
          <p:cNvSpPr/>
          <p:nvPr/>
        </p:nvSpPr>
        <p:spPr>
          <a:xfrm>
            <a:off x="1005526" y="5404701"/>
            <a:ext cx="5521414" cy="251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7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Separate Employability Metrics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5"/>
          <p:cNvSpPr/>
          <p:nvPr/>
        </p:nvSpPr>
        <p:spPr>
          <a:xfrm>
            <a:off x="1005526" y="5691994"/>
            <a:ext cx="5512436" cy="700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Satisfaction metrics must not substitute for employability indicators</a:t>
            </a:r>
            <a:r>
              <a:rPr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. The decoupling of satisfaction (-7.0pp) from readiness improvements reinforces the need for distinct measurement systems.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5"/>
          <p:cNvSpPr/>
          <p:nvPr/>
        </p:nvSpPr>
        <p:spPr>
          <a:xfrm>
            <a:off x="6739884" y="1117750"/>
            <a:ext cx="5090474" cy="4192683"/>
          </a:xfrm>
          <a:custGeom>
            <a:rect b="b" l="l" r="r" t="t"/>
            <a:pathLst>
              <a:path extrusionOk="0" h="4192683" w="5090474">
                <a:moveTo>
                  <a:pt x="71821" y="0"/>
                </a:moveTo>
                <a:lnTo>
                  <a:pt x="5018654" y="0"/>
                </a:lnTo>
                <a:cubicBezTo>
                  <a:pt x="5058319" y="0"/>
                  <a:pt x="5090474" y="32155"/>
                  <a:pt x="5090474" y="71821"/>
                </a:cubicBezTo>
                <a:lnTo>
                  <a:pt x="5090474" y="4120863"/>
                </a:lnTo>
                <a:cubicBezTo>
                  <a:pt x="5090474" y="4160528"/>
                  <a:pt x="5058319" y="4192683"/>
                  <a:pt x="5018654" y="4192683"/>
                </a:cubicBezTo>
                <a:lnTo>
                  <a:pt x="71821" y="4192683"/>
                </a:lnTo>
                <a:cubicBezTo>
                  <a:pt x="32155" y="4192683"/>
                  <a:pt x="0" y="4160528"/>
                  <a:pt x="0" y="4120863"/>
                </a:cubicBezTo>
                <a:lnTo>
                  <a:pt x="0" y="71821"/>
                </a:lnTo>
                <a:cubicBezTo>
                  <a:pt x="0" y="32182"/>
                  <a:pt x="32182" y="0"/>
                  <a:pt x="71821" y="0"/>
                </a:cubicBezTo>
                <a:close/>
              </a:path>
            </a:pathLst>
          </a:custGeom>
          <a:solidFill>
            <a:srgbClr val="38B2AC">
              <a:alpha val="20000"/>
            </a:srgbClr>
          </a:solidFill>
          <a:ln cap="flat" cmpd="sng" w="12700">
            <a:solidFill>
              <a:srgbClr val="38B2AC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5"/>
          <p:cNvSpPr/>
          <p:nvPr/>
        </p:nvSpPr>
        <p:spPr>
          <a:xfrm>
            <a:off x="6932909" y="1301797"/>
            <a:ext cx="134669" cy="179558"/>
          </a:xfrm>
          <a:custGeom>
            <a:rect b="b" l="l" r="r" t="t"/>
            <a:pathLst>
              <a:path extrusionOk="0" h="179558" w="134669">
                <a:moveTo>
                  <a:pt x="109208" y="11222"/>
                </a:moveTo>
                <a:lnTo>
                  <a:pt x="112224" y="11222"/>
                </a:lnTo>
                <a:cubicBezTo>
                  <a:pt x="124604" y="11222"/>
                  <a:pt x="134669" y="21287"/>
                  <a:pt x="134669" y="33667"/>
                </a:cubicBezTo>
                <a:lnTo>
                  <a:pt x="134669" y="157113"/>
                </a:lnTo>
                <a:cubicBezTo>
                  <a:pt x="134669" y="169493"/>
                  <a:pt x="124604" y="179558"/>
                  <a:pt x="112224" y="179558"/>
                </a:cubicBezTo>
                <a:lnTo>
                  <a:pt x="22445" y="179558"/>
                </a:lnTo>
                <a:cubicBezTo>
                  <a:pt x="10065" y="179558"/>
                  <a:pt x="0" y="169493"/>
                  <a:pt x="0" y="157113"/>
                </a:cubicBezTo>
                <a:lnTo>
                  <a:pt x="0" y="33667"/>
                </a:lnTo>
                <a:cubicBezTo>
                  <a:pt x="0" y="21287"/>
                  <a:pt x="10065" y="11222"/>
                  <a:pt x="22445" y="11222"/>
                </a:cubicBezTo>
                <a:lnTo>
                  <a:pt x="25461" y="11222"/>
                </a:lnTo>
                <a:cubicBezTo>
                  <a:pt x="29318" y="4524"/>
                  <a:pt x="36578" y="0"/>
                  <a:pt x="44890" y="0"/>
                </a:cubicBezTo>
                <a:lnTo>
                  <a:pt x="89779" y="0"/>
                </a:lnTo>
                <a:cubicBezTo>
                  <a:pt x="98091" y="0"/>
                  <a:pt x="105350" y="4524"/>
                  <a:pt x="109208" y="11222"/>
                </a:cubicBezTo>
                <a:close/>
                <a:moveTo>
                  <a:pt x="86973" y="39278"/>
                </a:moveTo>
                <a:cubicBezTo>
                  <a:pt x="91638" y="39278"/>
                  <a:pt x="95390" y="35526"/>
                  <a:pt x="95390" y="30862"/>
                </a:cubicBezTo>
                <a:cubicBezTo>
                  <a:pt x="95390" y="26197"/>
                  <a:pt x="91638" y="22445"/>
                  <a:pt x="86973" y="22445"/>
                </a:cubicBezTo>
                <a:lnTo>
                  <a:pt x="47695" y="22445"/>
                </a:lnTo>
                <a:cubicBezTo>
                  <a:pt x="43031" y="22445"/>
                  <a:pt x="39278" y="26197"/>
                  <a:pt x="39278" y="30862"/>
                </a:cubicBezTo>
                <a:cubicBezTo>
                  <a:pt x="39278" y="35526"/>
                  <a:pt x="43031" y="39278"/>
                  <a:pt x="47695" y="39278"/>
                </a:cubicBezTo>
                <a:lnTo>
                  <a:pt x="86973" y="39278"/>
                </a:lnTo>
                <a:close/>
                <a:moveTo>
                  <a:pt x="44890" y="89779"/>
                </a:moveTo>
                <a:cubicBezTo>
                  <a:pt x="44890" y="83585"/>
                  <a:pt x="39861" y="78557"/>
                  <a:pt x="33667" y="78557"/>
                </a:cubicBezTo>
                <a:cubicBezTo>
                  <a:pt x="27473" y="78557"/>
                  <a:pt x="22445" y="83585"/>
                  <a:pt x="22445" y="89779"/>
                </a:cubicBezTo>
                <a:cubicBezTo>
                  <a:pt x="22445" y="95973"/>
                  <a:pt x="27473" y="101001"/>
                  <a:pt x="33667" y="101001"/>
                </a:cubicBezTo>
                <a:cubicBezTo>
                  <a:pt x="39861" y="101001"/>
                  <a:pt x="44890" y="95973"/>
                  <a:pt x="44890" y="89779"/>
                </a:cubicBezTo>
                <a:close/>
                <a:moveTo>
                  <a:pt x="56112" y="89779"/>
                </a:moveTo>
                <a:cubicBezTo>
                  <a:pt x="56112" y="94443"/>
                  <a:pt x="59864" y="98196"/>
                  <a:pt x="64529" y="98196"/>
                </a:cubicBezTo>
                <a:lnTo>
                  <a:pt x="103807" y="98196"/>
                </a:lnTo>
                <a:cubicBezTo>
                  <a:pt x="108471" y="98196"/>
                  <a:pt x="112224" y="94443"/>
                  <a:pt x="112224" y="89779"/>
                </a:cubicBezTo>
                <a:cubicBezTo>
                  <a:pt x="112224" y="85115"/>
                  <a:pt x="108471" y="81362"/>
                  <a:pt x="103807" y="81362"/>
                </a:cubicBezTo>
                <a:lnTo>
                  <a:pt x="64529" y="81362"/>
                </a:lnTo>
                <a:cubicBezTo>
                  <a:pt x="59864" y="81362"/>
                  <a:pt x="56112" y="85115"/>
                  <a:pt x="56112" y="89779"/>
                </a:cubicBezTo>
                <a:close/>
                <a:moveTo>
                  <a:pt x="56112" y="134669"/>
                </a:moveTo>
                <a:cubicBezTo>
                  <a:pt x="56112" y="139333"/>
                  <a:pt x="59864" y="143085"/>
                  <a:pt x="64529" y="143085"/>
                </a:cubicBezTo>
                <a:lnTo>
                  <a:pt x="103807" y="143085"/>
                </a:lnTo>
                <a:cubicBezTo>
                  <a:pt x="108471" y="143085"/>
                  <a:pt x="112224" y="139333"/>
                  <a:pt x="112224" y="134669"/>
                </a:cubicBezTo>
                <a:cubicBezTo>
                  <a:pt x="112224" y="130004"/>
                  <a:pt x="108471" y="126252"/>
                  <a:pt x="103807" y="126252"/>
                </a:cubicBezTo>
                <a:lnTo>
                  <a:pt x="64529" y="126252"/>
                </a:lnTo>
                <a:cubicBezTo>
                  <a:pt x="59864" y="126252"/>
                  <a:pt x="56112" y="130004"/>
                  <a:pt x="56112" y="134669"/>
                </a:cubicBezTo>
                <a:close/>
                <a:moveTo>
                  <a:pt x="33667" y="145891"/>
                </a:moveTo>
                <a:cubicBezTo>
                  <a:pt x="39861" y="145891"/>
                  <a:pt x="44890" y="140862"/>
                  <a:pt x="44890" y="134669"/>
                </a:cubicBezTo>
                <a:cubicBezTo>
                  <a:pt x="44890" y="128475"/>
                  <a:pt x="39861" y="123446"/>
                  <a:pt x="33667" y="123446"/>
                </a:cubicBezTo>
                <a:cubicBezTo>
                  <a:pt x="27473" y="123446"/>
                  <a:pt x="22445" y="128475"/>
                  <a:pt x="22445" y="134669"/>
                </a:cubicBezTo>
                <a:cubicBezTo>
                  <a:pt x="22445" y="140862"/>
                  <a:pt x="27473" y="145891"/>
                  <a:pt x="33667" y="145891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5"/>
          <p:cNvSpPr/>
          <p:nvPr/>
        </p:nvSpPr>
        <p:spPr>
          <a:xfrm>
            <a:off x="7112468" y="1265885"/>
            <a:ext cx="4659535" cy="251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14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Round 3 Design Recommendations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5"/>
          <p:cNvSpPr/>
          <p:nvPr/>
        </p:nvSpPr>
        <p:spPr>
          <a:xfrm>
            <a:off x="6888020" y="1625001"/>
            <a:ext cx="4794203" cy="718233"/>
          </a:xfrm>
          <a:custGeom>
            <a:rect b="b" l="l" r="r" t="t"/>
            <a:pathLst>
              <a:path extrusionOk="0" h="718233" w="4794203">
                <a:moveTo>
                  <a:pt x="35912" y="0"/>
                </a:moveTo>
                <a:lnTo>
                  <a:pt x="4758292" y="0"/>
                </a:lnTo>
                <a:cubicBezTo>
                  <a:pt x="4778125" y="0"/>
                  <a:pt x="4794203" y="16078"/>
                  <a:pt x="4794203" y="35912"/>
                </a:cubicBezTo>
                <a:lnTo>
                  <a:pt x="4794203" y="682321"/>
                </a:lnTo>
                <a:cubicBezTo>
                  <a:pt x="4794203" y="702155"/>
                  <a:pt x="4778125" y="718233"/>
                  <a:pt x="4758292" y="718233"/>
                </a:cubicBezTo>
                <a:lnTo>
                  <a:pt x="35912" y="718233"/>
                </a:lnTo>
                <a:cubicBezTo>
                  <a:pt x="16078" y="718233"/>
                  <a:pt x="0" y="702155"/>
                  <a:pt x="0" y="68232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5"/>
          <p:cNvSpPr/>
          <p:nvPr/>
        </p:nvSpPr>
        <p:spPr>
          <a:xfrm>
            <a:off x="6959843" y="1696825"/>
            <a:ext cx="287293" cy="287293"/>
          </a:xfrm>
          <a:custGeom>
            <a:rect b="b" l="l" r="r" t="t"/>
            <a:pathLst>
              <a:path extrusionOk="0" h="287293" w="287293">
                <a:moveTo>
                  <a:pt x="143647" y="0"/>
                </a:moveTo>
                <a:lnTo>
                  <a:pt x="143647" y="0"/>
                </a:lnTo>
                <a:cubicBezTo>
                  <a:pt x="222980" y="0"/>
                  <a:pt x="287293" y="64313"/>
                  <a:pt x="287293" y="143647"/>
                </a:cubicBezTo>
                <a:lnTo>
                  <a:pt x="287293" y="143647"/>
                </a:lnTo>
                <a:cubicBezTo>
                  <a:pt x="287293" y="222980"/>
                  <a:pt x="222980" y="287293"/>
                  <a:pt x="143647" y="287293"/>
                </a:cubicBezTo>
                <a:lnTo>
                  <a:pt x="143647" y="287293"/>
                </a:lnTo>
                <a:cubicBezTo>
                  <a:pt x="64313" y="287293"/>
                  <a:pt x="0" y="222980"/>
                  <a:pt x="0" y="143647"/>
                </a:cubicBezTo>
                <a:lnTo>
                  <a:pt x="0" y="143647"/>
                </a:lnTo>
                <a:cubicBezTo>
                  <a:pt x="0" y="64313"/>
                  <a:pt x="64313" y="0"/>
                  <a:pt x="143647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5"/>
          <p:cNvSpPr/>
          <p:nvPr/>
        </p:nvSpPr>
        <p:spPr>
          <a:xfrm>
            <a:off x="6928420" y="1696825"/>
            <a:ext cx="350138" cy="287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5"/>
          <p:cNvSpPr/>
          <p:nvPr/>
        </p:nvSpPr>
        <p:spPr>
          <a:xfrm>
            <a:off x="7354871" y="1696825"/>
            <a:ext cx="4327352" cy="21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Deepen Segmentation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5"/>
          <p:cNvSpPr/>
          <p:nvPr/>
        </p:nvSpPr>
        <p:spPr>
          <a:xfrm>
            <a:off x="7354871" y="1912295"/>
            <a:ext cx="4318374" cy="359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Add demographic cross-tabs by discipline, level, internship participation, and service usage intensity.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5"/>
          <p:cNvSpPr/>
          <p:nvPr/>
        </p:nvSpPr>
        <p:spPr>
          <a:xfrm>
            <a:off x="6888020" y="2415057"/>
            <a:ext cx="4794203" cy="718233"/>
          </a:xfrm>
          <a:custGeom>
            <a:rect b="b" l="l" r="r" t="t"/>
            <a:pathLst>
              <a:path extrusionOk="0" h="718233" w="4794203">
                <a:moveTo>
                  <a:pt x="35912" y="0"/>
                </a:moveTo>
                <a:lnTo>
                  <a:pt x="4758292" y="0"/>
                </a:lnTo>
                <a:cubicBezTo>
                  <a:pt x="4778125" y="0"/>
                  <a:pt x="4794203" y="16078"/>
                  <a:pt x="4794203" y="35912"/>
                </a:cubicBezTo>
                <a:lnTo>
                  <a:pt x="4794203" y="682321"/>
                </a:lnTo>
                <a:cubicBezTo>
                  <a:pt x="4794203" y="702155"/>
                  <a:pt x="4778125" y="718233"/>
                  <a:pt x="4758292" y="718233"/>
                </a:cubicBezTo>
                <a:lnTo>
                  <a:pt x="35912" y="718233"/>
                </a:lnTo>
                <a:cubicBezTo>
                  <a:pt x="16078" y="718233"/>
                  <a:pt x="0" y="702155"/>
                  <a:pt x="0" y="68232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5"/>
          <p:cNvSpPr/>
          <p:nvPr/>
        </p:nvSpPr>
        <p:spPr>
          <a:xfrm>
            <a:off x="6959843" y="2486881"/>
            <a:ext cx="287293" cy="287293"/>
          </a:xfrm>
          <a:custGeom>
            <a:rect b="b" l="l" r="r" t="t"/>
            <a:pathLst>
              <a:path extrusionOk="0" h="287293" w="287293">
                <a:moveTo>
                  <a:pt x="143647" y="0"/>
                </a:moveTo>
                <a:lnTo>
                  <a:pt x="143647" y="0"/>
                </a:lnTo>
                <a:cubicBezTo>
                  <a:pt x="222980" y="0"/>
                  <a:pt x="287293" y="64313"/>
                  <a:pt x="287293" y="143647"/>
                </a:cubicBezTo>
                <a:lnTo>
                  <a:pt x="287293" y="143647"/>
                </a:lnTo>
                <a:cubicBezTo>
                  <a:pt x="287293" y="222980"/>
                  <a:pt x="222980" y="287293"/>
                  <a:pt x="143647" y="287293"/>
                </a:cubicBezTo>
                <a:lnTo>
                  <a:pt x="143647" y="287293"/>
                </a:lnTo>
                <a:cubicBezTo>
                  <a:pt x="64313" y="287293"/>
                  <a:pt x="0" y="222980"/>
                  <a:pt x="0" y="143647"/>
                </a:cubicBezTo>
                <a:lnTo>
                  <a:pt x="0" y="143647"/>
                </a:lnTo>
                <a:cubicBezTo>
                  <a:pt x="0" y="64313"/>
                  <a:pt x="64313" y="0"/>
                  <a:pt x="143647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5"/>
          <p:cNvSpPr/>
          <p:nvPr/>
        </p:nvSpPr>
        <p:spPr>
          <a:xfrm>
            <a:off x="6928420" y="2486881"/>
            <a:ext cx="350138" cy="287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5"/>
          <p:cNvSpPr/>
          <p:nvPr/>
        </p:nvSpPr>
        <p:spPr>
          <a:xfrm>
            <a:off x="7354871" y="2486881"/>
            <a:ext cx="4327352" cy="21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Service Type &amp; Outcomes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5"/>
          <p:cNvSpPr/>
          <p:nvPr/>
        </p:nvSpPr>
        <p:spPr>
          <a:xfrm>
            <a:off x="7354871" y="2702351"/>
            <a:ext cx="4318374" cy="359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Separate utilization by service type, frequency, and perceived skill gains to address the paradox.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5"/>
          <p:cNvSpPr/>
          <p:nvPr/>
        </p:nvSpPr>
        <p:spPr>
          <a:xfrm>
            <a:off x="6888020" y="3205113"/>
            <a:ext cx="4794203" cy="718233"/>
          </a:xfrm>
          <a:custGeom>
            <a:rect b="b" l="l" r="r" t="t"/>
            <a:pathLst>
              <a:path extrusionOk="0" h="718233" w="4794203">
                <a:moveTo>
                  <a:pt x="35912" y="0"/>
                </a:moveTo>
                <a:lnTo>
                  <a:pt x="4758292" y="0"/>
                </a:lnTo>
                <a:cubicBezTo>
                  <a:pt x="4778125" y="0"/>
                  <a:pt x="4794203" y="16078"/>
                  <a:pt x="4794203" y="35912"/>
                </a:cubicBezTo>
                <a:lnTo>
                  <a:pt x="4794203" y="682321"/>
                </a:lnTo>
                <a:cubicBezTo>
                  <a:pt x="4794203" y="702155"/>
                  <a:pt x="4778125" y="718233"/>
                  <a:pt x="4758292" y="718233"/>
                </a:cubicBezTo>
                <a:lnTo>
                  <a:pt x="35912" y="718233"/>
                </a:lnTo>
                <a:cubicBezTo>
                  <a:pt x="16078" y="718233"/>
                  <a:pt x="0" y="702155"/>
                  <a:pt x="0" y="68232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5"/>
          <p:cNvSpPr/>
          <p:nvPr/>
        </p:nvSpPr>
        <p:spPr>
          <a:xfrm>
            <a:off x="6959843" y="3276937"/>
            <a:ext cx="287293" cy="287293"/>
          </a:xfrm>
          <a:custGeom>
            <a:rect b="b" l="l" r="r" t="t"/>
            <a:pathLst>
              <a:path extrusionOk="0" h="287293" w="287293">
                <a:moveTo>
                  <a:pt x="143647" y="0"/>
                </a:moveTo>
                <a:lnTo>
                  <a:pt x="143647" y="0"/>
                </a:lnTo>
                <a:cubicBezTo>
                  <a:pt x="222980" y="0"/>
                  <a:pt x="287293" y="64313"/>
                  <a:pt x="287293" y="143647"/>
                </a:cubicBezTo>
                <a:lnTo>
                  <a:pt x="287293" y="143647"/>
                </a:lnTo>
                <a:cubicBezTo>
                  <a:pt x="287293" y="222980"/>
                  <a:pt x="222980" y="287293"/>
                  <a:pt x="143647" y="287293"/>
                </a:cubicBezTo>
                <a:lnTo>
                  <a:pt x="143647" y="287293"/>
                </a:lnTo>
                <a:cubicBezTo>
                  <a:pt x="64313" y="287293"/>
                  <a:pt x="0" y="222980"/>
                  <a:pt x="0" y="143647"/>
                </a:cubicBezTo>
                <a:lnTo>
                  <a:pt x="0" y="143647"/>
                </a:lnTo>
                <a:cubicBezTo>
                  <a:pt x="0" y="64313"/>
                  <a:pt x="64313" y="0"/>
                  <a:pt x="143647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5"/>
          <p:cNvSpPr/>
          <p:nvPr/>
        </p:nvSpPr>
        <p:spPr>
          <a:xfrm>
            <a:off x="6928420" y="3276937"/>
            <a:ext cx="350138" cy="287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5"/>
          <p:cNvSpPr/>
          <p:nvPr/>
        </p:nvSpPr>
        <p:spPr>
          <a:xfrm>
            <a:off x="7354871" y="3276937"/>
            <a:ext cx="4327352" cy="21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Competency Scales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5"/>
          <p:cNvSpPr/>
          <p:nvPr/>
        </p:nvSpPr>
        <p:spPr>
          <a:xfrm>
            <a:off x="7354871" y="3492406"/>
            <a:ext cx="4318374" cy="359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Add quantified competence measures for workplace literacy and applied competences.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5"/>
          <p:cNvSpPr/>
          <p:nvPr/>
        </p:nvSpPr>
        <p:spPr>
          <a:xfrm>
            <a:off x="6888020" y="3995169"/>
            <a:ext cx="4794203" cy="718233"/>
          </a:xfrm>
          <a:custGeom>
            <a:rect b="b" l="l" r="r" t="t"/>
            <a:pathLst>
              <a:path extrusionOk="0" h="718233" w="4794203">
                <a:moveTo>
                  <a:pt x="35912" y="0"/>
                </a:moveTo>
                <a:lnTo>
                  <a:pt x="4758292" y="0"/>
                </a:lnTo>
                <a:cubicBezTo>
                  <a:pt x="4778125" y="0"/>
                  <a:pt x="4794203" y="16078"/>
                  <a:pt x="4794203" y="35912"/>
                </a:cubicBezTo>
                <a:lnTo>
                  <a:pt x="4794203" y="682321"/>
                </a:lnTo>
                <a:cubicBezTo>
                  <a:pt x="4794203" y="702155"/>
                  <a:pt x="4778125" y="718233"/>
                  <a:pt x="4758292" y="718233"/>
                </a:cubicBezTo>
                <a:lnTo>
                  <a:pt x="35912" y="718233"/>
                </a:lnTo>
                <a:cubicBezTo>
                  <a:pt x="16078" y="718233"/>
                  <a:pt x="0" y="702155"/>
                  <a:pt x="0" y="682321"/>
                </a:cubicBezTo>
                <a:lnTo>
                  <a:pt x="0" y="35912"/>
                </a:lnTo>
                <a:cubicBezTo>
                  <a:pt x="0" y="16078"/>
                  <a:pt x="16078" y="0"/>
                  <a:pt x="3591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5"/>
          <p:cNvSpPr/>
          <p:nvPr/>
        </p:nvSpPr>
        <p:spPr>
          <a:xfrm>
            <a:off x="6959843" y="4066993"/>
            <a:ext cx="287293" cy="287293"/>
          </a:xfrm>
          <a:custGeom>
            <a:rect b="b" l="l" r="r" t="t"/>
            <a:pathLst>
              <a:path extrusionOk="0" h="287293" w="287293">
                <a:moveTo>
                  <a:pt x="143647" y="0"/>
                </a:moveTo>
                <a:lnTo>
                  <a:pt x="143647" y="0"/>
                </a:lnTo>
                <a:cubicBezTo>
                  <a:pt x="222980" y="0"/>
                  <a:pt x="287293" y="64313"/>
                  <a:pt x="287293" y="143647"/>
                </a:cubicBezTo>
                <a:lnTo>
                  <a:pt x="287293" y="143647"/>
                </a:lnTo>
                <a:cubicBezTo>
                  <a:pt x="287293" y="222980"/>
                  <a:pt x="222980" y="287293"/>
                  <a:pt x="143647" y="287293"/>
                </a:cubicBezTo>
                <a:lnTo>
                  <a:pt x="143647" y="287293"/>
                </a:lnTo>
                <a:cubicBezTo>
                  <a:pt x="64313" y="287293"/>
                  <a:pt x="0" y="222980"/>
                  <a:pt x="0" y="143647"/>
                </a:cubicBezTo>
                <a:lnTo>
                  <a:pt x="0" y="143647"/>
                </a:lnTo>
                <a:cubicBezTo>
                  <a:pt x="0" y="64313"/>
                  <a:pt x="64313" y="0"/>
                  <a:pt x="143647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5"/>
          <p:cNvSpPr/>
          <p:nvPr/>
        </p:nvSpPr>
        <p:spPr>
          <a:xfrm>
            <a:off x="6928420" y="4066993"/>
            <a:ext cx="350138" cy="287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5"/>
          <p:cNvSpPr/>
          <p:nvPr/>
        </p:nvSpPr>
        <p:spPr>
          <a:xfrm>
            <a:off x="7354871" y="4066993"/>
            <a:ext cx="4327352" cy="21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Fix Instrument Integrity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5"/>
          <p:cNvSpPr/>
          <p:nvPr/>
        </p:nvSpPr>
        <p:spPr>
          <a:xfrm>
            <a:off x="7354871" y="4282462"/>
            <a:ext cx="4318374" cy="359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Ensure clean response options and validation rules for expectations and optimism metrics.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5"/>
          <p:cNvSpPr/>
          <p:nvPr/>
        </p:nvSpPr>
        <p:spPr>
          <a:xfrm>
            <a:off x="6744373" y="5431635"/>
            <a:ext cx="5081496" cy="1095305"/>
          </a:xfrm>
          <a:custGeom>
            <a:rect b="b" l="l" r="r" t="t"/>
            <a:pathLst>
              <a:path extrusionOk="0" h="1095305" w="5081496">
                <a:moveTo>
                  <a:pt x="71819" y="0"/>
                </a:moveTo>
                <a:lnTo>
                  <a:pt x="5009677" y="0"/>
                </a:lnTo>
                <a:cubicBezTo>
                  <a:pt x="5049342" y="0"/>
                  <a:pt x="5081496" y="32155"/>
                  <a:pt x="5081496" y="71819"/>
                </a:cubicBezTo>
                <a:lnTo>
                  <a:pt x="5081496" y="1023486"/>
                </a:lnTo>
                <a:cubicBezTo>
                  <a:pt x="5081496" y="1063150"/>
                  <a:pt x="5049342" y="1095305"/>
                  <a:pt x="5009677" y="1095305"/>
                </a:cubicBezTo>
                <a:lnTo>
                  <a:pt x="71819" y="1095305"/>
                </a:lnTo>
                <a:cubicBezTo>
                  <a:pt x="32181" y="1095305"/>
                  <a:pt x="0" y="1063124"/>
                  <a:pt x="0" y="1023486"/>
                </a:cubicBezTo>
                <a:lnTo>
                  <a:pt x="0" y="71819"/>
                </a:lnTo>
                <a:cubicBezTo>
                  <a:pt x="0" y="32181"/>
                  <a:pt x="32181" y="0"/>
                  <a:pt x="71819" y="0"/>
                </a:cubicBezTo>
                <a:close/>
              </a:path>
            </a:pathLst>
          </a:custGeom>
          <a:solidFill>
            <a:srgbClr val="2C7A7B">
              <a:alpha val="30196"/>
            </a:srgbClr>
          </a:solidFill>
          <a:ln cap="flat" cmpd="sng" w="25400">
            <a:solidFill>
              <a:srgbClr val="38B2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5"/>
          <p:cNvSpPr/>
          <p:nvPr/>
        </p:nvSpPr>
        <p:spPr>
          <a:xfrm>
            <a:off x="6896998" y="5727906"/>
            <a:ext cx="502763" cy="502763"/>
          </a:xfrm>
          <a:custGeom>
            <a:rect b="b" l="l" r="r" t="t"/>
            <a:pathLst>
              <a:path extrusionOk="0" h="502763" w="502763">
                <a:moveTo>
                  <a:pt x="251381" y="0"/>
                </a:moveTo>
                <a:lnTo>
                  <a:pt x="251381" y="0"/>
                </a:lnTo>
                <a:cubicBezTo>
                  <a:pt x="390123" y="0"/>
                  <a:pt x="502763" y="112640"/>
                  <a:pt x="502763" y="251381"/>
                </a:cubicBezTo>
                <a:lnTo>
                  <a:pt x="502763" y="251381"/>
                </a:lnTo>
                <a:cubicBezTo>
                  <a:pt x="502763" y="390123"/>
                  <a:pt x="390123" y="502763"/>
                  <a:pt x="251381" y="502763"/>
                </a:cubicBezTo>
                <a:lnTo>
                  <a:pt x="251381" y="502763"/>
                </a:lnTo>
                <a:cubicBezTo>
                  <a:pt x="112640" y="502763"/>
                  <a:pt x="0" y="390123"/>
                  <a:pt x="0" y="251381"/>
                </a:cubicBezTo>
                <a:lnTo>
                  <a:pt x="0" y="251381"/>
                </a:lnTo>
                <a:cubicBezTo>
                  <a:pt x="0" y="112640"/>
                  <a:pt x="112640" y="0"/>
                  <a:pt x="251381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5"/>
          <p:cNvSpPr/>
          <p:nvPr/>
        </p:nvSpPr>
        <p:spPr>
          <a:xfrm>
            <a:off x="7040644" y="5871552"/>
            <a:ext cx="215470" cy="215470"/>
          </a:xfrm>
          <a:custGeom>
            <a:rect b="b" l="l" r="r" t="t"/>
            <a:pathLst>
              <a:path extrusionOk="0" h="215470" w="215470">
                <a:moveTo>
                  <a:pt x="188536" y="107735"/>
                </a:moveTo>
                <a:cubicBezTo>
                  <a:pt x="188536" y="63140"/>
                  <a:pt x="152330" y="26934"/>
                  <a:pt x="107735" y="26934"/>
                </a:cubicBezTo>
                <a:cubicBezTo>
                  <a:pt x="63140" y="26934"/>
                  <a:pt x="26934" y="63140"/>
                  <a:pt x="26934" y="107735"/>
                </a:cubicBezTo>
                <a:cubicBezTo>
                  <a:pt x="26934" y="152330"/>
                  <a:pt x="63140" y="188536"/>
                  <a:pt x="107735" y="188536"/>
                </a:cubicBezTo>
                <a:cubicBezTo>
                  <a:pt x="152330" y="188536"/>
                  <a:pt x="188536" y="152330"/>
                  <a:pt x="188536" y="107735"/>
                </a:cubicBezTo>
                <a:close/>
                <a:moveTo>
                  <a:pt x="0" y="107735"/>
                </a:moveTo>
                <a:cubicBezTo>
                  <a:pt x="0" y="48274"/>
                  <a:pt x="48274" y="0"/>
                  <a:pt x="107735" y="0"/>
                </a:cubicBezTo>
                <a:cubicBezTo>
                  <a:pt x="167195" y="0"/>
                  <a:pt x="215470" y="48274"/>
                  <a:pt x="215470" y="107735"/>
                </a:cubicBezTo>
                <a:cubicBezTo>
                  <a:pt x="215470" y="167195"/>
                  <a:pt x="167195" y="215470"/>
                  <a:pt x="107735" y="215470"/>
                </a:cubicBezTo>
                <a:cubicBezTo>
                  <a:pt x="48274" y="215470"/>
                  <a:pt x="0" y="167195"/>
                  <a:pt x="0" y="107735"/>
                </a:cubicBezTo>
                <a:close/>
                <a:moveTo>
                  <a:pt x="107735" y="141402"/>
                </a:moveTo>
                <a:cubicBezTo>
                  <a:pt x="126316" y="141402"/>
                  <a:pt x="141402" y="126316"/>
                  <a:pt x="141402" y="107735"/>
                </a:cubicBezTo>
                <a:cubicBezTo>
                  <a:pt x="141402" y="89153"/>
                  <a:pt x="126316" y="74068"/>
                  <a:pt x="107735" y="74068"/>
                </a:cubicBezTo>
                <a:cubicBezTo>
                  <a:pt x="89153" y="74068"/>
                  <a:pt x="74068" y="89153"/>
                  <a:pt x="74068" y="107735"/>
                </a:cubicBezTo>
                <a:cubicBezTo>
                  <a:pt x="74068" y="126316"/>
                  <a:pt x="89153" y="141402"/>
                  <a:pt x="107735" y="141402"/>
                </a:cubicBezTo>
                <a:close/>
                <a:moveTo>
                  <a:pt x="107735" y="47134"/>
                </a:moveTo>
                <a:cubicBezTo>
                  <a:pt x="141181" y="47134"/>
                  <a:pt x="168336" y="74288"/>
                  <a:pt x="168336" y="107735"/>
                </a:cubicBezTo>
                <a:cubicBezTo>
                  <a:pt x="168336" y="141181"/>
                  <a:pt x="141181" y="168336"/>
                  <a:pt x="107735" y="168336"/>
                </a:cubicBezTo>
                <a:cubicBezTo>
                  <a:pt x="74288" y="168336"/>
                  <a:pt x="47134" y="141181"/>
                  <a:pt x="47134" y="107735"/>
                </a:cubicBezTo>
                <a:cubicBezTo>
                  <a:pt x="47134" y="74288"/>
                  <a:pt x="74288" y="47134"/>
                  <a:pt x="107735" y="47134"/>
                </a:cubicBezTo>
                <a:close/>
                <a:moveTo>
                  <a:pt x="94268" y="107735"/>
                </a:moveTo>
                <a:cubicBezTo>
                  <a:pt x="94268" y="100302"/>
                  <a:pt x="100302" y="94268"/>
                  <a:pt x="107735" y="94268"/>
                </a:cubicBezTo>
                <a:cubicBezTo>
                  <a:pt x="115167" y="94268"/>
                  <a:pt x="121202" y="100302"/>
                  <a:pt x="121202" y="107735"/>
                </a:cubicBezTo>
                <a:cubicBezTo>
                  <a:pt x="121202" y="115167"/>
                  <a:pt x="115167" y="121202"/>
                  <a:pt x="107735" y="121202"/>
                </a:cubicBezTo>
                <a:cubicBezTo>
                  <a:pt x="100302" y="121202"/>
                  <a:pt x="94268" y="115167"/>
                  <a:pt x="94268" y="107735"/>
                </a:cubicBez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5"/>
          <p:cNvSpPr/>
          <p:nvPr/>
        </p:nvSpPr>
        <p:spPr>
          <a:xfrm>
            <a:off x="7543407" y="5584259"/>
            <a:ext cx="4219617" cy="251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14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Core Finding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5"/>
          <p:cNvSpPr/>
          <p:nvPr/>
        </p:nvSpPr>
        <p:spPr>
          <a:xfrm>
            <a:off x="7543407" y="5920931"/>
            <a:ext cx="4171080" cy="439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31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Employability outcomes are shaped more by exposure, signalling, and support system quality than by academic satisfaction alone.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5"/>
          <p:cNvSpPr/>
          <p:nvPr/>
        </p:nvSpPr>
        <p:spPr>
          <a:xfrm>
            <a:off x="323205" y="6643652"/>
            <a:ext cx="11545591" cy="21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Workplace Readiness Survey Programme | Round 2 Analysis (2018) | Nigerian Higher Education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EXECUTIVE SUMMARY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Key Findings at a Glance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Round 2 confirms high graduate confidence but reveals persistent structural gaps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00050" y="1562100"/>
            <a:ext cx="3686175" cy="2381250"/>
          </a:xfrm>
          <a:custGeom>
            <a:rect b="b" l="l" r="r" t="t"/>
            <a:pathLst>
              <a:path extrusionOk="0" h="2381250" w="3686175">
                <a:moveTo>
                  <a:pt x="38100" y="0"/>
                </a:moveTo>
                <a:lnTo>
                  <a:pt x="3609975" y="0"/>
                </a:lnTo>
                <a:cubicBezTo>
                  <a:pt x="3652031" y="0"/>
                  <a:pt x="3686175" y="34144"/>
                  <a:pt x="3686175" y="76200"/>
                </a:cubicBezTo>
                <a:lnTo>
                  <a:pt x="3686175" y="2305050"/>
                </a:lnTo>
                <a:cubicBezTo>
                  <a:pt x="3686175" y="2347106"/>
                  <a:pt x="3652031" y="2381250"/>
                  <a:pt x="3609975" y="2381250"/>
                </a:cubicBez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00050" y="1562100"/>
            <a:ext cx="38100" cy="2381250"/>
          </a:xfrm>
          <a:custGeom>
            <a:rect b="b" l="l" r="r" t="t"/>
            <a:pathLst>
              <a:path extrusionOk="0" h="2381250" w="38100">
                <a:moveTo>
                  <a:pt x="38100" y="0"/>
                </a:moveTo>
                <a:lnTo>
                  <a:pt x="38100" y="0"/>
                </a:lnTo>
                <a:lnTo>
                  <a:pt x="38100" y="2381250"/>
                </a:ln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09600" y="1752600"/>
            <a:ext cx="381000" cy="381000"/>
          </a:xfrm>
          <a:custGeom>
            <a:rect b="b" l="l" r="r" t="t"/>
            <a:pathLst>
              <a:path extrusionOk="0" h="381000" w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742950" y="1866900"/>
            <a:ext cx="114300" cy="152400"/>
          </a:xfrm>
          <a:custGeom>
            <a:rect b="b" l="l" r="r" t="t"/>
            <a:pathLst>
              <a:path extrusionOk="0" h="152400" w="114300">
                <a:moveTo>
                  <a:pt x="63877" y="5179"/>
                </a:moveTo>
                <a:cubicBezTo>
                  <a:pt x="60156" y="1459"/>
                  <a:pt x="54114" y="1459"/>
                  <a:pt x="50393" y="5179"/>
                </a:cubicBezTo>
                <a:lnTo>
                  <a:pt x="2768" y="52804"/>
                </a:lnTo>
                <a:cubicBezTo>
                  <a:pt x="-952" y="56525"/>
                  <a:pt x="-952" y="62567"/>
                  <a:pt x="2768" y="66288"/>
                </a:cubicBezTo>
                <a:cubicBezTo>
                  <a:pt x="6489" y="70009"/>
                  <a:pt x="12531" y="70009"/>
                  <a:pt x="16252" y="66288"/>
                </a:cubicBezTo>
                <a:lnTo>
                  <a:pt x="47625" y="34915"/>
                </a:lnTo>
                <a:lnTo>
                  <a:pt x="47625" y="145256"/>
                </a:lnTo>
                <a:cubicBezTo>
                  <a:pt x="47625" y="150525"/>
                  <a:pt x="51881" y="154781"/>
                  <a:pt x="57150" y="154781"/>
                </a:cubicBezTo>
                <a:cubicBezTo>
                  <a:pt x="62419" y="154781"/>
                  <a:pt x="66675" y="150525"/>
                  <a:pt x="66675" y="145256"/>
                </a:cubicBezTo>
                <a:lnTo>
                  <a:pt x="66675" y="34915"/>
                </a:lnTo>
                <a:lnTo>
                  <a:pt x="98048" y="66288"/>
                </a:lnTo>
                <a:cubicBezTo>
                  <a:pt x="101769" y="70009"/>
                  <a:pt x="107811" y="70009"/>
                  <a:pt x="111532" y="66288"/>
                </a:cubicBezTo>
                <a:cubicBezTo>
                  <a:pt x="115253" y="62567"/>
                  <a:pt x="115253" y="56525"/>
                  <a:pt x="111532" y="52804"/>
                </a:cubicBezTo>
                <a:lnTo>
                  <a:pt x="63907" y="5179"/>
                </a:ln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104900" y="1809750"/>
            <a:ext cx="13620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Readiness Depth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609600" y="2247900"/>
            <a:ext cx="9715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42.0%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1484784" y="2357438"/>
            <a:ext cx="11620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Very Prepared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09600" y="2705100"/>
            <a:ext cx="33623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Up from 38.2% in Round 1 (+3.8pp), showing modest improvement in readiness depth.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09600" y="3443288"/>
            <a:ext cx="3286125" cy="9525"/>
          </a:xfrm>
          <a:custGeom>
            <a:rect b="b" l="l" r="r" t="t"/>
            <a:pathLst>
              <a:path extrusionOk="0" h="9525" w="32861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8B2AC">
              <a:alpha val="3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628650" y="3562350"/>
            <a:ext cx="152400" cy="152400"/>
          </a:xfrm>
          <a:custGeom>
            <a:rect b="b" l="l" r="r" t="t"/>
            <a:pathLst>
              <a:path extrusionOk="0" h="152400" w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857250" y="3524250"/>
            <a:ext cx="31146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However, "unprepared" also rose to 7.1%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4260800" y="1562100"/>
            <a:ext cx="3686175" cy="2381250"/>
          </a:xfrm>
          <a:custGeom>
            <a:rect b="b" l="l" r="r" t="t"/>
            <a:pathLst>
              <a:path extrusionOk="0" h="2381250" w="3686175">
                <a:moveTo>
                  <a:pt x="38100" y="0"/>
                </a:moveTo>
                <a:lnTo>
                  <a:pt x="3609975" y="0"/>
                </a:lnTo>
                <a:cubicBezTo>
                  <a:pt x="3652031" y="0"/>
                  <a:pt x="3686175" y="34144"/>
                  <a:pt x="3686175" y="76200"/>
                </a:cubicBezTo>
                <a:lnTo>
                  <a:pt x="3686175" y="2305050"/>
                </a:lnTo>
                <a:cubicBezTo>
                  <a:pt x="3686175" y="2347106"/>
                  <a:pt x="3652031" y="2381250"/>
                  <a:pt x="3609975" y="2381250"/>
                </a:cubicBez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260800" y="1562100"/>
            <a:ext cx="38100" cy="2381250"/>
          </a:xfrm>
          <a:custGeom>
            <a:rect b="b" l="l" r="r" t="t"/>
            <a:pathLst>
              <a:path extrusionOk="0" h="2381250" w="38100">
                <a:moveTo>
                  <a:pt x="38100" y="0"/>
                </a:moveTo>
                <a:lnTo>
                  <a:pt x="38100" y="0"/>
                </a:lnTo>
                <a:lnTo>
                  <a:pt x="38100" y="2381250"/>
                </a:ln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4470350" y="1752600"/>
            <a:ext cx="381000" cy="381000"/>
          </a:xfrm>
          <a:custGeom>
            <a:rect b="b" l="l" r="r" t="t"/>
            <a:pathLst>
              <a:path extrusionOk="0" h="381000" w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4584650" y="1866900"/>
            <a:ext cx="152400" cy="152400"/>
          </a:xfrm>
          <a:custGeom>
            <a:rect b="b" l="l" r="r" t="t"/>
            <a:pathLst>
              <a:path extrusionOk="0" h="152400" w="152400">
                <a:moveTo>
                  <a:pt x="59531" y="14288"/>
                </a:moveTo>
                <a:lnTo>
                  <a:pt x="92869" y="14288"/>
                </a:lnTo>
                <a:cubicBezTo>
                  <a:pt x="94178" y="14288"/>
                  <a:pt x="95250" y="15359"/>
                  <a:pt x="95250" y="16669"/>
                </a:cubicBezTo>
                <a:lnTo>
                  <a:pt x="95250" y="28575"/>
                </a:lnTo>
                <a:lnTo>
                  <a:pt x="57150" y="28575"/>
                </a:lnTo>
                <a:lnTo>
                  <a:pt x="57150" y="16669"/>
                </a:lnTo>
                <a:cubicBezTo>
                  <a:pt x="57150" y="15359"/>
                  <a:pt x="58222" y="14288"/>
                  <a:pt x="59531" y="14288"/>
                </a:cubicBezTo>
                <a:close/>
                <a:moveTo>
                  <a:pt x="42863" y="16669"/>
                </a:moveTo>
                <a:lnTo>
                  <a:pt x="42863" y="28575"/>
                </a:lnTo>
                <a:lnTo>
                  <a:pt x="19050" y="28575"/>
                </a:lnTo>
                <a:cubicBezTo>
                  <a:pt x="8543" y="28575"/>
                  <a:pt x="0" y="37118"/>
                  <a:pt x="0" y="47625"/>
                </a:cubicBezTo>
                <a:lnTo>
                  <a:pt x="0" y="76200"/>
                </a:lnTo>
                <a:lnTo>
                  <a:pt x="152400" y="76200"/>
                </a:lnTo>
                <a:lnTo>
                  <a:pt x="152400" y="47625"/>
                </a:lnTo>
                <a:cubicBezTo>
                  <a:pt x="152400" y="37118"/>
                  <a:pt x="143857" y="28575"/>
                  <a:pt x="133350" y="28575"/>
                </a:cubicBezTo>
                <a:lnTo>
                  <a:pt x="109537" y="28575"/>
                </a:lnTo>
                <a:lnTo>
                  <a:pt x="109537" y="16669"/>
                </a:lnTo>
                <a:cubicBezTo>
                  <a:pt x="109537" y="7471"/>
                  <a:pt x="102066" y="0"/>
                  <a:pt x="92869" y="0"/>
                </a:cubicBezTo>
                <a:lnTo>
                  <a:pt x="59531" y="0"/>
                </a:lnTo>
                <a:cubicBezTo>
                  <a:pt x="50334" y="0"/>
                  <a:pt x="42863" y="7471"/>
                  <a:pt x="42863" y="16669"/>
                </a:cubicBezTo>
                <a:close/>
                <a:moveTo>
                  <a:pt x="152400" y="90488"/>
                </a:moveTo>
                <a:lnTo>
                  <a:pt x="95250" y="90488"/>
                </a:lnTo>
                <a:lnTo>
                  <a:pt x="95250" y="95250"/>
                </a:lnTo>
                <a:cubicBezTo>
                  <a:pt x="95250" y="100519"/>
                  <a:pt x="90994" y="104775"/>
                  <a:pt x="85725" y="104775"/>
                </a:cubicBezTo>
                <a:lnTo>
                  <a:pt x="66675" y="104775"/>
                </a:lnTo>
                <a:cubicBezTo>
                  <a:pt x="61406" y="104775"/>
                  <a:pt x="57150" y="100519"/>
                  <a:pt x="57150" y="95250"/>
                </a:cubicBezTo>
                <a:lnTo>
                  <a:pt x="57150" y="90488"/>
                </a:lnTo>
                <a:lnTo>
                  <a:pt x="0" y="90488"/>
                </a:lnTo>
                <a:lnTo>
                  <a:pt x="0" y="123825"/>
                </a:lnTo>
                <a:cubicBezTo>
                  <a:pt x="0" y="134332"/>
                  <a:pt x="8543" y="142875"/>
                  <a:pt x="19050" y="142875"/>
                </a:cubicBezTo>
                <a:lnTo>
                  <a:pt x="133350" y="142875"/>
                </a:lnTo>
                <a:cubicBezTo>
                  <a:pt x="143857" y="142875"/>
                  <a:pt x="152400" y="134332"/>
                  <a:pt x="152400" y="123825"/>
                </a:cubicBezTo>
                <a:lnTo>
                  <a:pt x="152400" y="90488"/>
                </a:ln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4965650" y="1809750"/>
            <a:ext cx="18192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Internships Dominance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4470350" y="2247900"/>
            <a:ext cx="952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70.8%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5329461" y="2357438"/>
            <a:ext cx="8286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Key Lever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4470350" y="2705100"/>
            <a:ext cx="33623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Internships remain the most powerful readiness lever, increasing from 66.5% in Round 1.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4470350" y="3443288"/>
            <a:ext cx="3286125" cy="9525"/>
          </a:xfrm>
          <a:custGeom>
            <a:rect b="b" l="l" r="r" t="t"/>
            <a:pathLst>
              <a:path extrusionOk="0" h="9525" w="32861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8B2AC">
              <a:alpha val="3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4479875" y="3562350"/>
            <a:ext cx="171450" cy="152400"/>
          </a:xfrm>
          <a:custGeom>
            <a:rect b="b" l="l" r="r" t="t"/>
            <a:pathLst>
              <a:path extrusionOk="0" h="152400" w="171450">
                <a:moveTo>
                  <a:pt x="114300" y="47625"/>
                </a:moveTo>
                <a:cubicBezTo>
                  <a:pt x="109031" y="47625"/>
                  <a:pt x="104775" y="43369"/>
                  <a:pt x="104775" y="38100"/>
                </a:cubicBezTo>
                <a:cubicBezTo>
                  <a:pt x="104775" y="32831"/>
                  <a:pt x="109031" y="28575"/>
                  <a:pt x="114300" y="28575"/>
                </a:cubicBezTo>
                <a:lnTo>
                  <a:pt x="161925" y="28575"/>
                </a:lnTo>
                <a:cubicBezTo>
                  <a:pt x="167194" y="28575"/>
                  <a:pt x="171450" y="32831"/>
                  <a:pt x="171450" y="38100"/>
                </a:cubicBezTo>
                <a:lnTo>
                  <a:pt x="171450" y="85725"/>
                </a:lnTo>
                <a:cubicBezTo>
                  <a:pt x="171450" y="90994"/>
                  <a:pt x="167194" y="95250"/>
                  <a:pt x="161925" y="95250"/>
                </a:cubicBezTo>
                <a:cubicBezTo>
                  <a:pt x="156656" y="95250"/>
                  <a:pt x="152400" y="90994"/>
                  <a:pt x="152400" y="85725"/>
                </a:cubicBezTo>
                <a:lnTo>
                  <a:pt x="152400" y="61109"/>
                </a:lnTo>
                <a:lnTo>
                  <a:pt x="101977" y="111532"/>
                </a:lnTo>
                <a:cubicBezTo>
                  <a:pt x="98256" y="115253"/>
                  <a:pt x="92214" y="115253"/>
                  <a:pt x="88493" y="111532"/>
                </a:cubicBezTo>
                <a:lnTo>
                  <a:pt x="57150" y="80159"/>
                </a:lnTo>
                <a:lnTo>
                  <a:pt x="16252" y="121027"/>
                </a:lnTo>
                <a:cubicBezTo>
                  <a:pt x="12531" y="124748"/>
                  <a:pt x="6489" y="124748"/>
                  <a:pt x="2768" y="121027"/>
                </a:cubicBezTo>
                <a:cubicBezTo>
                  <a:pt x="-952" y="117306"/>
                  <a:pt x="-952" y="111264"/>
                  <a:pt x="2768" y="107543"/>
                </a:cubicBezTo>
                <a:lnTo>
                  <a:pt x="50393" y="59918"/>
                </a:lnTo>
                <a:cubicBezTo>
                  <a:pt x="54114" y="56198"/>
                  <a:pt x="60156" y="56198"/>
                  <a:pt x="63877" y="59918"/>
                </a:cubicBezTo>
                <a:lnTo>
                  <a:pt x="95250" y="91291"/>
                </a:lnTo>
                <a:lnTo>
                  <a:pt x="138916" y="47625"/>
                </a:lnTo>
                <a:lnTo>
                  <a:pt x="114300" y="47625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718000" y="3524250"/>
            <a:ext cx="31146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+4.3 percentage point increase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121625" y="1562100"/>
            <a:ext cx="3686175" cy="2381250"/>
          </a:xfrm>
          <a:custGeom>
            <a:rect b="b" l="l" r="r" t="t"/>
            <a:pathLst>
              <a:path extrusionOk="0" h="2381250" w="3686175">
                <a:moveTo>
                  <a:pt x="38100" y="0"/>
                </a:moveTo>
                <a:lnTo>
                  <a:pt x="3609975" y="0"/>
                </a:lnTo>
                <a:cubicBezTo>
                  <a:pt x="3652031" y="0"/>
                  <a:pt x="3686175" y="34144"/>
                  <a:pt x="3686175" y="76200"/>
                </a:cubicBezTo>
                <a:lnTo>
                  <a:pt x="3686175" y="2305050"/>
                </a:lnTo>
                <a:cubicBezTo>
                  <a:pt x="3686175" y="2347106"/>
                  <a:pt x="3652031" y="2381250"/>
                  <a:pt x="3609975" y="2381250"/>
                </a:cubicBez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8121625" y="1562100"/>
            <a:ext cx="38100" cy="2381250"/>
          </a:xfrm>
          <a:custGeom>
            <a:rect b="b" l="l" r="r" t="t"/>
            <a:pathLst>
              <a:path extrusionOk="0" h="2381250" w="38100">
                <a:moveTo>
                  <a:pt x="38100" y="0"/>
                </a:moveTo>
                <a:lnTo>
                  <a:pt x="38100" y="0"/>
                </a:lnTo>
                <a:lnTo>
                  <a:pt x="38100" y="2381250"/>
                </a:ln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8331175" y="1752600"/>
            <a:ext cx="381000" cy="381000"/>
          </a:xfrm>
          <a:custGeom>
            <a:rect b="b" l="l" r="r" t="t"/>
            <a:pathLst>
              <a:path extrusionOk="0" h="381000" w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8426425" y="1866900"/>
            <a:ext cx="190500" cy="152400"/>
          </a:xfrm>
          <a:custGeom>
            <a:rect b="b" l="l" r="r" t="t"/>
            <a:pathLst>
              <a:path extrusionOk="0" h="152400" w="1905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8826475" y="1809750"/>
            <a:ext cx="16668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Career Resource Use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8331175" y="2247900"/>
            <a:ext cx="7810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9.2%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9017794" y="2357438"/>
            <a:ext cx="11430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Non-Use Rate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8331175" y="2705100"/>
            <a:ext cx="33623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Significant improvement from 18.3% in Round 1, indicating better resource adoption.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8331175" y="3443288"/>
            <a:ext cx="3286125" cy="9525"/>
          </a:xfrm>
          <a:custGeom>
            <a:rect b="b" l="l" r="r" t="t"/>
            <a:pathLst>
              <a:path extrusionOk="0" h="9525" w="32861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8B2AC">
              <a:alpha val="3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8369275" y="3562350"/>
            <a:ext cx="114300" cy="152400"/>
          </a:xfrm>
          <a:custGeom>
            <a:rect b="b" l="l" r="r" t="t"/>
            <a:pathLst>
              <a:path extrusionOk="0" h="152400" w="1143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8578825" y="3524250"/>
            <a:ext cx="31146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-9.1 percentage point decline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400050" y="4095750"/>
            <a:ext cx="3686175" cy="2381250"/>
          </a:xfrm>
          <a:custGeom>
            <a:rect b="b" l="l" r="r" t="t"/>
            <a:pathLst>
              <a:path extrusionOk="0" h="2381250" w="3686175">
                <a:moveTo>
                  <a:pt x="38100" y="0"/>
                </a:moveTo>
                <a:lnTo>
                  <a:pt x="3609975" y="0"/>
                </a:lnTo>
                <a:cubicBezTo>
                  <a:pt x="3652031" y="0"/>
                  <a:pt x="3686175" y="34144"/>
                  <a:pt x="3686175" y="76200"/>
                </a:cubicBezTo>
                <a:lnTo>
                  <a:pt x="3686175" y="2305050"/>
                </a:lnTo>
                <a:cubicBezTo>
                  <a:pt x="3686175" y="2347106"/>
                  <a:pt x="3652031" y="2381250"/>
                  <a:pt x="3609975" y="2381250"/>
                </a:cubicBez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400050" y="4095750"/>
            <a:ext cx="38100" cy="2381250"/>
          </a:xfrm>
          <a:custGeom>
            <a:rect b="b" l="l" r="r" t="t"/>
            <a:pathLst>
              <a:path extrusionOk="0" h="2381250" w="38100">
                <a:moveTo>
                  <a:pt x="38100" y="0"/>
                </a:moveTo>
                <a:lnTo>
                  <a:pt x="38100" y="0"/>
                </a:lnTo>
                <a:lnTo>
                  <a:pt x="38100" y="2381250"/>
                </a:ln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7FAF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609600" y="4286250"/>
            <a:ext cx="381000" cy="381000"/>
          </a:xfrm>
          <a:custGeom>
            <a:rect b="b" l="l" r="r" t="t"/>
            <a:pathLst>
              <a:path extrusionOk="0" h="381000" w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723900" y="4400550"/>
            <a:ext cx="152400" cy="152400"/>
          </a:xfrm>
          <a:custGeom>
            <a:rect b="b" l="l" r="r" t="t"/>
            <a:pathLst>
              <a:path extrusionOk="0" h="152400" w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F7FA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1104900" y="4343400"/>
            <a:ext cx="17240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Effectiveness Decline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609600" y="4781550"/>
            <a:ext cx="9429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76.6%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1454944" y="4891088"/>
            <a:ext cx="7715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Effective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609600" y="5238750"/>
            <a:ext cx="33623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Down from 80.0% in Round 1 despite higher utilization, revealing a service quality gap.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609600" y="5976938"/>
            <a:ext cx="3286125" cy="9525"/>
          </a:xfrm>
          <a:custGeom>
            <a:rect b="b" l="l" r="r" t="t"/>
            <a:pathLst>
              <a:path extrusionOk="0" h="9525" w="32861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647700" y="6096000"/>
            <a:ext cx="114300" cy="152400"/>
          </a:xfrm>
          <a:custGeom>
            <a:rect b="b" l="l" r="r" t="t"/>
            <a:pathLst>
              <a:path extrusionOk="0" h="152400" w="1143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857250" y="6057900"/>
            <a:ext cx="31146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-3.4 percentage point decline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4260800" y="4095750"/>
            <a:ext cx="3686175" cy="2381250"/>
          </a:xfrm>
          <a:custGeom>
            <a:rect b="b" l="l" r="r" t="t"/>
            <a:pathLst>
              <a:path extrusionOk="0" h="2381250" w="3686175">
                <a:moveTo>
                  <a:pt x="38100" y="0"/>
                </a:moveTo>
                <a:lnTo>
                  <a:pt x="3609975" y="0"/>
                </a:lnTo>
                <a:cubicBezTo>
                  <a:pt x="3652031" y="0"/>
                  <a:pt x="3686175" y="34144"/>
                  <a:pt x="3686175" y="76200"/>
                </a:cubicBezTo>
                <a:lnTo>
                  <a:pt x="3686175" y="2305050"/>
                </a:lnTo>
                <a:cubicBezTo>
                  <a:pt x="3686175" y="2347106"/>
                  <a:pt x="3652031" y="2381250"/>
                  <a:pt x="3609975" y="2381250"/>
                </a:cubicBez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4260800" y="4095750"/>
            <a:ext cx="38100" cy="2381250"/>
          </a:xfrm>
          <a:custGeom>
            <a:rect b="b" l="l" r="r" t="t"/>
            <a:pathLst>
              <a:path extrusionOk="0" h="2381250" w="38100">
                <a:moveTo>
                  <a:pt x="38100" y="0"/>
                </a:moveTo>
                <a:lnTo>
                  <a:pt x="38100" y="0"/>
                </a:lnTo>
                <a:lnTo>
                  <a:pt x="38100" y="2381250"/>
                </a:ln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7FAF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4470350" y="4286250"/>
            <a:ext cx="381000" cy="381000"/>
          </a:xfrm>
          <a:custGeom>
            <a:rect b="b" l="l" r="r" t="t"/>
            <a:pathLst>
              <a:path extrusionOk="0" h="381000" w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4575125" y="4400550"/>
            <a:ext cx="171450" cy="152400"/>
          </a:xfrm>
          <a:custGeom>
            <a:rect b="b" l="l" r="r" t="t"/>
            <a:pathLst>
              <a:path extrusionOk="0" h="152400" w="171450">
                <a:moveTo>
                  <a:pt x="73819" y="26194"/>
                </a:moveTo>
                <a:lnTo>
                  <a:pt x="97631" y="26194"/>
                </a:lnTo>
                <a:lnTo>
                  <a:pt x="97631" y="40481"/>
                </a:lnTo>
                <a:lnTo>
                  <a:pt x="73819" y="40481"/>
                </a:lnTo>
                <a:lnTo>
                  <a:pt x="73819" y="26194"/>
                </a:lnTo>
                <a:close/>
                <a:moveTo>
                  <a:pt x="71438" y="9525"/>
                </a:moveTo>
                <a:cubicBezTo>
                  <a:pt x="63550" y="9525"/>
                  <a:pt x="57150" y="15925"/>
                  <a:pt x="57150" y="23813"/>
                </a:cubicBezTo>
                <a:lnTo>
                  <a:pt x="57150" y="42863"/>
                </a:lnTo>
                <a:cubicBezTo>
                  <a:pt x="57150" y="50750"/>
                  <a:pt x="63550" y="57150"/>
                  <a:pt x="71438" y="57150"/>
                </a:cubicBezTo>
                <a:lnTo>
                  <a:pt x="76200" y="57150"/>
                </a:lnTo>
                <a:lnTo>
                  <a:pt x="76200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38100" y="85725"/>
                </a:lnTo>
                <a:lnTo>
                  <a:pt x="38100" y="95250"/>
                </a:lnTo>
                <a:lnTo>
                  <a:pt x="33338" y="95250"/>
                </a:lnTo>
                <a:cubicBezTo>
                  <a:pt x="25450" y="95250"/>
                  <a:pt x="19050" y="101650"/>
                  <a:pt x="19050" y="109537"/>
                </a:cubicBezTo>
                <a:lnTo>
                  <a:pt x="19050" y="128588"/>
                </a:lnTo>
                <a:cubicBezTo>
                  <a:pt x="19050" y="136475"/>
                  <a:pt x="25450" y="142875"/>
                  <a:pt x="33338" y="142875"/>
                </a:cubicBezTo>
                <a:lnTo>
                  <a:pt x="61912" y="142875"/>
                </a:lnTo>
                <a:cubicBezTo>
                  <a:pt x="69800" y="142875"/>
                  <a:pt x="76200" y="136475"/>
                  <a:pt x="76200" y="128588"/>
                </a:cubicBezTo>
                <a:lnTo>
                  <a:pt x="76200" y="109537"/>
                </a:lnTo>
                <a:cubicBezTo>
                  <a:pt x="76200" y="101650"/>
                  <a:pt x="69800" y="95250"/>
                  <a:pt x="61912" y="95250"/>
                </a:cubicBezTo>
                <a:lnTo>
                  <a:pt x="57150" y="95250"/>
                </a:lnTo>
                <a:lnTo>
                  <a:pt x="57150" y="85725"/>
                </a:lnTo>
                <a:lnTo>
                  <a:pt x="114300" y="85725"/>
                </a:lnTo>
                <a:lnTo>
                  <a:pt x="114300" y="95250"/>
                </a:lnTo>
                <a:lnTo>
                  <a:pt x="109537" y="95250"/>
                </a:lnTo>
                <a:cubicBezTo>
                  <a:pt x="101650" y="95250"/>
                  <a:pt x="95250" y="101650"/>
                  <a:pt x="95250" y="109537"/>
                </a:cubicBezTo>
                <a:lnTo>
                  <a:pt x="95250" y="128588"/>
                </a:lnTo>
                <a:cubicBezTo>
                  <a:pt x="95250" y="136475"/>
                  <a:pt x="101650" y="142875"/>
                  <a:pt x="109537" y="142875"/>
                </a:cubicBezTo>
                <a:lnTo>
                  <a:pt x="138113" y="142875"/>
                </a:lnTo>
                <a:cubicBezTo>
                  <a:pt x="146000" y="142875"/>
                  <a:pt x="152400" y="136475"/>
                  <a:pt x="152400" y="128588"/>
                </a:cubicBezTo>
                <a:lnTo>
                  <a:pt x="152400" y="109537"/>
                </a:lnTo>
                <a:cubicBezTo>
                  <a:pt x="152400" y="101650"/>
                  <a:pt x="146000" y="95250"/>
                  <a:pt x="138113" y="95250"/>
                </a:cubicBezTo>
                <a:lnTo>
                  <a:pt x="133350" y="95250"/>
                </a:lnTo>
                <a:lnTo>
                  <a:pt x="133350" y="85725"/>
                </a:lnTo>
                <a:lnTo>
                  <a:pt x="161925" y="85725"/>
                </a:lnTo>
                <a:cubicBezTo>
                  <a:pt x="167194" y="85725"/>
                  <a:pt x="171450" y="81469"/>
                  <a:pt x="171450" y="76200"/>
                </a:cubicBezTo>
                <a:cubicBezTo>
                  <a:pt x="171450" y="70931"/>
                  <a:pt x="167194" y="66675"/>
                  <a:pt x="161925" y="66675"/>
                </a:cubicBezTo>
                <a:lnTo>
                  <a:pt x="95250" y="66675"/>
                </a:lnTo>
                <a:lnTo>
                  <a:pt x="95250" y="57150"/>
                </a:lnTo>
                <a:lnTo>
                  <a:pt x="100013" y="57150"/>
                </a:lnTo>
                <a:cubicBezTo>
                  <a:pt x="107900" y="57150"/>
                  <a:pt x="114300" y="50750"/>
                  <a:pt x="114300" y="42863"/>
                </a:cubicBezTo>
                <a:lnTo>
                  <a:pt x="114300" y="23813"/>
                </a:lnTo>
                <a:cubicBezTo>
                  <a:pt x="114300" y="15925"/>
                  <a:pt x="107900" y="9525"/>
                  <a:pt x="100013" y="9525"/>
                </a:cubicBezTo>
                <a:lnTo>
                  <a:pt x="71438" y="9525"/>
                </a:lnTo>
                <a:close/>
                <a:moveTo>
                  <a:pt x="133350" y="111919"/>
                </a:moveTo>
                <a:lnTo>
                  <a:pt x="135731" y="111919"/>
                </a:lnTo>
                <a:lnTo>
                  <a:pt x="135731" y="126206"/>
                </a:lnTo>
                <a:lnTo>
                  <a:pt x="111919" y="126206"/>
                </a:lnTo>
                <a:lnTo>
                  <a:pt x="111919" y="111919"/>
                </a:lnTo>
                <a:lnTo>
                  <a:pt x="133350" y="111919"/>
                </a:lnTo>
                <a:close/>
                <a:moveTo>
                  <a:pt x="57150" y="111919"/>
                </a:moveTo>
                <a:lnTo>
                  <a:pt x="59531" y="111919"/>
                </a:lnTo>
                <a:lnTo>
                  <a:pt x="59531" y="126206"/>
                </a:lnTo>
                <a:lnTo>
                  <a:pt x="35719" y="126206"/>
                </a:lnTo>
                <a:lnTo>
                  <a:pt x="35719" y="111919"/>
                </a:lnTo>
                <a:lnTo>
                  <a:pt x="57150" y="111919"/>
                </a:lnTo>
                <a:close/>
              </a:path>
            </a:pathLst>
          </a:custGeom>
          <a:solidFill>
            <a:srgbClr val="F7FA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4965650" y="4343400"/>
            <a:ext cx="13620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Signalling Deficit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4470350" y="4781550"/>
            <a:ext cx="952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38.5%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5324996" y="4891088"/>
            <a:ext cx="14001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Networking Skills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4470350" y="5238750"/>
            <a:ext cx="33623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Down from 43.3% in Round 1. Signalling skills remain the most persistent deficit.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4470350" y="5976938"/>
            <a:ext cx="3286125" cy="9525"/>
          </a:xfrm>
          <a:custGeom>
            <a:rect b="b" l="l" r="r" t="t"/>
            <a:pathLst>
              <a:path extrusionOk="0" h="9525" w="32861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4508450" y="6096000"/>
            <a:ext cx="114300" cy="152400"/>
          </a:xfrm>
          <a:custGeom>
            <a:rect b="b" l="l" r="r" t="t"/>
            <a:pathLst>
              <a:path extrusionOk="0" h="152400" w="1143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4718000" y="6057900"/>
            <a:ext cx="31146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-4.8 percentage point decline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8121625" y="4095750"/>
            <a:ext cx="3686175" cy="2381250"/>
          </a:xfrm>
          <a:custGeom>
            <a:rect b="b" l="l" r="r" t="t"/>
            <a:pathLst>
              <a:path extrusionOk="0" h="2381250" w="3686175">
                <a:moveTo>
                  <a:pt x="38100" y="0"/>
                </a:moveTo>
                <a:lnTo>
                  <a:pt x="3609975" y="0"/>
                </a:lnTo>
                <a:cubicBezTo>
                  <a:pt x="3652031" y="0"/>
                  <a:pt x="3686175" y="34144"/>
                  <a:pt x="3686175" y="76200"/>
                </a:cubicBezTo>
                <a:lnTo>
                  <a:pt x="3686175" y="2305050"/>
                </a:lnTo>
                <a:cubicBezTo>
                  <a:pt x="3686175" y="2347106"/>
                  <a:pt x="3652031" y="2381250"/>
                  <a:pt x="3609975" y="2381250"/>
                </a:cubicBez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8121625" y="4095750"/>
            <a:ext cx="38100" cy="2381250"/>
          </a:xfrm>
          <a:custGeom>
            <a:rect b="b" l="l" r="r" t="t"/>
            <a:pathLst>
              <a:path extrusionOk="0" h="2381250" w="38100">
                <a:moveTo>
                  <a:pt x="38100" y="0"/>
                </a:moveTo>
                <a:lnTo>
                  <a:pt x="38100" y="0"/>
                </a:lnTo>
                <a:lnTo>
                  <a:pt x="38100" y="2381250"/>
                </a:lnTo>
                <a:lnTo>
                  <a:pt x="38100" y="2381250"/>
                </a:lnTo>
                <a:cubicBezTo>
                  <a:pt x="17072" y="2381250"/>
                  <a:pt x="0" y="2364178"/>
                  <a:pt x="0" y="2343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7FAF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8331175" y="4286250"/>
            <a:ext cx="381000" cy="381000"/>
          </a:xfrm>
          <a:custGeom>
            <a:rect b="b" l="l" r="r" t="t"/>
            <a:pathLst>
              <a:path extrusionOk="0" h="381000" w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8445475" y="4400550"/>
            <a:ext cx="152400" cy="152400"/>
          </a:xfrm>
          <a:custGeom>
            <a:rect b="b" l="l" r="r" t="t"/>
            <a:pathLst>
              <a:path extrusionOk="0" h="152400" w="152400">
                <a:moveTo>
                  <a:pt x="80933" y="6013"/>
                </a:moveTo>
                <a:cubicBezTo>
                  <a:pt x="78016" y="4346"/>
                  <a:pt x="74414" y="4346"/>
                  <a:pt x="71467" y="6013"/>
                </a:cubicBezTo>
                <a:lnTo>
                  <a:pt x="4792" y="44113"/>
                </a:lnTo>
                <a:cubicBezTo>
                  <a:pt x="1042" y="46256"/>
                  <a:pt x="-804" y="50661"/>
                  <a:pt x="298" y="54828"/>
                </a:cubicBezTo>
                <a:cubicBezTo>
                  <a:pt x="1399" y="58995"/>
                  <a:pt x="5209" y="61912"/>
                  <a:pt x="9525" y="61912"/>
                </a:cubicBezTo>
                <a:lnTo>
                  <a:pt x="19050" y="61912"/>
                </a:lnTo>
                <a:lnTo>
                  <a:pt x="19050" y="123825"/>
                </a:lnTo>
                <a:lnTo>
                  <a:pt x="19050" y="123825"/>
                </a:lnTo>
                <a:lnTo>
                  <a:pt x="3810" y="135255"/>
                </a:lnTo>
                <a:cubicBezTo>
                  <a:pt x="1399" y="137041"/>
                  <a:pt x="0" y="139869"/>
                  <a:pt x="0" y="142875"/>
                </a:cubicBezTo>
                <a:cubicBezTo>
                  <a:pt x="0" y="148144"/>
                  <a:pt x="4256" y="152400"/>
                  <a:pt x="9525" y="152400"/>
                </a:cubicBezTo>
                <a:lnTo>
                  <a:pt x="142875" y="152400"/>
                </a:lnTo>
                <a:cubicBezTo>
                  <a:pt x="148144" y="152400"/>
                  <a:pt x="152400" y="148144"/>
                  <a:pt x="152400" y="142875"/>
                </a:cubicBezTo>
                <a:cubicBezTo>
                  <a:pt x="152400" y="139869"/>
                  <a:pt x="151001" y="137041"/>
                  <a:pt x="148590" y="135255"/>
                </a:cubicBezTo>
                <a:lnTo>
                  <a:pt x="133350" y="123825"/>
                </a:lnTo>
                <a:lnTo>
                  <a:pt x="133350" y="61912"/>
                </a:lnTo>
                <a:lnTo>
                  <a:pt x="142875" y="61912"/>
                </a:lnTo>
                <a:cubicBezTo>
                  <a:pt x="147191" y="61912"/>
                  <a:pt x="150971" y="58995"/>
                  <a:pt x="152073" y="54828"/>
                </a:cubicBezTo>
                <a:cubicBezTo>
                  <a:pt x="153174" y="50661"/>
                  <a:pt x="151328" y="46256"/>
                  <a:pt x="147578" y="44113"/>
                </a:cubicBezTo>
                <a:lnTo>
                  <a:pt x="80903" y="6013"/>
                </a:lnTo>
                <a:close/>
                <a:moveTo>
                  <a:pt x="119062" y="61912"/>
                </a:moveTo>
                <a:lnTo>
                  <a:pt x="119062" y="123825"/>
                </a:lnTo>
                <a:lnTo>
                  <a:pt x="100013" y="123825"/>
                </a:lnTo>
                <a:lnTo>
                  <a:pt x="100013" y="61912"/>
                </a:lnTo>
                <a:lnTo>
                  <a:pt x="119062" y="61912"/>
                </a:lnTo>
                <a:close/>
                <a:moveTo>
                  <a:pt x="85725" y="61912"/>
                </a:moveTo>
                <a:lnTo>
                  <a:pt x="85725" y="123825"/>
                </a:lnTo>
                <a:lnTo>
                  <a:pt x="66675" y="123825"/>
                </a:lnTo>
                <a:lnTo>
                  <a:pt x="66675" y="61912"/>
                </a:lnTo>
                <a:lnTo>
                  <a:pt x="85725" y="61912"/>
                </a:lnTo>
                <a:close/>
                <a:moveTo>
                  <a:pt x="52388" y="61912"/>
                </a:moveTo>
                <a:lnTo>
                  <a:pt x="52388" y="123825"/>
                </a:lnTo>
                <a:lnTo>
                  <a:pt x="33338" y="123825"/>
                </a:lnTo>
                <a:lnTo>
                  <a:pt x="33338" y="61912"/>
                </a:lnTo>
                <a:lnTo>
                  <a:pt x="52388" y="61912"/>
                </a:lnTo>
                <a:close/>
                <a:moveTo>
                  <a:pt x="76200" y="28575"/>
                </a:moveTo>
                <a:cubicBezTo>
                  <a:pt x="81457" y="28575"/>
                  <a:pt x="85725" y="32843"/>
                  <a:pt x="85725" y="38100"/>
                </a:cubicBezTo>
                <a:cubicBezTo>
                  <a:pt x="85725" y="43357"/>
                  <a:pt x="81457" y="47625"/>
                  <a:pt x="76200" y="47625"/>
                </a:cubicBezTo>
                <a:cubicBezTo>
                  <a:pt x="70943" y="47625"/>
                  <a:pt x="66675" y="43357"/>
                  <a:pt x="66675" y="38100"/>
                </a:cubicBezTo>
                <a:cubicBezTo>
                  <a:pt x="66675" y="32843"/>
                  <a:pt x="70943" y="28575"/>
                  <a:pt x="76200" y="28575"/>
                </a:cubicBezTo>
                <a:close/>
              </a:path>
            </a:pathLst>
          </a:custGeom>
          <a:solidFill>
            <a:srgbClr val="F7FA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8826475" y="4343400"/>
            <a:ext cx="14001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Satisfaction Drop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331175" y="4781550"/>
            <a:ext cx="9810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84.4%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9220051" y="4891088"/>
            <a:ext cx="7524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Satisfied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8331175" y="5238750"/>
            <a:ext cx="33623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Down from 91.4% in Round 1, introducing reputational and engagement risk.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8331175" y="5976938"/>
            <a:ext cx="3286125" cy="9525"/>
          </a:xfrm>
          <a:custGeom>
            <a:rect b="b" l="l" r="r" t="t"/>
            <a:pathLst>
              <a:path extrusionOk="0" h="9525" w="3286125">
                <a:moveTo>
                  <a:pt x="0" y="0"/>
                </a:moveTo>
                <a:lnTo>
                  <a:pt x="3286125" y="0"/>
                </a:lnTo>
                <a:lnTo>
                  <a:pt x="32861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F7FAF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8369275" y="6096000"/>
            <a:ext cx="114300" cy="152400"/>
          </a:xfrm>
          <a:custGeom>
            <a:rect b="b" l="l" r="r" t="t"/>
            <a:pathLst>
              <a:path extrusionOk="0" h="152400" w="1143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8578825" y="6057900"/>
            <a:ext cx="31146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-7.0 percentage point decline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CONSTRUCT 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Self-Perceived Workplace Readiness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A polarizing trend: readiness depth improves modestly but unevenly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385763" y="1528763"/>
            <a:ext cx="6372225" cy="4943475"/>
          </a:xfrm>
          <a:custGeom>
            <a:rect b="b" l="l" r="r" t="t"/>
            <a:pathLst>
              <a:path extrusionOk="0" h="4943475" w="6372225">
                <a:moveTo>
                  <a:pt x="114293" y="0"/>
                </a:moveTo>
                <a:lnTo>
                  <a:pt x="6257932" y="0"/>
                </a:lnTo>
                <a:cubicBezTo>
                  <a:pt x="6321012" y="0"/>
                  <a:pt x="6372225" y="51213"/>
                  <a:pt x="6372225" y="114293"/>
                </a:cubicBezTo>
                <a:lnTo>
                  <a:pt x="6372225" y="4829182"/>
                </a:lnTo>
                <a:cubicBezTo>
                  <a:pt x="6372225" y="4892262"/>
                  <a:pt x="6321012" y="4943475"/>
                  <a:pt x="6257932" y="4943475"/>
                </a:cubicBezTo>
                <a:lnTo>
                  <a:pt x="114293" y="4943475"/>
                </a:lnTo>
                <a:cubicBezTo>
                  <a:pt x="51213" y="4943475"/>
                  <a:pt x="0" y="4892262"/>
                  <a:pt x="0" y="4829182"/>
                </a:cubicBezTo>
                <a:lnTo>
                  <a:pt x="0" y="114293"/>
                </a:lnTo>
                <a:cubicBezTo>
                  <a:pt x="0" y="51213"/>
                  <a:pt x="51213" y="0"/>
                  <a:pt x="114293" y="0"/>
                </a:cubicBezTo>
                <a:close/>
              </a:path>
            </a:pathLst>
          </a:custGeom>
          <a:solidFill>
            <a:srgbClr val="2C7A7B">
              <a:alpha val="10196"/>
            </a:srgbClr>
          </a:solidFill>
          <a:ln cap="flat" cmpd="sng" w="12700">
            <a:solidFill>
              <a:srgbClr val="2C7A7B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533400" y="1724025"/>
            <a:ext cx="60769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Preparedness Distribution Comparison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8-12:45:33-d73lprasc5cotr0jvj40.png"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2105025"/>
            <a:ext cx="5981700" cy="3810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6935167" y="1524000"/>
            <a:ext cx="4876800" cy="1943100"/>
          </a:xfrm>
          <a:custGeom>
            <a:rect b="b" l="l" r="r" t="t"/>
            <a:pathLst>
              <a:path extrusionOk="0" h="1943100" w="4876800">
                <a:moveTo>
                  <a:pt x="38100" y="0"/>
                </a:moveTo>
                <a:lnTo>
                  <a:pt x="4800592" y="0"/>
                </a:lnTo>
                <a:cubicBezTo>
                  <a:pt x="4842680" y="0"/>
                  <a:pt x="4876800" y="34120"/>
                  <a:pt x="4876800" y="76208"/>
                </a:cubicBezTo>
                <a:lnTo>
                  <a:pt x="4876800" y="1866892"/>
                </a:lnTo>
                <a:cubicBezTo>
                  <a:pt x="4876800" y="1908980"/>
                  <a:pt x="4842680" y="1943100"/>
                  <a:pt x="4800592" y="1943100"/>
                </a:cubicBezTo>
                <a:lnTo>
                  <a:pt x="38100" y="1943100"/>
                </a:lnTo>
                <a:cubicBezTo>
                  <a:pt x="17072" y="1943100"/>
                  <a:pt x="0" y="1926028"/>
                  <a:pt x="0" y="1905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6935167" y="1524000"/>
            <a:ext cx="38100" cy="1943100"/>
          </a:xfrm>
          <a:custGeom>
            <a:rect b="b" l="l" r="r" t="t"/>
            <a:pathLst>
              <a:path extrusionOk="0" h="1943100" w="38100">
                <a:moveTo>
                  <a:pt x="38100" y="0"/>
                </a:moveTo>
                <a:lnTo>
                  <a:pt x="38100" y="0"/>
                </a:lnTo>
                <a:lnTo>
                  <a:pt x="38100" y="1943100"/>
                </a:lnTo>
                <a:lnTo>
                  <a:pt x="38100" y="1943100"/>
                </a:lnTo>
                <a:cubicBezTo>
                  <a:pt x="17072" y="1943100"/>
                  <a:pt x="0" y="1926028"/>
                  <a:pt x="0" y="1905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7106617" y="1676400"/>
            <a:ext cx="2171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Round 2 Distribution (2018)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10983218" y="1676400"/>
            <a:ext cx="676275" cy="266700"/>
          </a:xfrm>
          <a:custGeom>
            <a:rect b="b" l="l" r="r" t="t"/>
            <a:pathLst>
              <a:path extrusionOk="0" h="266700" w="676275">
                <a:moveTo>
                  <a:pt x="133350" y="0"/>
                </a:moveTo>
                <a:lnTo>
                  <a:pt x="542925" y="0"/>
                </a:lnTo>
                <a:cubicBezTo>
                  <a:pt x="616523" y="0"/>
                  <a:pt x="676275" y="59752"/>
                  <a:pt x="676275" y="133350"/>
                </a:cubicBezTo>
                <a:lnTo>
                  <a:pt x="676275" y="133350"/>
                </a:lnTo>
                <a:cubicBezTo>
                  <a:pt x="676275" y="206948"/>
                  <a:pt x="616523" y="266700"/>
                  <a:pt x="5429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10983218" y="1676400"/>
            <a:ext cx="7429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114300" spcFirstLastPara="1" rIns="114300" wrap="square" tIns="381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Current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7106617" y="2038350"/>
            <a:ext cx="10382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Very Prepared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11214720" y="2019300"/>
            <a:ext cx="5429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42.0%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7106617" y="2381250"/>
            <a:ext cx="14382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Somewhat Prepared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1224245" y="2362200"/>
            <a:ext cx="533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45.2%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106617" y="2724150"/>
            <a:ext cx="8667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Ill-Prepared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11330360" y="2705100"/>
            <a:ext cx="4191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5.7%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7106617" y="3067050"/>
            <a:ext cx="876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Unprepared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11364590" y="3048000"/>
            <a:ext cx="3905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7.1%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6916117" y="3581400"/>
            <a:ext cx="4895850" cy="2895600"/>
          </a:xfrm>
          <a:custGeom>
            <a:rect b="b" l="l" r="r" t="t"/>
            <a:pathLst>
              <a:path extrusionOk="0" h="2895600" w="4895850">
                <a:moveTo>
                  <a:pt x="76212" y="0"/>
                </a:moveTo>
                <a:lnTo>
                  <a:pt x="4819638" y="0"/>
                </a:lnTo>
                <a:cubicBezTo>
                  <a:pt x="4861729" y="0"/>
                  <a:pt x="4895850" y="34121"/>
                  <a:pt x="4895850" y="76212"/>
                </a:cubicBezTo>
                <a:lnTo>
                  <a:pt x="4895850" y="2819388"/>
                </a:lnTo>
                <a:cubicBezTo>
                  <a:pt x="4895850" y="2861479"/>
                  <a:pt x="4861729" y="2895600"/>
                  <a:pt x="4819638" y="2895600"/>
                </a:cubicBezTo>
                <a:lnTo>
                  <a:pt x="76212" y="2895600"/>
                </a:lnTo>
                <a:cubicBezTo>
                  <a:pt x="34121" y="2895600"/>
                  <a:pt x="0" y="2861479"/>
                  <a:pt x="0" y="2819388"/>
                </a:cubicBezTo>
                <a:lnTo>
                  <a:pt x="0" y="76212"/>
                </a:lnTo>
                <a:cubicBezTo>
                  <a:pt x="0" y="34150"/>
                  <a:pt x="34150" y="0"/>
                  <a:pt x="76212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7113761" y="3876675"/>
            <a:ext cx="128588" cy="171450"/>
          </a:xfrm>
          <a:custGeom>
            <a:rect b="b" l="l" r="r" t="t"/>
            <a:pathLst>
              <a:path extrusionOk="0" h="171450" w="128588">
                <a:moveTo>
                  <a:pt x="98081" y="128588"/>
                </a:moveTo>
                <a:cubicBezTo>
                  <a:pt x="100526" y="121120"/>
                  <a:pt x="105415" y="114356"/>
                  <a:pt x="110940" y="108529"/>
                </a:cubicBezTo>
                <a:cubicBezTo>
                  <a:pt x="121890" y="97010"/>
                  <a:pt x="128587" y="81439"/>
                  <a:pt x="128587" y="64294"/>
                </a:cubicBezTo>
                <a:cubicBezTo>
                  <a:pt x="128587" y="28798"/>
                  <a:pt x="99789" y="0"/>
                  <a:pt x="64294" y="0"/>
                </a:cubicBezTo>
                <a:cubicBezTo>
                  <a:pt x="28798" y="0"/>
                  <a:pt x="0" y="28798"/>
                  <a:pt x="0" y="64294"/>
                </a:cubicBezTo>
                <a:cubicBezTo>
                  <a:pt x="0" y="81439"/>
                  <a:pt x="6697" y="97010"/>
                  <a:pt x="17647" y="108529"/>
                </a:cubicBezTo>
                <a:cubicBezTo>
                  <a:pt x="23173" y="114356"/>
                  <a:pt x="28095" y="121120"/>
                  <a:pt x="30506" y="128588"/>
                </a:cubicBezTo>
                <a:lnTo>
                  <a:pt x="98048" y="128588"/>
                </a:lnTo>
                <a:close/>
                <a:moveTo>
                  <a:pt x="96441" y="144661"/>
                </a:moveTo>
                <a:lnTo>
                  <a:pt x="32147" y="144661"/>
                </a:lnTo>
                <a:lnTo>
                  <a:pt x="32147" y="150019"/>
                </a:lnTo>
                <a:cubicBezTo>
                  <a:pt x="32147" y="164820"/>
                  <a:pt x="44135" y="176808"/>
                  <a:pt x="58936" y="176808"/>
                </a:cubicBezTo>
                <a:lnTo>
                  <a:pt x="69652" y="176808"/>
                </a:lnTo>
                <a:cubicBezTo>
                  <a:pt x="84453" y="176808"/>
                  <a:pt x="96441" y="164820"/>
                  <a:pt x="96441" y="150019"/>
                </a:cubicBezTo>
                <a:lnTo>
                  <a:pt x="96441" y="144661"/>
                </a:lnTo>
                <a:close/>
                <a:moveTo>
                  <a:pt x="61615" y="37505"/>
                </a:moveTo>
                <a:cubicBezTo>
                  <a:pt x="48287" y="37505"/>
                  <a:pt x="37505" y="48287"/>
                  <a:pt x="37505" y="61615"/>
                </a:cubicBezTo>
                <a:cubicBezTo>
                  <a:pt x="37505" y="66069"/>
                  <a:pt x="33922" y="69652"/>
                  <a:pt x="29468" y="69652"/>
                </a:cubicBezTo>
                <a:cubicBezTo>
                  <a:pt x="25014" y="69652"/>
                  <a:pt x="21431" y="66069"/>
                  <a:pt x="21431" y="61615"/>
                </a:cubicBezTo>
                <a:cubicBezTo>
                  <a:pt x="21431" y="39413"/>
                  <a:pt x="39413" y="21431"/>
                  <a:pt x="61615" y="21431"/>
                </a:cubicBezTo>
                <a:cubicBezTo>
                  <a:pt x="66069" y="21431"/>
                  <a:pt x="69652" y="25014"/>
                  <a:pt x="69652" y="29468"/>
                </a:cubicBezTo>
                <a:cubicBezTo>
                  <a:pt x="69652" y="33922"/>
                  <a:pt x="66069" y="37505"/>
                  <a:pt x="61615" y="37505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7287592" y="3829050"/>
            <a:ext cx="4457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Key Insight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7068517" y="4210050"/>
            <a:ext cx="46672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Readiness is polarizing, not uniformly improving.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While "very prepared" increased by 3.8pp, "unprepared" also rose by 3.1pp.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7068517" y="4876800"/>
            <a:ext cx="304800" cy="304800"/>
          </a:xfrm>
          <a:custGeom>
            <a:rect b="b" l="l" r="r" t="t"/>
            <a:pathLst>
              <a:path extrusionOk="0" h="304800" w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8B2AC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7173292" y="4962525"/>
            <a:ext cx="100013" cy="133350"/>
          </a:xfrm>
          <a:custGeom>
            <a:rect b="b" l="l" r="r" t="t"/>
            <a:pathLst>
              <a:path extrusionOk="0" h="133350" w="100013">
                <a:moveTo>
                  <a:pt x="55892" y="4532"/>
                </a:moveTo>
                <a:cubicBezTo>
                  <a:pt x="52637" y="1276"/>
                  <a:pt x="47350" y="1276"/>
                  <a:pt x="44094" y="4532"/>
                </a:cubicBezTo>
                <a:lnTo>
                  <a:pt x="2422" y="46204"/>
                </a:lnTo>
                <a:cubicBezTo>
                  <a:pt x="-833" y="49459"/>
                  <a:pt x="-833" y="54746"/>
                  <a:pt x="2422" y="58002"/>
                </a:cubicBezTo>
                <a:cubicBezTo>
                  <a:pt x="5678" y="61258"/>
                  <a:pt x="10965" y="61258"/>
                  <a:pt x="14221" y="58002"/>
                </a:cubicBezTo>
                <a:lnTo>
                  <a:pt x="41672" y="30551"/>
                </a:lnTo>
                <a:lnTo>
                  <a:pt x="41672" y="127099"/>
                </a:lnTo>
                <a:cubicBezTo>
                  <a:pt x="41672" y="131709"/>
                  <a:pt x="45396" y="135434"/>
                  <a:pt x="50006" y="135434"/>
                </a:cubicBezTo>
                <a:cubicBezTo>
                  <a:pt x="54616" y="135434"/>
                  <a:pt x="58341" y="131709"/>
                  <a:pt x="58341" y="127099"/>
                </a:cubicBezTo>
                <a:lnTo>
                  <a:pt x="58341" y="30551"/>
                </a:lnTo>
                <a:lnTo>
                  <a:pt x="85792" y="58002"/>
                </a:lnTo>
                <a:cubicBezTo>
                  <a:pt x="89048" y="61258"/>
                  <a:pt x="94335" y="61258"/>
                  <a:pt x="97590" y="58002"/>
                </a:cubicBezTo>
                <a:cubicBezTo>
                  <a:pt x="100846" y="54746"/>
                  <a:pt x="100846" y="49459"/>
                  <a:pt x="97590" y="46204"/>
                </a:cubicBezTo>
                <a:lnTo>
                  <a:pt x="55918" y="4532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7487617" y="4819650"/>
            <a:ext cx="15811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Very Prepared: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+3.8pp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7487617" y="5048250"/>
            <a:ext cx="15716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38.2% → 42.0%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7068517" y="5372100"/>
            <a:ext cx="304800" cy="304800"/>
          </a:xfrm>
          <a:custGeom>
            <a:rect b="b" l="l" r="r" t="t"/>
            <a:pathLst>
              <a:path extrusionOk="0" h="304800" w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7FAFC">
              <a:alpha val="1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7173292" y="5457825"/>
            <a:ext cx="100013" cy="133350"/>
          </a:xfrm>
          <a:custGeom>
            <a:rect b="b" l="l" r="r" t="t"/>
            <a:pathLst>
              <a:path extrusionOk="0" h="133350" w="100013">
                <a:moveTo>
                  <a:pt x="44120" y="130902"/>
                </a:moveTo>
                <a:cubicBezTo>
                  <a:pt x="47376" y="134157"/>
                  <a:pt x="52663" y="134157"/>
                  <a:pt x="55918" y="130902"/>
                </a:cubicBezTo>
                <a:lnTo>
                  <a:pt x="97590" y="89230"/>
                </a:lnTo>
                <a:cubicBezTo>
                  <a:pt x="100846" y="85974"/>
                  <a:pt x="100846" y="80687"/>
                  <a:pt x="97590" y="77432"/>
                </a:cubicBezTo>
                <a:cubicBezTo>
                  <a:pt x="94335" y="74176"/>
                  <a:pt x="89048" y="74176"/>
                  <a:pt x="85792" y="77432"/>
                </a:cubicBezTo>
                <a:lnTo>
                  <a:pt x="58341" y="104883"/>
                </a:lnTo>
                <a:lnTo>
                  <a:pt x="58341" y="8334"/>
                </a:lnTo>
                <a:cubicBezTo>
                  <a:pt x="58341" y="3724"/>
                  <a:pt x="54616" y="0"/>
                  <a:pt x="50006" y="0"/>
                </a:cubicBezTo>
                <a:cubicBezTo>
                  <a:pt x="45396" y="0"/>
                  <a:pt x="41672" y="3724"/>
                  <a:pt x="41672" y="8334"/>
                </a:cubicBezTo>
                <a:lnTo>
                  <a:pt x="41672" y="104883"/>
                </a:lnTo>
                <a:lnTo>
                  <a:pt x="14221" y="77432"/>
                </a:lnTo>
                <a:cubicBezTo>
                  <a:pt x="10965" y="74176"/>
                  <a:pt x="5678" y="74176"/>
                  <a:pt x="2422" y="77432"/>
                </a:cubicBezTo>
                <a:cubicBezTo>
                  <a:pt x="-833" y="80687"/>
                  <a:pt x="-833" y="85974"/>
                  <a:pt x="2422" y="89230"/>
                </a:cubicBezTo>
                <a:lnTo>
                  <a:pt x="44094" y="130902"/>
                </a:ln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7487617" y="5314950"/>
            <a:ext cx="1952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Somewhat Prepared: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-5.4pp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7487617" y="5543550"/>
            <a:ext cx="19431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50.6% → 45.2%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7068517" y="5867400"/>
            <a:ext cx="304800" cy="304800"/>
          </a:xfrm>
          <a:custGeom>
            <a:rect b="b" l="l" r="r" t="t"/>
            <a:pathLst>
              <a:path extrusionOk="0" h="304800" w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7FAFC">
              <a:alpha val="1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7206630" y="5953125"/>
            <a:ext cx="33338" cy="133350"/>
          </a:xfrm>
          <a:custGeom>
            <a:rect b="b" l="l" r="r" t="t"/>
            <a:pathLst>
              <a:path extrusionOk="0" h="133350" w="33338">
                <a:moveTo>
                  <a:pt x="25003" y="8334"/>
                </a:moveTo>
                <a:cubicBezTo>
                  <a:pt x="25003" y="3724"/>
                  <a:pt x="21279" y="0"/>
                  <a:pt x="16669" y="0"/>
                </a:cubicBezTo>
                <a:cubicBezTo>
                  <a:pt x="12059" y="0"/>
                  <a:pt x="8334" y="3724"/>
                  <a:pt x="8334" y="8334"/>
                </a:cubicBezTo>
                <a:lnTo>
                  <a:pt x="8334" y="91678"/>
                </a:lnTo>
                <a:cubicBezTo>
                  <a:pt x="8334" y="96288"/>
                  <a:pt x="12059" y="100013"/>
                  <a:pt x="16669" y="100013"/>
                </a:cubicBezTo>
                <a:cubicBezTo>
                  <a:pt x="21279" y="100013"/>
                  <a:pt x="25003" y="96288"/>
                  <a:pt x="25003" y="91678"/>
                </a:cubicBezTo>
                <a:lnTo>
                  <a:pt x="25003" y="8334"/>
                </a:lnTo>
                <a:close/>
                <a:moveTo>
                  <a:pt x="16669" y="133350"/>
                </a:moveTo>
                <a:cubicBezTo>
                  <a:pt x="22425" y="133350"/>
                  <a:pt x="27087" y="128688"/>
                  <a:pt x="27087" y="122932"/>
                </a:cubicBezTo>
                <a:cubicBezTo>
                  <a:pt x="27087" y="117176"/>
                  <a:pt x="22425" y="112514"/>
                  <a:pt x="16669" y="112514"/>
                </a:cubicBezTo>
                <a:cubicBezTo>
                  <a:pt x="10913" y="112514"/>
                  <a:pt x="6251" y="117176"/>
                  <a:pt x="6251" y="122932"/>
                </a:cubicBezTo>
                <a:cubicBezTo>
                  <a:pt x="6251" y="128688"/>
                  <a:pt x="10913" y="133350"/>
                  <a:pt x="16669" y="133350"/>
                </a:cubicBez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7487617" y="5810250"/>
            <a:ext cx="13906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Unprepared: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+3.1pp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7487617" y="6038850"/>
            <a:ext cx="13811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4.0% → 7.1%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375716" y="375716"/>
            <a:ext cx="11515710" cy="225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3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CONSTRUCT 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375716" y="676290"/>
            <a:ext cx="11609639" cy="375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3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Capability Formation: Skills Acquired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375716" y="1127149"/>
            <a:ext cx="11525103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General capabilities strengthened while transition/signalling skills weakened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380413" y="1507562"/>
            <a:ext cx="6922576" cy="5100351"/>
          </a:xfrm>
          <a:custGeom>
            <a:rect b="b" l="l" r="r" t="t"/>
            <a:pathLst>
              <a:path extrusionOk="0" h="5100351" w="6922576">
                <a:moveTo>
                  <a:pt x="112718" y="0"/>
                </a:moveTo>
                <a:lnTo>
                  <a:pt x="6809859" y="0"/>
                </a:lnTo>
                <a:cubicBezTo>
                  <a:pt x="6872111" y="0"/>
                  <a:pt x="6922576" y="50465"/>
                  <a:pt x="6922576" y="112718"/>
                </a:cubicBezTo>
                <a:lnTo>
                  <a:pt x="6922576" y="4987634"/>
                </a:lnTo>
                <a:cubicBezTo>
                  <a:pt x="6922576" y="5049886"/>
                  <a:pt x="6872111" y="5100351"/>
                  <a:pt x="6809859" y="5100351"/>
                </a:cubicBezTo>
                <a:lnTo>
                  <a:pt x="112718" y="5100351"/>
                </a:lnTo>
                <a:cubicBezTo>
                  <a:pt x="50465" y="5100351"/>
                  <a:pt x="0" y="5049886"/>
                  <a:pt x="0" y="4987634"/>
                </a:cubicBezTo>
                <a:lnTo>
                  <a:pt x="0" y="112718"/>
                </a:lnTo>
                <a:cubicBezTo>
                  <a:pt x="0" y="50465"/>
                  <a:pt x="50465" y="0"/>
                  <a:pt x="112718" y="0"/>
                </a:cubicBezTo>
                <a:close/>
              </a:path>
            </a:pathLst>
          </a:custGeom>
          <a:solidFill>
            <a:srgbClr val="2C7A7B">
              <a:alpha val="10196"/>
            </a:srgbClr>
          </a:solidFill>
          <a:ln cap="flat" cmpd="sng" w="12700">
            <a:solidFill>
              <a:srgbClr val="2C7A7B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526003" y="1700117"/>
            <a:ext cx="6631396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9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Skills Learned at University: Round 1 vs Round 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8-12:45:33-d73lprff2en90lh05ktg.png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968" y="2075834"/>
            <a:ext cx="6434145" cy="37571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62" name="Google Shape;162;p7"/>
          <p:cNvSpPr/>
          <p:nvPr/>
        </p:nvSpPr>
        <p:spPr>
          <a:xfrm>
            <a:off x="7461421" y="1507562"/>
            <a:ext cx="4348918" cy="2075834"/>
          </a:xfrm>
          <a:custGeom>
            <a:rect b="b" l="l" r="r" t="t"/>
            <a:pathLst>
              <a:path extrusionOk="0" h="2075834" w="4348918">
                <a:moveTo>
                  <a:pt x="75145" y="0"/>
                </a:moveTo>
                <a:lnTo>
                  <a:pt x="4273773" y="0"/>
                </a:lnTo>
                <a:cubicBezTo>
                  <a:pt x="4315275" y="0"/>
                  <a:pt x="4348918" y="33644"/>
                  <a:pt x="4348918" y="75145"/>
                </a:cubicBezTo>
                <a:lnTo>
                  <a:pt x="4348918" y="2000688"/>
                </a:lnTo>
                <a:cubicBezTo>
                  <a:pt x="4348918" y="2042190"/>
                  <a:pt x="4315275" y="2075834"/>
                  <a:pt x="4273773" y="2075834"/>
                </a:cubicBezTo>
                <a:lnTo>
                  <a:pt x="75145" y="2075834"/>
                </a:lnTo>
                <a:cubicBezTo>
                  <a:pt x="33644" y="2075834"/>
                  <a:pt x="0" y="2042190"/>
                  <a:pt x="0" y="2000688"/>
                </a:cubicBezTo>
                <a:lnTo>
                  <a:pt x="0" y="75145"/>
                </a:lnTo>
                <a:cubicBezTo>
                  <a:pt x="0" y="33671"/>
                  <a:pt x="33671" y="0"/>
                  <a:pt x="75145" y="0"/>
                </a:cubicBezTo>
                <a:close/>
              </a:path>
            </a:pathLst>
          </a:custGeom>
          <a:solidFill>
            <a:srgbClr val="38B2AC">
              <a:alpha val="20000"/>
            </a:srgbClr>
          </a:solidFill>
          <a:ln cap="flat" cmpd="sng" w="12700">
            <a:solidFill>
              <a:srgbClr val="38B2AC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7639887" y="1709510"/>
            <a:ext cx="169072" cy="169072"/>
          </a:xfrm>
          <a:custGeom>
            <a:rect b="b" l="l" r="r" t="t"/>
            <a:pathLst>
              <a:path extrusionOk="0" h="169072" w="169072">
                <a:moveTo>
                  <a:pt x="21134" y="21134"/>
                </a:moveTo>
                <a:cubicBezTo>
                  <a:pt x="21134" y="15289"/>
                  <a:pt x="16412" y="10567"/>
                  <a:pt x="10567" y="10567"/>
                </a:cubicBezTo>
                <a:cubicBezTo>
                  <a:pt x="4722" y="10567"/>
                  <a:pt x="0" y="15289"/>
                  <a:pt x="0" y="21134"/>
                </a:cubicBezTo>
                <a:lnTo>
                  <a:pt x="0" y="132088"/>
                </a:lnTo>
                <a:cubicBezTo>
                  <a:pt x="0" y="146684"/>
                  <a:pt x="11822" y="158505"/>
                  <a:pt x="26418" y="158505"/>
                </a:cubicBezTo>
                <a:lnTo>
                  <a:pt x="158505" y="158505"/>
                </a:lnTo>
                <a:cubicBezTo>
                  <a:pt x="164350" y="158505"/>
                  <a:pt x="169072" y="153783"/>
                  <a:pt x="169072" y="147938"/>
                </a:cubicBezTo>
                <a:cubicBezTo>
                  <a:pt x="169072" y="142093"/>
                  <a:pt x="164350" y="137371"/>
                  <a:pt x="158505" y="137371"/>
                </a:cubicBezTo>
                <a:lnTo>
                  <a:pt x="26418" y="137371"/>
                </a:lnTo>
                <a:cubicBezTo>
                  <a:pt x="23512" y="137371"/>
                  <a:pt x="21134" y="134994"/>
                  <a:pt x="21134" y="132088"/>
                </a:cubicBezTo>
                <a:lnTo>
                  <a:pt x="21134" y="21134"/>
                </a:lnTo>
                <a:close/>
                <a:moveTo>
                  <a:pt x="155401" y="49731"/>
                </a:moveTo>
                <a:cubicBezTo>
                  <a:pt x="159529" y="45603"/>
                  <a:pt x="159529" y="38900"/>
                  <a:pt x="155401" y="34772"/>
                </a:cubicBezTo>
                <a:cubicBezTo>
                  <a:pt x="151274" y="30644"/>
                  <a:pt x="144570" y="30644"/>
                  <a:pt x="140442" y="34772"/>
                </a:cubicBezTo>
                <a:lnTo>
                  <a:pt x="105670" y="69577"/>
                </a:lnTo>
                <a:lnTo>
                  <a:pt x="86716" y="50656"/>
                </a:lnTo>
                <a:cubicBezTo>
                  <a:pt x="82588" y="46528"/>
                  <a:pt x="75884" y="46528"/>
                  <a:pt x="71757" y="50656"/>
                </a:cubicBezTo>
                <a:lnTo>
                  <a:pt x="40056" y="82357"/>
                </a:lnTo>
                <a:cubicBezTo>
                  <a:pt x="35928" y="86485"/>
                  <a:pt x="35928" y="93188"/>
                  <a:pt x="40056" y="97316"/>
                </a:cubicBezTo>
                <a:cubicBezTo>
                  <a:pt x="44183" y="101443"/>
                  <a:pt x="50887" y="101443"/>
                  <a:pt x="55015" y="97316"/>
                </a:cubicBezTo>
                <a:lnTo>
                  <a:pt x="79253" y="73078"/>
                </a:lnTo>
                <a:lnTo>
                  <a:pt x="98207" y="92032"/>
                </a:lnTo>
                <a:cubicBezTo>
                  <a:pt x="102335" y="96160"/>
                  <a:pt x="109039" y="96160"/>
                  <a:pt x="113166" y="92032"/>
                </a:cubicBezTo>
                <a:lnTo>
                  <a:pt x="155434" y="49764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7832441" y="1662545"/>
            <a:ext cx="3907451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Strongest Skills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7616404" y="2038262"/>
            <a:ext cx="4038952" cy="413288"/>
          </a:xfrm>
          <a:custGeom>
            <a:rect b="b" l="l" r="r" t="t"/>
            <a:pathLst>
              <a:path extrusionOk="0" h="413288" w="4038952">
                <a:moveTo>
                  <a:pt x="37572" y="0"/>
                </a:moveTo>
                <a:lnTo>
                  <a:pt x="4001380" y="0"/>
                </a:lnTo>
                <a:cubicBezTo>
                  <a:pt x="4022117" y="0"/>
                  <a:pt x="4038952" y="16835"/>
                  <a:pt x="4038952" y="37572"/>
                </a:cubicBezTo>
                <a:lnTo>
                  <a:pt x="4038952" y="375716"/>
                </a:lnTo>
                <a:cubicBezTo>
                  <a:pt x="4038952" y="396453"/>
                  <a:pt x="4022117" y="413288"/>
                  <a:pt x="4001380" y="413288"/>
                </a:cubicBezTo>
                <a:lnTo>
                  <a:pt x="37572" y="413288"/>
                </a:lnTo>
                <a:cubicBezTo>
                  <a:pt x="16835" y="413288"/>
                  <a:pt x="0" y="396453"/>
                  <a:pt x="0" y="375716"/>
                </a:cubicBezTo>
                <a:lnTo>
                  <a:pt x="0" y="37572"/>
                </a:lnTo>
                <a:cubicBezTo>
                  <a:pt x="0" y="16835"/>
                  <a:pt x="16835" y="0"/>
                  <a:pt x="3757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7691548" y="2132191"/>
            <a:ext cx="892327" cy="225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3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Multitasking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1157899" y="2113405"/>
            <a:ext cx="516610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9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76.6%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7616404" y="2526693"/>
            <a:ext cx="4038952" cy="413288"/>
          </a:xfrm>
          <a:custGeom>
            <a:rect b="b" l="l" r="r" t="t"/>
            <a:pathLst>
              <a:path extrusionOk="0" h="413288" w="4038952">
                <a:moveTo>
                  <a:pt x="37572" y="0"/>
                </a:moveTo>
                <a:lnTo>
                  <a:pt x="4001380" y="0"/>
                </a:lnTo>
                <a:cubicBezTo>
                  <a:pt x="4022117" y="0"/>
                  <a:pt x="4038952" y="16835"/>
                  <a:pt x="4038952" y="37572"/>
                </a:cubicBezTo>
                <a:lnTo>
                  <a:pt x="4038952" y="375716"/>
                </a:lnTo>
                <a:cubicBezTo>
                  <a:pt x="4038952" y="396453"/>
                  <a:pt x="4022117" y="413288"/>
                  <a:pt x="4001380" y="413288"/>
                </a:cubicBezTo>
                <a:lnTo>
                  <a:pt x="37572" y="413288"/>
                </a:lnTo>
                <a:cubicBezTo>
                  <a:pt x="16835" y="413288"/>
                  <a:pt x="0" y="396453"/>
                  <a:pt x="0" y="375716"/>
                </a:cubicBezTo>
                <a:lnTo>
                  <a:pt x="0" y="37572"/>
                </a:lnTo>
                <a:cubicBezTo>
                  <a:pt x="0" y="16835"/>
                  <a:pt x="16835" y="0"/>
                  <a:pt x="3757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7691548" y="2620622"/>
            <a:ext cx="911112" cy="225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3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Presentation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11152836" y="2601837"/>
            <a:ext cx="516610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9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56.9%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7616404" y="3015125"/>
            <a:ext cx="4038952" cy="413288"/>
          </a:xfrm>
          <a:custGeom>
            <a:rect b="b" l="l" r="r" t="t"/>
            <a:pathLst>
              <a:path extrusionOk="0" h="413288" w="4038952">
                <a:moveTo>
                  <a:pt x="37572" y="0"/>
                </a:moveTo>
                <a:lnTo>
                  <a:pt x="4001380" y="0"/>
                </a:lnTo>
                <a:cubicBezTo>
                  <a:pt x="4022117" y="0"/>
                  <a:pt x="4038952" y="16835"/>
                  <a:pt x="4038952" y="37572"/>
                </a:cubicBezTo>
                <a:lnTo>
                  <a:pt x="4038952" y="375716"/>
                </a:lnTo>
                <a:cubicBezTo>
                  <a:pt x="4038952" y="396453"/>
                  <a:pt x="4022117" y="413288"/>
                  <a:pt x="4001380" y="413288"/>
                </a:cubicBezTo>
                <a:lnTo>
                  <a:pt x="37572" y="413288"/>
                </a:lnTo>
                <a:cubicBezTo>
                  <a:pt x="16835" y="413288"/>
                  <a:pt x="0" y="396453"/>
                  <a:pt x="0" y="375716"/>
                </a:cubicBezTo>
                <a:lnTo>
                  <a:pt x="0" y="37572"/>
                </a:lnTo>
                <a:cubicBezTo>
                  <a:pt x="0" y="16835"/>
                  <a:pt x="16835" y="0"/>
                  <a:pt x="3757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7691548" y="3109054"/>
            <a:ext cx="1155328" cy="225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3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Workplace Tech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11156652" y="3090268"/>
            <a:ext cx="516610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9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52.6%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7461421" y="3705504"/>
            <a:ext cx="4348918" cy="2075834"/>
          </a:xfrm>
          <a:custGeom>
            <a:rect b="b" l="l" r="r" t="t"/>
            <a:pathLst>
              <a:path extrusionOk="0" h="2075834" w="4348918">
                <a:moveTo>
                  <a:pt x="75145" y="0"/>
                </a:moveTo>
                <a:lnTo>
                  <a:pt x="4273773" y="0"/>
                </a:lnTo>
                <a:cubicBezTo>
                  <a:pt x="4315275" y="0"/>
                  <a:pt x="4348918" y="33644"/>
                  <a:pt x="4348918" y="75145"/>
                </a:cubicBezTo>
                <a:lnTo>
                  <a:pt x="4348918" y="2000688"/>
                </a:lnTo>
                <a:cubicBezTo>
                  <a:pt x="4348918" y="2042190"/>
                  <a:pt x="4315275" y="2075834"/>
                  <a:pt x="4273773" y="2075834"/>
                </a:cubicBezTo>
                <a:lnTo>
                  <a:pt x="75145" y="2075834"/>
                </a:lnTo>
                <a:cubicBezTo>
                  <a:pt x="33644" y="2075834"/>
                  <a:pt x="0" y="2042190"/>
                  <a:pt x="0" y="2000688"/>
                </a:cubicBezTo>
                <a:lnTo>
                  <a:pt x="0" y="75145"/>
                </a:lnTo>
                <a:cubicBezTo>
                  <a:pt x="0" y="33671"/>
                  <a:pt x="33671" y="0"/>
                  <a:pt x="75145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 cap="flat" cmpd="sng" w="12700">
            <a:solidFill>
              <a:srgbClr val="F7FAF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639887" y="3907451"/>
            <a:ext cx="169072" cy="169072"/>
          </a:xfrm>
          <a:custGeom>
            <a:rect b="b" l="l" r="r" t="t"/>
            <a:pathLst>
              <a:path extrusionOk="0" h="169072" w="169072">
                <a:moveTo>
                  <a:pt x="84536" y="169072"/>
                </a:moveTo>
                <a:cubicBezTo>
                  <a:pt x="131193" y="169072"/>
                  <a:pt x="169072" y="131193"/>
                  <a:pt x="169072" y="84536"/>
                </a:cubicBezTo>
                <a:cubicBezTo>
                  <a:pt x="169072" y="37879"/>
                  <a:pt x="131193" y="0"/>
                  <a:pt x="84536" y="0"/>
                </a:cubicBezTo>
                <a:cubicBezTo>
                  <a:pt x="37879" y="0"/>
                  <a:pt x="0" y="37879"/>
                  <a:pt x="0" y="84536"/>
                </a:cubicBezTo>
                <a:cubicBezTo>
                  <a:pt x="0" y="131193"/>
                  <a:pt x="37879" y="169072"/>
                  <a:pt x="84536" y="169072"/>
                </a:cubicBezTo>
                <a:close/>
                <a:moveTo>
                  <a:pt x="84536" y="44910"/>
                </a:moveTo>
                <a:cubicBezTo>
                  <a:pt x="88928" y="44910"/>
                  <a:pt x="92461" y="48443"/>
                  <a:pt x="92461" y="52835"/>
                </a:cubicBezTo>
                <a:lnTo>
                  <a:pt x="92461" y="89820"/>
                </a:lnTo>
                <a:cubicBezTo>
                  <a:pt x="92461" y="94212"/>
                  <a:pt x="88928" y="97745"/>
                  <a:pt x="84536" y="97745"/>
                </a:cubicBezTo>
                <a:cubicBezTo>
                  <a:pt x="80144" y="97745"/>
                  <a:pt x="76611" y="94212"/>
                  <a:pt x="76611" y="89820"/>
                </a:cubicBezTo>
                <a:lnTo>
                  <a:pt x="76611" y="52835"/>
                </a:lnTo>
                <a:cubicBezTo>
                  <a:pt x="76611" y="48443"/>
                  <a:pt x="80144" y="44910"/>
                  <a:pt x="84536" y="44910"/>
                </a:cubicBezTo>
                <a:close/>
                <a:moveTo>
                  <a:pt x="75719" y="116237"/>
                </a:moveTo>
                <a:cubicBezTo>
                  <a:pt x="75519" y="112965"/>
                  <a:pt x="77151" y="109851"/>
                  <a:pt x="79956" y="108154"/>
                </a:cubicBezTo>
                <a:cubicBezTo>
                  <a:pt x="82762" y="106457"/>
                  <a:pt x="86277" y="106457"/>
                  <a:pt x="89083" y="108154"/>
                </a:cubicBezTo>
                <a:cubicBezTo>
                  <a:pt x="91889" y="109851"/>
                  <a:pt x="93521" y="112965"/>
                  <a:pt x="93320" y="116237"/>
                </a:cubicBezTo>
                <a:cubicBezTo>
                  <a:pt x="93521" y="119510"/>
                  <a:pt x="91889" y="122624"/>
                  <a:pt x="89083" y="124321"/>
                </a:cubicBezTo>
                <a:cubicBezTo>
                  <a:pt x="86277" y="126018"/>
                  <a:pt x="82762" y="126018"/>
                  <a:pt x="79956" y="124321"/>
                </a:cubicBezTo>
                <a:cubicBezTo>
                  <a:pt x="77151" y="122624"/>
                  <a:pt x="75519" y="119510"/>
                  <a:pt x="75719" y="116237"/>
                </a:cubicBez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7832441" y="3860487"/>
            <a:ext cx="3907451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Weakest Skills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7616404" y="4236203"/>
            <a:ext cx="4038952" cy="413288"/>
          </a:xfrm>
          <a:custGeom>
            <a:rect b="b" l="l" r="r" t="t"/>
            <a:pathLst>
              <a:path extrusionOk="0" h="413288" w="4038952">
                <a:moveTo>
                  <a:pt x="37572" y="0"/>
                </a:moveTo>
                <a:lnTo>
                  <a:pt x="4001380" y="0"/>
                </a:lnTo>
                <a:cubicBezTo>
                  <a:pt x="4022117" y="0"/>
                  <a:pt x="4038952" y="16835"/>
                  <a:pt x="4038952" y="37572"/>
                </a:cubicBezTo>
                <a:lnTo>
                  <a:pt x="4038952" y="375716"/>
                </a:lnTo>
                <a:cubicBezTo>
                  <a:pt x="4038952" y="396453"/>
                  <a:pt x="4022117" y="413288"/>
                  <a:pt x="4001380" y="413288"/>
                </a:cubicBezTo>
                <a:lnTo>
                  <a:pt x="37572" y="413288"/>
                </a:lnTo>
                <a:cubicBezTo>
                  <a:pt x="16835" y="413288"/>
                  <a:pt x="0" y="396453"/>
                  <a:pt x="0" y="375716"/>
                </a:cubicBezTo>
                <a:lnTo>
                  <a:pt x="0" y="37572"/>
                </a:lnTo>
                <a:cubicBezTo>
                  <a:pt x="0" y="16835"/>
                  <a:pt x="16835" y="0"/>
                  <a:pt x="3757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7691548" y="4330133"/>
            <a:ext cx="1136542" cy="225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3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Resume Writing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11156065" y="4311347"/>
            <a:ext cx="516610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9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37.0%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7616404" y="4724635"/>
            <a:ext cx="4038952" cy="413288"/>
          </a:xfrm>
          <a:custGeom>
            <a:rect b="b" l="l" r="r" t="t"/>
            <a:pathLst>
              <a:path extrusionOk="0" h="413288" w="4038952">
                <a:moveTo>
                  <a:pt x="37572" y="0"/>
                </a:moveTo>
                <a:lnTo>
                  <a:pt x="4001380" y="0"/>
                </a:lnTo>
                <a:cubicBezTo>
                  <a:pt x="4022117" y="0"/>
                  <a:pt x="4038952" y="16835"/>
                  <a:pt x="4038952" y="37572"/>
                </a:cubicBezTo>
                <a:lnTo>
                  <a:pt x="4038952" y="375716"/>
                </a:lnTo>
                <a:cubicBezTo>
                  <a:pt x="4038952" y="396453"/>
                  <a:pt x="4022117" y="413288"/>
                  <a:pt x="4001380" y="413288"/>
                </a:cubicBezTo>
                <a:lnTo>
                  <a:pt x="37572" y="413288"/>
                </a:lnTo>
                <a:cubicBezTo>
                  <a:pt x="16835" y="413288"/>
                  <a:pt x="0" y="396453"/>
                  <a:pt x="0" y="375716"/>
                </a:cubicBezTo>
                <a:lnTo>
                  <a:pt x="0" y="37572"/>
                </a:lnTo>
                <a:cubicBezTo>
                  <a:pt x="0" y="16835"/>
                  <a:pt x="16835" y="0"/>
                  <a:pt x="3757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7691548" y="4818564"/>
            <a:ext cx="845362" cy="225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3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Networking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1152836" y="4799778"/>
            <a:ext cx="516610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9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38.5%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7616404" y="5213066"/>
            <a:ext cx="4038952" cy="413288"/>
          </a:xfrm>
          <a:custGeom>
            <a:rect b="b" l="l" r="r" t="t"/>
            <a:pathLst>
              <a:path extrusionOk="0" h="413288" w="4038952">
                <a:moveTo>
                  <a:pt x="37572" y="0"/>
                </a:moveTo>
                <a:lnTo>
                  <a:pt x="4001380" y="0"/>
                </a:lnTo>
                <a:cubicBezTo>
                  <a:pt x="4022117" y="0"/>
                  <a:pt x="4038952" y="16835"/>
                  <a:pt x="4038952" y="37572"/>
                </a:cubicBezTo>
                <a:lnTo>
                  <a:pt x="4038952" y="375716"/>
                </a:lnTo>
                <a:cubicBezTo>
                  <a:pt x="4038952" y="396453"/>
                  <a:pt x="4022117" y="413288"/>
                  <a:pt x="4001380" y="413288"/>
                </a:cubicBezTo>
                <a:lnTo>
                  <a:pt x="37572" y="413288"/>
                </a:lnTo>
                <a:cubicBezTo>
                  <a:pt x="16835" y="413288"/>
                  <a:pt x="0" y="396453"/>
                  <a:pt x="0" y="375716"/>
                </a:cubicBezTo>
                <a:lnTo>
                  <a:pt x="0" y="37572"/>
                </a:lnTo>
                <a:cubicBezTo>
                  <a:pt x="0" y="16835"/>
                  <a:pt x="16835" y="0"/>
                  <a:pt x="3757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7691548" y="5306995"/>
            <a:ext cx="1286829" cy="225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3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Interview Conduct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11157018" y="5288210"/>
            <a:ext cx="516610" cy="26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9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47.5%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7456725" y="5898749"/>
            <a:ext cx="4358311" cy="713861"/>
          </a:xfrm>
          <a:custGeom>
            <a:rect b="b" l="l" r="r" t="t"/>
            <a:pathLst>
              <a:path extrusionOk="0" h="713861" w="4358311">
                <a:moveTo>
                  <a:pt x="75141" y="0"/>
                </a:moveTo>
                <a:lnTo>
                  <a:pt x="4283170" y="0"/>
                </a:lnTo>
                <a:cubicBezTo>
                  <a:pt x="4324669" y="0"/>
                  <a:pt x="4358311" y="33642"/>
                  <a:pt x="4358311" y="75141"/>
                </a:cubicBezTo>
                <a:lnTo>
                  <a:pt x="4358311" y="638720"/>
                </a:lnTo>
                <a:cubicBezTo>
                  <a:pt x="4358311" y="680220"/>
                  <a:pt x="4324669" y="713861"/>
                  <a:pt x="4283170" y="713861"/>
                </a:cubicBezTo>
                <a:lnTo>
                  <a:pt x="75141" y="713861"/>
                </a:lnTo>
                <a:cubicBezTo>
                  <a:pt x="33670" y="713861"/>
                  <a:pt x="0" y="680192"/>
                  <a:pt x="0" y="638720"/>
                </a:cubicBezTo>
                <a:lnTo>
                  <a:pt x="0" y="75141"/>
                </a:lnTo>
                <a:cubicBezTo>
                  <a:pt x="0" y="33670"/>
                  <a:pt x="33670" y="0"/>
                  <a:pt x="75141" y="0"/>
                </a:cubicBez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7588226" y="6058428"/>
            <a:ext cx="150287" cy="150287"/>
          </a:xfrm>
          <a:custGeom>
            <a:rect b="b" l="l" r="r" t="t"/>
            <a:pathLst>
              <a:path extrusionOk="0" h="150287" w="150287">
                <a:moveTo>
                  <a:pt x="75143" y="150287"/>
                </a:moveTo>
                <a:cubicBezTo>
                  <a:pt x="116616" y="150287"/>
                  <a:pt x="150287" y="116616"/>
                  <a:pt x="150287" y="75143"/>
                </a:cubicBezTo>
                <a:cubicBezTo>
                  <a:pt x="150287" y="33671"/>
                  <a:pt x="116616" y="0"/>
                  <a:pt x="75143" y="0"/>
                </a:cubicBezTo>
                <a:cubicBezTo>
                  <a:pt x="33671" y="0"/>
                  <a:pt x="0" y="33671"/>
                  <a:pt x="0" y="75143"/>
                </a:cubicBezTo>
                <a:cubicBezTo>
                  <a:pt x="0" y="116616"/>
                  <a:pt x="33671" y="150287"/>
                  <a:pt x="75143" y="150287"/>
                </a:cubicBezTo>
                <a:close/>
                <a:moveTo>
                  <a:pt x="65750" y="46965"/>
                </a:moveTo>
                <a:cubicBezTo>
                  <a:pt x="65750" y="41780"/>
                  <a:pt x="69959" y="37572"/>
                  <a:pt x="75143" y="37572"/>
                </a:cubicBezTo>
                <a:cubicBezTo>
                  <a:pt x="80327" y="37572"/>
                  <a:pt x="84536" y="41780"/>
                  <a:pt x="84536" y="46965"/>
                </a:cubicBezTo>
                <a:cubicBezTo>
                  <a:pt x="84536" y="52149"/>
                  <a:pt x="80327" y="56357"/>
                  <a:pt x="75143" y="56357"/>
                </a:cubicBezTo>
                <a:cubicBezTo>
                  <a:pt x="69959" y="56357"/>
                  <a:pt x="65750" y="52149"/>
                  <a:pt x="65750" y="46965"/>
                </a:cubicBezTo>
                <a:close/>
                <a:moveTo>
                  <a:pt x="63402" y="65750"/>
                </a:moveTo>
                <a:lnTo>
                  <a:pt x="77492" y="65750"/>
                </a:lnTo>
                <a:cubicBezTo>
                  <a:pt x="81395" y="65750"/>
                  <a:pt x="84536" y="68891"/>
                  <a:pt x="84536" y="72795"/>
                </a:cubicBezTo>
                <a:lnTo>
                  <a:pt x="84536" y="98626"/>
                </a:lnTo>
                <a:lnTo>
                  <a:pt x="86884" y="98626"/>
                </a:lnTo>
                <a:cubicBezTo>
                  <a:pt x="90788" y="98626"/>
                  <a:pt x="93929" y="101766"/>
                  <a:pt x="93929" y="105670"/>
                </a:cubicBezTo>
                <a:cubicBezTo>
                  <a:pt x="93929" y="109574"/>
                  <a:pt x="90788" y="112715"/>
                  <a:pt x="86884" y="112715"/>
                </a:cubicBezTo>
                <a:lnTo>
                  <a:pt x="63402" y="112715"/>
                </a:lnTo>
                <a:cubicBezTo>
                  <a:pt x="59498" y="112715"/>
                  <a:pt x="56357" y="109574"/>
                  <a:pt x="56357" y="105670"/>
                </a:cubicBezTo>
                <a:cubicBezTo>
                  <a:pt x="56357" y="101766"/>
                  <a:pt x="59498" y="98626"/>
                  <a:pt x="63402" y="98626"/>
                </a:cubicBezTo>
                <a:lnTo>
                  <a:pt x="70447" y="98626"/>
                </a:lnTo>
                <a:lnTo>
                  <a:pt x="70447" y="79840"/>
                </a:lnTo>
                <a:lnTo>
                  <a:pt x="63402" y="79840"/>
                </a:lnTo>
                <a:cubicBezTo>
                  <a:pt x="59498" y="79840"/>
                  <a:pt x="56357" y="76699"/>
                  <a:pt x="56357" y="72795"/>
                </a:cubicBezTo>
                <a:cubicBezTo>
                  <a:pt x="56357" y="68891"/>
                  <a:pt x="59498" y="65750"/>
                  <a:pt x="63402" y="6575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7812874" y="6011464"/>
            <a:ext cx="3964590" cy="4884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3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Structural Gap:</a:t>
            </a:r>
            <a:r>
              <a:rPr lang="en-US" sz="1183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Signalling skills remain significantly weaker than general capabilities and have deteriorated further.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CAPABILITY FORMATION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What Makes a Good Job Candidate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Rising emphasis on credentials and institutional reputation in Round 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385763" y="1528763"/>
            <a:ext cx="6372225" cy="5019675"/>
          </a:xfrm>
          <a:custGeom>
            <a:rect b="b" l="l" r="r" t="t"/>
            <a:pathLst>
              <a:path extrusionOk="0" h="5019675" w="6372225">
                <a:moveTo>
                  <a:pt x="114298" y="0"/>
                </a:moveTo>
                <a:lnTo>
                  <a:pt x="6257927" y="0"/>
                </a:lnTo>
                <a:cubicBezTo>
                  <a:pt x="6321010" y="0"/>
                  <a:pt x="6372225" y="51215"/>
                  <a:pt x="6372225" y="114298"/>
                </a:cubicBezTo>
                <a:lnTo>
                  <a:pt x="6372225" y="4905377"/>
                </a:lnTo>
                <a:cubicBezTo>
                  <a:pt x="6372225" y="4968460"/>
                  <a:pt x="6321010" y="5019675"/>
                  <a:pt x="6257927" y="5019675"/>
                </a:cubicBezTo>
                <a:lnTo>
                  <a:pt x="114298" y="5019675"/>
                </a:lnTo>
                <a:cubicBezTo>
                  <a:pt x="51215" y="5019675"/>
                  <a:pt x="0" y="4968460"/>
                  <a:pt x="0" y="490537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solidFill>
            <a:srgbClr val="2C7A7B">
              <a:alpha val="10196"/>
            </a:srgbClr>
          </a:solidFill>
          <a:ln cap="flat" cmpd="sng" w="12700">
            <a:solidFill>
              <a:srgbClr val="2C7A7B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533400" y="1724025"/>
            <a:ext cx="60769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Job Candidate Differentiators Comparison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8-12:45:33-d73lpree8ais6reku44g.png"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2105025"/>
            <a:ext cx="5981700" cy="3810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200" name="Google Shape;200;p8"/>
          <p:cNvSpPr/>
          <p:nvPr/>
        </p:nvSpPr>
        <p:spPr>
          <a:xfrm>
            <a:off x="6935167" y="1524000"/>
            <a:ext cx="4876800" cy="2209800"/>
          </a:xfrm>
          <a:custGeom>
            <a:rect b="b" l="l" r="r" t="t"/>
            <a:pathLst>
              <a:path extrusionOk="0" h="2209800" w="4876800">
                <a:moveTo>
                  <a:pt x="38100" y="0"/>
                </a:moveTo>
                <a:lnTo>
                  <a:pt x="4800606" y="0"/>
                </a:lnTo>
                <a:cubicBezTo>
                  <a:pt x="4842687" y="0"/>
                  <a:pt x="4876800" y="34113"/>
                  <a:pt x="4876800" y="76194"/>
                </a:cubicBezTo>
                <a:lnTo>
                  <a:pt x="4876800" y="2133606"/>
                </a:lnTo>
                <a:cubicBezTo>
                  <a:pt x="4876800" y="2175687"/>
                  <a:pt x="4842687" y="2209800"/>
                  <a:pt x="4800606" y="2209800"/>
                </a:cubicBezTo>
                <a:lnTo>
                  <a:pt x="38100" y="2209800"/>
                </a:lnTo>
                <a:cubicBezTo>
                  <a:pt x="17072" y="2209800"/>
                  <a:pt x="0" y="2192728"/>
                  <a:pt x="0" y="2171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6935167" y="1524000"/>
            <a:ext cx="38100" cy="2209800"/>
          </a:xfrm>
          <a:custGeom>
            <a:rect b="b" l="l" r="r" t="t"/>
            <a:pathLst>
              <a:path extrusionOk="0" h="2209800" w="38100">
                <a:moveTo>
                  <a:pt x="38100" y="0"/>
                </a:moveTo>
                <a:lnTo>
                  <a:pt x="38100" y="0"/>
                </a:lnTo>
                <a:lnTo>
                  <a:pt x="38100" y="2209800"/>
                </a:lnTo>
                <a:lnTo>
                  <a:pt x="38100" y="2209800"/>
                </a:lnTo>
                <a:cubicBezTo>
                  <a:pt x="17072" y="2209800"/>
                  <a:pt x="0" y="2192728"/>
                  <a:pt x="0" y="2171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106617" y="1676400"/>
            <a:ext cx="46386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Top Differentiators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7106617" y="2133600"/>
            <a:ext cx="304800" cy="304800"/>
          </a:xfrm>
          <a:custGeom>
            <a:rect b="b" l="l" r="r" t="t"/>
            <a:pathLst>
              <a:path extrusionOk="0" h="304800" w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7073280" y="2133600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7525717" y="2076450"/>
            <a:ext cx="13430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Interpersonal Skills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11280874" y="2057400"/>
            <a:ext cx="4667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72.2%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7525717" y="2324100"/>
            <a:ext cx="42005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+0.3pp from R1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7106617" y="2667000"/>
            <a:ext cx="304800" cy="304800"/>
          </a:xfrm>
          <a:custGeom>
            <a:rect b="b" l="l" r="r" t="t"/>
            <a:pathLst>
              <a:path extrusionOk="0" h="304800" w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7073280" y="2667000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7525717" y="2609850"/>
            <a:ext cx="15335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Internship Experience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11269340" y="2590800"/>
            <a:ext cx="4762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58.3%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7525717" y="2857500"/>
            <a:ext cx="42005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+0.2pp from R1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7106617" y="3200400"/>
            <a:ext cx="304800" cy="304800"/>
          </a:xfrm>
          <a:custGeom>
            <a:rect b="b" l="l" r="r" t="t"/>
            <a:pathLst>
              <a:path extrusionOk="0" h="304800" w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7073280" y="3200400"/>
            <a:ext cx="371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7525717" y="3143250"/>
            <a:ext cx="1028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Grades &amp; GPA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11300222" y="3124200"/>
            <a:ext cx="44767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50.1%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7561436" y="3419475"/>
            <a:ext cx="100013" cy="133350"/>
          </a:xfrm>
          <a:custGeom>
            <a:rect b="b" l="l" r="r" t="t"/>
            <a:pathLst>
              <a:path extrusionOk="0" h="133350" w="100013">
                <a:moveTo>
                  <a:pt x="55892" y="4532"/>
                </a:moveTo>
                <a:cubicBezTo>
                  <a:pt x="52637" y="1276"/>
                  <a:pt x="47350" y="1276"/>
                  <a:pt x="44094" y="4532"/>
                </a:cubicBezTo>
                <a:lnTo>
                  <a:pt x="2422" y="46204"/>
                </a:lnTo>
                <a:cubicBezTo>
                  <a:pt x="-833" y="49459"/>
                  <a:pt x="-833" y="54746"/>
                  <a:pt x="2422" y="58002"/>
                </a:cubicBezTo>
                <a:cubicBezTo>
                  <a:pt x="5678" y="61258"/>
                  <a:pt x="10965" y="61258"/>
                  <a:pt x="14221" y="58002"/>
                </a:cubicBezTo>
                <a:lnTo>
                  <a:pt x="41672" y="30551"/>
                </a:lnTo>
                <a:lnTo>
                  <a:pt x="41672" y="127099"/>
                </a:lnTo>
                <a:cubicBezTo>
                  <a:pt x="41672" y="131709"/>
                  <a:pt x="45396" y="135434"/>
                  <a:pt x="50006" y="135434"/>
                </a:cubicBezTo>
                <a:cubicBezTo>
                  <a:pt x="54616" y="135434"/>
                  <a:pt x="58341" y="131709"/>
                  <a:pt x="58341" y="127099"/>
                </a:cubicBezTo>
                <a:lnTo>
                  <a:pt x="58341" y="30551"/>
                </a:lnTo>
                <a:lnTo>
                  <a:pt x="85792" y="58002"/>
                </a:lnTo>
                <a:cubicBezTo>
                  <a:pt x="89048" y="61258"/>
                  <a:pt x="94335" y="61258"/>
                  <a:pt x="97590" y="58002"/>
                </a:cubicBezTo>
                <a:cubicBezTo>
                  <a:pt x="100846" y="54746"/>
                  <a:pt x="100846" y="49459"/>
                  <a:pt x="97590" y="46204"/>
                </a:cubicBezTo>
                <a:lnTo>
                  <a:pt x="55918" y="4532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7725742" y="3390900"/>
            <a:ext cx="4000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+6.6pp from R1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6916117" y="3848100"/>
            <a:ext cx="4895850" cy="2705100"/>
          </a:xfrm>
          <a:custGeom>
            <a:rect b="b" l="l" r="r" t="t"/>
            <a:pathLst>
              <a:path extrusionOk="0" h="2705100" w="4895850">
                <a:moveTo>
                  <a:pt x="76203" y="0"/>
                </a:moveTo>
                <a:lnTo>
                  <a:pt x="4819647" y="0"/>
                </a:lnTo>
                <a:cubicBezTo>
                  <a:pt x="4861733" y="0"/>
                  <a:pt x="4895850" y="34117"/>
                  <a:pt x="4895850" y="76203"/>
                </a:cubicBezTo>
                <a:lnTo>
                  <a:pt x="4895850" y="2628897"/>
                </a:lnTo>
                <a:cubicBezTo>
                  <a:pt x="4895850" y="2670983"/>
                  <a:pt x="4861733" y="2705100"/>
                  <a:pt x="4819647" y="2705100"/>
                </a:cubicBezTo>
                <a:lnTo>
                  <a:pt x="76203" y="2705100"/>
                </a:lnTo>
                <a:cubicBezTo>
                  <a:pt x="34117" y="2705100"/>
                  <a:pt x="0" y="2670983"/>
                  <a:pt x="0" y="26288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7092330" y="4048125"/>
            <a:ext cx="171450" cy="171450"/>
          </a:xfrm>
          <a:custGeom>
            <a:rect b="b" l="l" r="r" t="t"/>
            <a:pathLst>
              <a:path extrusionOk="0" h="171450" w="171450">
                <a:moveTo>
                  <a:pt x="10716" y="10716"/>
                </a:moveTo>
                <a:cubicBezTo>
                  <a:pt x="16643" y="10716"/>
                  <a:pt x="21431" y="15504"/>
                  <a:pt x="21431" y="21431"/>
                </a:cubicBezTo>
                <a:lnTo>
                  <a:pt x="21431" y="133945"/>
                </a:lnTo>
                <a:cubicBezTo>
                  <a:pt x="21431" y="136892"/>
                  <a:pt x="23842" y="139303"/>
                  <a:pt x="26789" y="139303"/>
                </a:cubicBezTo>
                <a:lnTo>
                  <a:pt x="160734" y="139303"/>
                </a:lnTo>
                <a:cubicBezTo>
                  <a:pt x="166661" y="139303"/>
                  <a:pt x="171450" y="144092"/>
                  <a:pt x="171450" y="150019"/>
                </a:cubicBezTo>
                <a:cubicBezTo>
                  <a:pt x="171450" y="155946"/>
                  <a:pt x="166661" y="160734"/>
                  <a:pt x="160734" y="160734"/>
                </a:cubicBezTo>
                <a:lnTo>
                  <a:pt x="26789" y="160734"/>
                </a:lnTo>
                <a:cubicBezTo>
                  <a:pt x="11988" y="160734"/>
                  <a:pt x="0" y="148746"/>
                  <a:pt x="0" y="133945"/>
                </a:cubicBezTo>
                <a:lnTo>
                  <a:pt x="0" y="21431"/>
                </a:lnTo>
                <a:cubicBezTo>
                  <a:pt x="0" y="15504"/>
                  <a:pt x="4789" y="10716"/>
                  <a:pt x="10716" y="10716"/>
                </a:cubicBezTo>
                <a:close/>
                <a:moveTo>
                  <a:pt x="42863" y="32147"/>
                </a:moveTo>
                <a:cubicBezTo>
                  <a:pt x="42863" y="26220"/>
                  <a:pt x="47651" y="21431"/>
                  <a:pt x="53578" y="21431"/>
                </a:cubicBezTo>
                <a:lnTo>
                  <a:pt x="117872" y="21431"/>
                </a:lnTo>
                <a:cubicBezTo>
                  <a:pt x="123799" y="21431"/>
                  <a:pt x="128588" y="26220"/>
                  <a:pt x="128588" y="32147"/>
                </a:cubicBezTo>
                <a:cubicBezTo>
                  <a:pt x="128588" y="38074"/>
                  <a:pt x="123799" y="42863"/>
                  <a:pt x="117872" y="42863"/>
                </a:cubicBezTo>
                <a:lnTo>
                  <a:pt x="53578" y="42863"/>
                </a:lnTo>
                <a:cubicBezTo>
                  <a:pt x="47651" y="42863"/>
                  <a:pt x="42863" y="38074"/>
                  <a:pt x="42863" y="32147"/>
                </a:cubicBezTo>
                <a:close/>
                <a:moveTo>
                  <a:pt x="53578" y="58936"/>
                </a:moveTo>
                <a:lnTo>
                  <a:pt x="96441" y="58936"/>
                </a:lnTo>
                <a:cubicBezTo>
                  <a:pt x="102368" y="58936"/>
                  <a:pt x="107156" y="63724"/>
                  <a:pt x="107156" y="69652"/>
                </a:cubicBezTo>
                <a:cubicBezTo>
                  <a:pt x="107156" y="75579"/>
                  <a:pt x="102368" y="80367"/>
                  <a:pt x="96441" y="80367"/>
                </a:cubicBezTo>
                <a:lnTo>
                  <a:pt x="53578" y="80367"/>
                </a:lnTo>
                <a:cubicBezTo>
                  <a:pt x="47651" y="80367"/>
                  <a:pt x="42863" y="75579"/>
                  <a:pt x="42863" y="69652"/>
                </a:cubicBezTo>
                <a:cubicBezTo>
                  <a:pt x="42863" y="63724"/>
                  <a:pt x="47651" y="58936"/>
                  <a:pt x="53578" y="58936"/>
                </a:cubicBezTo>
                <a:close/>
                <a:moveTo>
                  <a:pt x="53578" y="96441"/>
                </a:moveTo>
                <a:lnTo>
                  <a:pt x="139303" y="96441"/>
                </a:lnTo>
                <a:cubicBezTo>
                  <a:pt x="145230" y="96441"/>
                  <a:pt x="150019" y="101229"/>
                  <a:pt x="150019" y="107156"/>
                </a:cubicBezTo>
                <a:cubicBezTo>
                  <a:pt x="150019" y="113083"/>
                  <a:pt x="145230" y="117872"/>
                  <a:pt x="139303" y="117872"/>
                </a:cubicBezTo>
                <a:lnTo>
                  <a:pt x="53578" y="117872"/>
                </a:lnTo>
                <a:cubicBezTo>
                  <a:pt x="47651" y="117872"/>
                  <a:pt x="42863" y="113083"/>
                  <a:pt x="42863" y="107156"/>
                </a:cubicBezTo>
                <a:cubicBezTo>
                  <a:pt x="42863" y="101229"/>
                  <a:pt x="47651" y="96441"/>
                  <a:pt x="53578" y="96441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7287592" y="4000500"/>
            <a:ext cx="4457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Significant Increases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7068517" y="4381500"/>
            <a:ext cx="4591050" cy="609600"/>
          </a:xfrm>
          <a:custGeom>
            <a:rect b="b" l="l" r="r" t="t"/>
            <a:pathLst>
              <a:path extrusionOk="0" h="609600" w="4591050">
                <a:moveTo>
                  <a:pt x="38100" y="0"/>
                </a:moveTo>
                <a:lnTo>
                  <a:pt x="4552950" y="0"/>
                </a:lnTo>
                <a:cubicBezTo>
                  <a:pt x="4573978" y="0"/>
                  <a:pt x="4591050" y="17072"/>
                  <a:pt x="4591050" y="38100"/>
                </a:cubicBezTo>
                <a:lnTo>
                  <a:pt x="4591050" y="571500"/>
                </a:lnTo>
                <a:cubicBezTo>
                  <a:pt x="4591050" y="592528"/>
                  <a:pt x="4573978" y="609600"/>
                  <a:pt x="4552950" y="609600"/>
                </a:cubicBezTo>
                <a:lnTo>
                  <a:pt x="38100" y="609600"/>
                </a:lnTo>
                <a:cubicBezTo>
                  <a:pt x="17072" y="609600"/>
                  <a:pt x="0" y="592528"/>
                  <a:pt x="0" y="57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7144717" y="4572000"/>
            <a:ext cx="13049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School Reputation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11098857" y="4491038"/>
            <a:ext cx="483543" cy="195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48.2%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11117907" y="4724400"/>
            <a:ext cx="4667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+6.1pp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7068517" y="5067300"/>
            <a:ext cx="4591050" cy="609600"/>
          </a:xfrm>
          <a:custGeom>
            <a:rect b="b" l="l" r="r" t="t"/>
            <a:pathLst>
              <a:path extrusionOk="0" h="609600" w="4591050">
                <a:moveTo>
                  <a:pt x="38100" y="0"/>
                </a:moveTo>
                <a:lnTo>
                  <a:pt x="4552950" y="0"/>
                </a:lnTo>
                <a:cubicBezTo>
                  <a:pt x="4573978" y="0"/>
                  <a:pt x="4591050" y="17072"/>
                  <a:pt x="4591050" y="38100"/>
                </a:cubicBezTo>
                <a:lnTo>
                  <a:pt x="4591050" y="571500"/>
                </a:lnTo>
                <a:cubicBezTo>
                  <a:pt x="4591050" y="592528"/>
                  <a:pt x="4573978" y="609600"/>
                  <a:pt x="4552950" y="609600"/>
                </a:cubicBezTo>
                <a:lnTo>
                  <a:pt x="38100" y="609600"/>
                </a:lnTo>
                <a:cubicBezTo>
                  <a:pt x="17072" y="609600"/>
                  <a:pt x="0" y="592528"/>
                  <a:pt x="0" y="57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7144717" y="5257800"/>
            <a:ext cx="10572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Extracurricular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11096327" y="5176838"/>
            <a:ext cx="486073" cy="195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42.4%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11092458" y="5410200"/>
            <a:ext cx="4857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+6.0pp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7068517" y="5791200"/>
            <a:ext cx="4591050" cy="609600"/>
          </a:xfrm>
          <a:custGeom>
            <a:rect b="b" l="l" r="r" t="t"/>
            <a:pathLst>
              <a:path extrusionOk="0" h="609600" w="4591050">
                <a:moveTo>
                  <a:pt x="38100" y="0"/>
                </a:moveTo>
                <a:lnTo>
                  <a:pt x="4552950" y="0"/>
                </a:lnTo>
                <a:cubicBezTo>
                  <a:pt x="4573978" y="0"/>
                  <a:pt x="4591050" y="17072"/>
                  <a:pt x="4591050" y="38100"/>
                </a:cubicBezTo>
                <a:lnTo>
                  <a:pt x="4591050" y="571500"/>
                </a:lnTo>
                <a:cubicBezTo>
                  <a:pt x="4591050" y="592528"/>
                  <a:pt x="4573978" y="609600"/>
                  <a:pt x="4552950" y="609600"/>
                </a:cubicBezTo>
                <a:lnTo>
                  <a:pt x="38100" y="609600"/>
                </a:lnTo>
                <a:cubicBezTo>
                  <a:pt x="17072" y="609600"/>
                  <a:pt x="0" y="592528"/>
                  <a:pt x="0" y="57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7182817" y="5905500"/>
            <a:ext cx="114300" cy="152400"/>
          </a:xfrm>
          <a:custGeom>
            <a:rect b="b" l="l" r="r" t="t"/>
            <a:pathLst>
              <a:path extrusionOk="0" h="152400" w="1143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7392367" y="58674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Pattern: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Round 2 shows stronger "credential and signalling by proxy" emphasis.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CONSTRUCT 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Exposure &amp; Experiential Learning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Internships remain the dominant lever; demand for time and alumni networking rises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385763" y="1528763"/>
            <a:ext cx="5829300" cy="5229225"/>
          </a:xfrm>
          <a:custGeom>
            <a:rect b="b" l="l" r="r" t="t"/>
            <a:pathLst>
              <a:path extrusionOk="0" h="5229225" w="5829300">
                <a:moveTo>
                  <a:pt x="114311" y="0"/>
                </a:moveTo>
                <a:lnTo>
                  <a:pt x="5714989" y="0"/>
                </a:lnTo>
                <a:cubicBezTo>
                  <a:pt x="5778121" y="0"/>
                  <a:pt x="5829300" y="51179"/>
                  <a:pt x="5829300" y="114311"/>
                </a:cubicBezTo>
                <a:lnTo>
                  <a:pt x="5829300" y="5114914"/>
                </a:lnTo>
                <a:cubicBezTo>
                  <a:pt x="5829300" y="5178046"/>
                  <a:pt x="5778121" y="5229225"/>
                  <a:pt x="5714989" y="5229225"/>
                </a:cubicBezTo>
                <a:lnTo>
                  <a:pt x="114311" y="5229225"/>
                </a:lnTo>
                <a:cubicBezTo>
                  <a:pt x="51179" y="5229225"/>
                  <a:pt x="0" y="5178046"/>
                  <a:pt x="0" y="5114914"/>
                </a:cubicBezTo>
                <a:lnTo>
                  <a:pt x="0" y="114311"/>
                </a:lnTo>
                <a:cubicBezTo>
                  <a:pt x="0" y="51179"/>
                  <a:pt x="51179" y="0"/>
                  <a:pt x="114311" y="0"/>
                </a:cubicBezTo>
                <a:close/>
              </a:path>
            </a:pathLst>
          </a:custGeom>
          <a:solidFill>
            <a:srgbClr val="2C7A7B">
              <a:alpha val="10196"/>
            </a:srgbClr>
          </a:solidFill>
          <a:ln cap="flat" cmpd="sng" w="12700">
            <a:solidFill>
              <a:srgbClr val="2C7A7B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533400" y="1724025"/>
            <a:ext cx="55340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What Would Make Respondents Feel More Prepared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8-12:45:33-d73lpraj4egn3nuotqi0.png" id="243" name="Google Shape;2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2105025"/>
            <a:ext cx="5438775" cy="3810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244" name="Google Shape;244;p9"/>
          <p:cNvSpPr/>
          <p:nvPr/>
        </p:nvSpPr>
        <p:spPr>
          <a:xfrm>
            <a:off x="6376988" y="1528763"/>
            <a:ext cx="5429250" cy="1647825"/>
          </a:xfrm>
          <a:custGeom>
            <a:rect b="b" l="l" r="r" t="t"/>
            <a:pathLst>
              <a:path extrusionOk="0" h="1647825" w="5429250">
                <a:moveTo>
                  <a:pt x="76195" y="0"/>
                </a:moveTo>
                <a:lnTo>
                  <a:pt x="5353055" y="0"/>
                </a:lnTo>
                <a:cubicBezTo>
                  <a:pt x="5395108" y="0"/>
                  <a:pt x="5429250" y="34142"/>
                  <a:pt x="5429250" y="76195"/>
                </a:cubicBezTo>
                <a:lnTo>
                  <a:pt x="5429250" y="1571630"/>
                </a:lnTo>
                <a:cubicBezTo>
                  <a:pt x="5429250" y="1613711"/>
                  <a:pt x="5395136" y="1647825"/>
                  <a:pt x="5353055" y="1647825"/>
                </a:cubicBezTo>
                <a:lnTo>
                  <a:pt x="76195" y="1647825"/>
                </a:lnTo>
                <a:cubicBezTo>
                  <a:pt x="34142" y="1647825"/>
                  <a:pt x="0" y="1613683"/>
                  <a:pt x="0" y="1571630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38B2AC">
              <a:alpha val="20000"/>
            </a:srgbClr>
          </a:solidFill>
          <a:ln cap="flat" cmpd="sng" w="12700">
            <a:solidFill>
              <a:srgbClr val="38B2AC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6534150" y="1685925"/>
            <a:ext cx="18383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Top Readiness Lever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10507563" y="1685925"/>
            <a:ext cx="1143000" cy="266700"/>
          </a:xfrm>
          <a:custGeom>
            <a:rect b="b" l="l" r="r" t="t"/>
            <a:pathLst>
              <a:path extrusionOk="0" h="266700" w="1143000">
                <a:moveTo>
                  <a:pt x="133350" y="0"/>
                </a:moveTo>
                <a:lnTo>
                  <a:pt x="1009650" y="0"/>
                </a:lnTo>
                <a:cubicBezTo>
                  <a:pt x="1083248" y="0"/>
                  <a:pt x="1143000" y="59752"/>
                  <a:pt x="1143000" y="133350"/>
                </a:cubicBezTo>
                <a:lnTo>
                  <a:pt x="1143000" y="133350"/>
                </a:lnTo>
                <a:cubicBezTo>
                  <a:pt x="1143000" y="206948"/>
                  <a:pt x="1083248" y="266700"/>
                  <a:pt x="10096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10632579" y="1752600"/>
            <a:ext cx="150019" cy="133350"/>
          </a:xfrm>
          <a:custGeom>
            <a:rect b="b" l="l" r="r" t="t"/>
            <a:pathLst>
              <a:path extrusionOk="0" h="133350" w="150019">
                <a:moveTo>
                  <a:pt x="80609" y="-4922"/>
                </a:moveTo>
                <a:cubicBezTo>
                  <a:pt x="79541" y="-7006"/>
                  <a:pt x="77379" y="-8334"/>
                  <a:pt x="75035" y="-8334"/>
                </a:cubicBezTo>
                <a:cubicBezTo>
                  <a:pt x="72691" y="-8334"/>
                  <a:pt x="70530" y="-7006"/>
                  <a:pt x="69462" y="-4922"/>
                </a:cubicBezTo>
                <a:lnTo>
                  <a:pt x="50293" y="32634"/>
                </a:lnTo>
                <a:lnTo>
                  <a:pt x="8647" y="39250"/>
                </a:lnTo>
                <a:cubicBezTo>
                  <a:pt x="6329" y="39614"/>
                  <a:pt x="4402" y="41255"/>
                  <a:pt x="3672" y="43495"/>
                </a:cubicBezTo>
                <a:cubicBezTo>
                  <a:pt x="2943" y="45735"/>
                  <a:pt x="3542" y="48183"/>
                  <a:pt x="5183" y="49850"/>
                </a:cubicBezTo>
                <a:lnTo>
                  <a:pt x="34978" y="79671"/>
                </a:lnTo>
                <a:lnTo>
                  <a:pt x="28415" y="121317"/>
                </a:lnTo>
                <a:cubicBezTo>
                  <a:pt x="28050" y="123635"/>
                  <a:pt x="29014" y="125979"/>
                  <a:pt x="30915" y="127360"/>
                </a:cubicBezTo>
                <a:cubicBezTo>
                  <a:pt x="32817" y="128740"/>
                  <a:pt x="35317" y="128948"/>
                  <a:pt x="37427" y="127881"/>
                </a:cubicBezTo>
                <a:lnTo>
                  <a:pt x="75035" y="108764"/>
                </a:lnTo>
                <a:lnTo>
                  <a:pt x="112618" y="127881"/>
                </a:lnTo>
                <a:cubicBezTo>
                  <a:pt x="114702" y="128948"/>
                  <a:pt x="117228" y="128740"/>
                  <a:pt x="119129" y="127360"/>
                </a:cubicBezTo>
                <a:cubicBezTo>
                  <a:pt x="121031" y="125979"/>
                  <a:pt x="121994" y="123661"/>
                  <a:pt x="121630" y="121317"/>
                </a:cubicBezTo>
                <a:lnTo>
                  <a:pt x="115040" y="79671"/>
                </a:lnTo>
                <a:lnTo>
                  <a:pt x="144836" y="49850"/>
                </a:lnTo>
                <a:cubicBezTo>
                  <a:pt x="146503" y="48183"/>
                  <a:pt x="147076" y="45735"/>
                  <a:pt x="146346" y="43495"/>
                </a:cubicBezTo>
                <a:cubicBezTo>
                  <a:pt x="145617" y="41255"/>
                  <a:pt x="143716" y="39614"/>
                  <a:pt x="141372" y="39250"/>
                </a:cubicBezTo>
                <a:lnTo>
                  <a:pt x="99752" y="32634"/>
                </a:lnTo>
                <a:lnTo>
                  <a:pt x="80609" y="-4922"/>
                </a:ln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10707588" y="1685925"/>
            <a:ext cx="10096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114300" spcFirstLastPara="1" rIns="114300" wrap="square" tIns="381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DOMINANT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6534150" y="2066925"/>
            <a:ext cx="609600" cy="609600"/>
          </a:xfrm>
          <a:custGeom>
            <a:rect b="b" l="l" r="r" t="t"/>
            <a:pathLst>
              <a:path extrusionOk="0" h="609600" w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6724650" y="2257425"/>
            <a:ext cx="228600" cy="228600"/>
          </a:xfrm>
          <a:custGeom>
            <a:rect b="b" l="l" r="r" t="t"/>
            <a:pathLst>
              <a:path extrusionOk="0" h="228600" w="228600">
                <a:moveTo>
                  <a:pt x="89297" y="21431"/>
                </a:moveTo>
                <a:lnTo>
                  <a:pt x="139303" y="21431"/>
                </a:lnTo>
                <a:cubicBezTo>
                  <a:pt x="141268" y="21431"/>
                  <a:pt x="142875" y="23039"/>
                  <a:pt x="142875" y="25003"/>
                </a:cubicBezTo>
                <a:lnTo>
                  <a:pt x="142875" y="42863"/>
                </a:lnTo>
                <a:lnTo>
                  <a:pt x="85725" y="42863"/>
                </a:lnTo>
                <a:lnTo>
                  <a:pt x="85725" y="25003"/>
                </a:lnTo>
                <a:cubicBezTo>
                  <a:pt x="85725" y="23039"/>
                  <a:pt x="87332" y="21431"/>
                  <a:pt x="89297" y="21431"/>
                </a:cubicBezTo>
                <a:close/>
                <a:moveTo>
                  <a:pt x="64294" y="25003"/>
                </a:moveTo>
                <a:lnTo>
                  <a:pt x="64294" y="42863"/>
                </a:lnTo>
                <a:lnTo>
                  <a:pt x="28575" y="42863"/>
                </a:lnTo>
                <a:cubicBezTo>
                  <a:pt x="12814" y="42863"/>
                  <a:pt x="0" y="55677"/>
                  <a:pt x="0" y="71438"/>
                </a:cubicBezTo>
                <a:lnTo>
                  <a:pt x="0" y="114300"/>
                </a:lnTo>
                <a:lnTo>
                  <a:pt x="228600" y="114300"/>
                </a:lnTo>
                <a:lnTo>
                  <a:pt x="228600" y="71438"/>
                </a:lnTo>
                <a:cubicBezTo>
                  <a:pt x="228600" y="55677"/>
                  <a:pt x="215786" y="42863"/>
                  <a:pt x="200025" y="42863"/>
                </a:cubicBezTo>
                <a:lnTo>
                  <a:pt x="164306" y="42863"/>
                </a:lnTo>
                <a:lnTo>
                  <a:pt x="164306" y="25003"/>
                </a:lnTo>
                <a:cubicBezTo>
                  <a:pt x="164306" y="11207"/>
                  <a:pt x="153099" y="0"/>
                  <a:pt x="139303" y="0"/>
                </a:cubicBezTo>
                <a:lnTo>
                  <a:pt x="89297" y="0"/>
                </a:lnTo>
                <a:cubicBezTo>
                  <a:pt x="75501" y="0"/>
                  <a:pt x="64294" y="11207"/>
                  <a:pt x="64294" y="25003"/>
                </a:cubicBezTo>
                <a:close/>
                <a:moveTo>
                  <a:pt x="228600" y="135731"/>
                </a:moveTo>
                <a:lnTo>
                  <a:pt x="142875" y="135731"/>
                </a:lnTo>
                <a:lnTo>
                  <a:pt x="142875" y="142875"/>
                </a:lnTo>
                <a:cubicBezTo>
                  <a:pt x="142875" y="150778"/>
                  <a:pt x="136490" y="157163"/>
                  <a:pt x="128588" y="157163"/>
                </a:cubicBezTo>
                <a:lnTo>
                  <a:pt x="100013" y="157163"/>
                </a:lnTo>
                <a:cubicBezTo>
                  <a:pt x="92110" y="157163"/>
                  <a:pt x="85725" y="150778"/>
                  <a:pt x="85725" y="142875"/>
                </a:cubicBezTo>
                <a:lnTo>
                  <a:pt x="85725" y="135731"/>
                </a:lnTo>
                <a:lnTo>
                  <a:pt x="0" y="135731"/>
                </a:lnTo>
                <a:lnTo>
                  <a:pt x="0" y="185738"/>
                </a:lnTo>
                <a:cubicBezTo>
                  <a:pt x="0" y="201498"/>
                  <a:pt x="12814" y="214313"/>
                  <a:pt x="28575" y="214313"/>
                </a:cubicBezTo>
                <a:lnTo>
                  <a:pt x="200025" y="214313"/>
                </a:lnTo>
                <a:cubicBezTo>
                  <a:pt x="215786" y="214313"/>
                  <a:pt x="228600" y="201498"/>
                  <a:pt x="228600" y="185738"/>
                </a:cubicBezTo>
                <a:lnTo>
                  <a:pt x="228600" y="135731"/>
                </a:ln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7296150" y="2066925"/>
            <a:ext cx="26098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Internships &amp; Professional Experience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7296150" y="2295525"/>
            <a:ext cx="2705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70.8%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6572250" y="2828925"/>
            <a:ext cx="114300" cy="152400"/>
          </a:xfrm>
          <a:custGeom>
            <a:rect b="b" l="l" r="r" t="t"/>
            <a:pathLst>
              <a:path extrusionOk="0" h="152400" w="114300">
                <a:moveTo>
                  <a:pt x="63877" y="5179"/>
                </a:moveTo>
                <a:cubicBezTo>
                  <a:pt x="60156" y="1459"/>
                  <a:pt x="54114" y="1459"/>
                  <a:pt x="50393" y="5179"/>
                </a:cubicBezTo>
                <a:lnTo>
                  <a:pt x="2768" y="52804"/>
                </a:lnTo>
                <a:cubicBezTo>
                  <a:pt x="-952" y="56525"/>
                  <a:pt x="-952" y="62567"/>
                  <a:pt x="2768" y="66288"/>
                </a:cubicBezTo>
                <a:cubicBezTo>
                  <a:pt x="6489" y="70009"/>
                  <a:pt x="12531" y="70009"/>
                  <a:pt x="16252" y="66288"/>
                </a:cubicBezTo>
                <a:lnTo>
                  <a:pt x="47625" y="34915"/>
                </a:lnTo>
                <a:lnTo>
                  <a:pt x="47625" y="145256"/>
                </a:lnTo>
                <a:cubicBezTo>
                  <a:pt x="47625" y="150525"/>
                  <a:pt x="51881" y="154781"/>
                  <a:pt x="57150" y="154781"/>
                </a:cubicBezTo>
                <a:cubicBezTo>
                  <a:pt x="62419" y="154781"/>
                  <a:pt x="66675" y="150525"/>
                  <a:pt x="66675" y="145256"/>
                </a:cubicBezTo>
                <a:lnTo>
                  <a:pt x="66675" y="34915"/>
                </a:lnTo>
                <a:lnTo>
                  <a:pt x="98048" y="66288"/>
                </a:lnTo>
                <a:cubicBezTo>
                  <a:pt x="101769" y="70009"/>
                  <a:pt x="107811" y="70009"/>
                  <a:pt x="111532" y="66288"/>
                </a:cubicBezTo>
                <a:cubicBezTo>
                  <a:pt x="115253" y="62567"/>
                  <a:pt x="115253" y="56525"/>
                  <a:pt x="111532" y="52804"/>
                </a:cubicBezTo>
                <a:lnTo>
                  <a:pt x="63907" y="5179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6800850" y="2790825"/>
            <a:ext cx="20288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+4.3pp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from Round 1 (66.5%)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6372225" y="3295650"/>
            <a:ext cx="5438775" cy="2667000"/>
          </a:xfrm>
          <a:custGeom>
            <a:rect b="b" l="l" r="r" t="t"/>
            <a:pathLst>
              <a:path extrusionOk="0" h="2667000" w="5438775">
                <a:moveTo>
                  <a:pt x="76196" y="0"/>
                </a:moveTo>
                <a:lnTo>
                  <a:pt x="5362579" y="0"/>
                </a:lnTo>
                <a:cubicBezTo>
                  <a:pt x="5404661" y="0"/>
                  <a:pt x="5438775" y="34114"/>
                  <a:pt x="5438775" y="76196"/>
                </a:cubicBezTo>
                <a:lnTo>
                  <a:pt x="5438775" y="2590804"/>
                </a:lnTo>
                <a:cubicBezTo>
                  <a:pt x="5438775" y="2632886"/>
                  <a:pt x="5404661" y="2667000"/>
                  <a:pt x="5362579" y="2667000"/>
                </a:cubicBezTo>
                <a:lnTo>
                  <a:pt x="76196" y="2667000"/>
                </a:lnTo>
                <a:cubicBezTo>
                  <a:pt x="34114" y="2667000"/>
                  <a:pt x="0" y="2632886"/>
                  <a:pt x="0" y="25908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2C7A7B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6524625" y="3448050"/>
            <a:ext cx="521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Rising Demand Areas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6524625" y="3829050"/>
            <a:ext cx="5133975" cy="609600"/>
          </a:xfrm>
          <a:custGeom>
            <a:rect b="b" l="l" r="r" t="t"/>
            <a:pathLst>
              <a:path extrusionOk="0" h="609600" w="5133975">
                <a:moveTo>
                  <a:pt x="38100" y="0"/>
                </a:moveTo>
                <a:lnTo>
                  <a:pt x="5095875" y="0"/>
                </a:lnTo>
                <a:cubicBezTo>
                  <a:pt x="5116903" y="0"/>
                  <a:pt x="5133975" y="17072"/>
                  <a:pt x="5133975" y="38100"/>
                </a:cubicBezTo>
                <a:lnTo>
                  <a:pt x="5133975" y="571500"/>
                </a:lnTo>
                <a:cubicBezTo>
                  <a:pt x="5133975" y="592528"/>
                  <a:pt x="5116903" y="609600"/>
                  <a:pt x="5095875" y="609600"/>
                </a:cubicBezTo>
                <a:lnTo>
                  <a:pt x="38100" y="609600"/>
                </a:lnTo>
                <a:cubicBezTo>
                  <a:pt x="17072" y="609600"/>
                  <a:pt x="0" y="592528"/>
                  <a:pt x="0" y="57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6619875" y="4057650"/>
            <a:ext cx="152400" cy="152400"/>
          </a:xfrm>
          <a:custGeom>
            <a:rect b="b" l="l" r="r" t="t"/>
            <a:pathLst>
              <a:path extrusionOk="0" h="152400" w="152400">
                <a:moveTo>
                  <a:pt x="76200" y="0"/>
                </a:move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ubicBezTo>
                  <a:pt x="0" y="34144"/>
                  <a:pt x="34144" y="0"/>
                  <a:pt x="76200" y="0"/>
                </a:cubicBezTo>
                <a:close/>
                <a:moveTo>
                  <a:pt x="69056" y="35719"/>
                </a:moveTo>
                <a:lnTo>
                  <a:pt x="69056" y="76200"/>
                </a:lnTo>
                <a:cubicBezTo>
                  <a:pt x="69056" y="78581"/>
                  <a:pt x="70247" y="80814"/>
                  <a:pt x="72241" y="82153"/>
                </a:cubicBezTo>
                <a:lnTo>
                  <a:pt x="100816" y="101203"/>
                </a:lnTo>
                <a:cubicBezTo>
                  <a:pt x="104090" y="103406"/>
                  <a:pt x="108525" y="102513"/>
                  <a:pt x="110728" y="99209"/>
                </a:cubicBezTo>
                <a:cubicBezTo>
                  <a:pt x="112931" y="95905"/>
                  <a:pt x="112038" y="91500"/>
                  <a:pt x="108734" y="89297"/>
                </a:cubicBezTo>
                <a:lnTo>
                  <a:pt x="83344" y="72390"/>
                </a:lnTo>
                <a:lnTo>
                  <a:pt x="83344" y="35719"/>
                </a:lnTo>
                <a:cubicBezTo>
                  <a:pt x="83344" y="31760"/>
                  <a:pt x="80159" y="28575"/>
                  <a:pt x="76200" y="28575"/>
                </a:cubicBezTo>
                <a:cubicBezTo>
                  <a:pt x="72241" y="28575"/>
                  <a:pt x="69056" y="31760"/>
                  <a:pt x="69056" y="35719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6867525" y="4019550"/>
            <a:ext cx="18478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More Time for Career Prep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11110392" y="3938588"/>
            <a:ext cx="472008" cy="195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42.7%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11100718" y="4171950"/>
            <a:ext cx="485775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+6.5pp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6524625" y="4514850"/>
            <a:ext cx="5133975" cy="609600"/>
          </a:xfrm>
          <a:custGeom>
            <a:rect b="b" l="l" r="r" t="t"/>
            <a:pathLst>
              <a:path extrusionOk="0" h="609600" w="5133975">
                <a:moveTo>
                  <a:pt x="38100" y="0"/>
                </a:moveTo>
                <a:lnTo>
                  <a:pt x="5095875" y="0"/>
                </a:lnTo>
                <a:cubicBezTo>
                  <a:pt x="5116903" y="0"/>
                  <a:pt x="5133975" y="17072"/>
                  <a:pt x="5133975" y="38100"/>
                </a:cubicBezTo>
                <a:lnTo>
                  <a:pt x="5133975" y="571500"/>
                </a:lnTo>
                <a:cubicBezTo>
                  <a:pt x="5133975" y="592528"/>
                  <a:pt x="5116903" y="609600"/>
                  <a:pt x="5095875" y="609600"/>
                </a:cubicBezTo>
                <a:lnTo>
                  <a:pt x="38100" y="609600"/>
                </a:lnTo>
                <a:cubicBezTo>
                  <a:pt x="17072" y="609600"/>
                  <a:pt x="0" y="592528"/>
                  <a:pt x="0" y="57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6600825" y="4743450"/>
            <a:ext cx="190500" cy="152400"/>
          </a:xfrm>
          <a:custGeom>
            <a:rect b="b" l="l" r="r" t="t"/>
            <a:pathLst>
              <a:path extrusionOk="0" h="152400" w="1905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6867525" y="4705350"/>
            <a:ext cx="13620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Alumni Networking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11140901" y="4624388"/>
            <a:ext cx="441499" cy="195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31.9%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11124158" y="4857750"/>
            <a:ext cx="457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+6.1pp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6524625" y="5200650"/>
            <a:ext cx="5133975" cy="609600"/>
          </a:xfrm>
          <a:custGeom>
            <a:rect b="b" l="l" r="r" t="t"/>
            <a:pathLst>
              <a:path extrusionOk="0" h="609600" w="5133975">
                <a:moveTo>
                  <a:pt x="38100" y="0"/>
                </a:moveTo>
                <a:lnTo>
                  <a:pt x="5095875" y="0"/>
                </a:lnTo>
                <a:cubicBezTo>
                  <a:pt x="5116903" y="0"/>
                  <a:pt x="5133975" y="17072"/>
                  <a:pt x="5133975" y="38100"/>
                </a:cubicBezTo>
                <a:lnTo>
                  <a:pt x="5133975" y="571500"/>
                </a:lnTo>
                <a:cubicBezTo>
                  <a:pt x="5133975" y="592528"/>
                  <a:pt x="5116903" y="609600"/>
                  <a:pt x="5095875" y="609600"/>
                </a:cubicBezTo>
                <a:lnTo>
                  <a:pt x="38100" y="609600"/>
                </a:lnTo>
                <a:cubicBezTo>
                  <a:pt x="17072" y="609600"/>
                  <a:pt x="0" y="592528"/>
                  <a:pt x="0" y="57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6600825" y="5429250"/>
            <a:ext cx="190500" cy="152400"/>
          </a:xfrm>
          <a:custGeom>
            <a:rect b="b" l="l" r="r" t="t"/>
            <a:pathLst>
              <a:path extrusionOk="0" h="152400" w="190500">
                <a:moveTo>
                  <a:pt x="19050" y="28575"/>
                </a:moveTo>
                <a:cubicBezTo>
                  <a:pt x="19050" y="18068"/>
                  <a:pt x="27593" y="9525"/>
                  <a:pt x="38100" y="9525"/>
                </a:cubicBezTo>
                <a:lnTo>
                  <a:pt x="152400" y="9525"/>
                </a:lnTo>
                <a:cubicBezTo>
                  <a:pt x="162907" y="9525"/>
                  <a:pt x="171450" y="18068"/>
                  <a:pt x="171450" y="28575"/>
                </a:cubicBezTo>
                <a:lnTo>
                  <a:pt x="171450" y="100013"/>
                </a:lnTo>
                <a:lnTo>
                  <a:pt x="152400" y="100013"/>
                </a:lnTo>
                <a:lnTo>
                  <a:pt x="152400" y="28575"/>
                </a:lnTo>
                <a:lnTo>
                  <a:pt x="38100" y="28575"/>
                </a:lnTo>
                <a:lnTo>
                  <a:pt x="38100" y="100013"/>
                </a:lnTo>
                <a:lnTo>
                  <a:pt x="19050" y="100013"/>
                </a:lnTo>
                <a:lnTo>
                  <a:pt x="19050" y="28575"/>
                </a:lnTo>
                <a:close/>
                <a:moveTo>
                  <a:pt x="0" y="120015"/>
                </a:moveTo>
                <a:cubicBezTo>
                  <a:pt x="0" y="116860"/>
                  <a:pt x="2560" y="114300"/>
                  <a:pt x="5715" y="114300"/>
                </a:cubicBezTo>
                <a:lnTo>
                  <a:pt x="184785" y="114300"/>
                </a:lnTo>
                <a:cubicBezTo>
                  <a:pt x="187940" y="114300"/>
                  <a:pt x="190500" y="116860"/>
                  <a:pt x="190500" y="120015"/>
                </a:cubicBezTo>
                <a:cubicBezTo>
                  <a:pt x="190500" y="132636"/>
                  <a:pt x="180261" y="142875"/>
                  <a:pt x="167640" y="142875"/>
                </a:cubicBezTo>
                <a:lnTo>
                  <a:pt x="22860" y="142875"/>
                </a:lnTo>
                <a:cubicBezTo>
                  <a:pt x="10239" y="142875"/>
                  <a:pt x="0" y="132636"/>
                  <a:pt x="0" y="120015"/>
                </a:cubicBezTo>
                <a:close/>
                <a:moveTo>
                  <a:pt x="83641" y="62210"/>
                </a:moveTo>
                <a:lnTo>
                  <a:pt x="74414" y="71438"/>
                </a:lnTo>
                <a:lnTo>
                  <a:pt x="83641" y="80665"/>
                </a:lnTo>
                <a:cubicBezTo>
                  <a:pt x="86439" y="83463"/>
                  <a:pt x="86439" y="87987"/>
                  <a:pt x="83641" y="90755"/>
                </a:cubicBezTo>
                <a:cubicBezTo>
                  <a:pt x="80843" y="93524"/>
                  <a:pt x="76319" y="93553"/>
                  <a:pt x="73551" y="90755"/>
                </a:cubicBezTo>
                <a:lnTo>
                  <a:pt x="59263" y="76468"/>
                </a:lnTo>
                <a:cubicBezTo>
                  <a:pt x="56465" y="73670"/>
                  <a:pt x="56465" y="69146"/>
                  <a:pt x="59263" y="66377"/>
                </a:cubicBezTo>
                <a:lnTo>
                  <a:pt x="73551" y="52090"/>
                </a:lnTo>
                <a:cubicBezTo>
                  <a:pt x="76349" y="49292"/>
                  <a:pt x="80873" y="49292"/>
                  <a:pt x="83641" y="52090"/>
                </a:cubicBezTo>
                <a:cubicBezTo>
                  <a:pt x="86410" y="54888"/>
                  <a:pt x="86439" y="59412"/>
                  <a:pt x="83641" y="62180"/>
                </a:cubicBezTo>
                <a:close/>
                <a:moveTo>
                  <a:pt x="116979" y="52090"/>
                </a:moveTo>
                <a:lnTo>
                  <a:pt x="131266" y="66377"/>
                </a:lnTo>
                <a:cubicBezTo>
                  <a:pt x="134064" y="69175"/>
                  <a:pt x="134064" y="73700"/>
                  <a:pt x="131266" y="76468"/>
                </a:cubicBezTo>
                <a:lnTo>
                  <a:pt x="116979" y="90755"/>
                </a:lnTo>
                <a:cubicBezTo>
                  <a:pt x="114181" y="93553"/>
                  <a:pt x="109657" y="93553"/>
                  <a:pt x="106888" y="90755"/>
                </a:cubicBezTo>
                <a:cubicBezTo>
                  <a:pt x="104120" y="87957"/>
                  <a:pt x="104090" y="83433"/>
                  <a:pt x="106888" y="80665"/>
                </a:cubicBezTo>
                <a:lnTo>
                  <a:pt x="116116" y="71438"/>
                </a:lnTo>
                <a:lnTo>
                  <a:pt x="106888" y="62210"/>
                </a:lnTo>
                <a:cubicBezTo>
                  <a:pt x="104090" y="59412"/>
                  <a:pt x="104090" y="54888"/>
                  <a:pt x="106888" y="52120"/>
                </a:cubicBezTo>
                <a:cubicBezTo>
                  <a:pt x="109686" y="49351"/>
                  <a:pt x="114211" y="49322"/>
                  <a:pt x="116979" y="5212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6867525" y="5391150"/>
            <a:ext cx="1295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Study Technology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11108308" y="5310188"/>
            <a:ext cx="474092" cy="195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33.6%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11102950" y="5543550"/>
            <a:ext cx="4762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+2.5pp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/>
          <p:nvPr/>
        </p:nvSpPr>
        <p:spPr>
          <a:xfrm>
            <a:off x="6372225" y="6076950"/>
            <a:ext cx="5438775" cy="685800"/>
          </a:xfrm>
          <a:custGeom>
            <a:rect b="b" l="l" r="r" t="t"/>
            <a:pathLst>
              <a:path extrusionOk="0" h="685800" w="5438775">
                <a:moveTo>
                  <a:pt x="76199" y="0"/>
                </a:moveTo>
                <a:lnTo>
                  <a:pt x="5362576" y="0"/>
                </a:lnTo>
                <a:cubicBezTo>
                  <a:pt x="5404659" y="0"/>
                  <a:pt x="5438775" y="34116"/>
                  <a:pt x="5438775" y="76199"/>
                </a:cubicBezTo>
                <a:lnTo>
                  <a:pt x="5438775" y="609601"/>
                </a:lnTo>
                <a:cubicBezTo>
                  <a:pt x="5438775" y="651684"/>
                  <a:pt x="5404659" y="685800"/>
                  <a:pt x="536257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6505575" y="6229350"/>
            <a:ext cx="152400" cy="152400"/>
          </a:xfrm>
          <a:custGeom>
            <a:rect b="b" l="l" r="r" t="t"/>
            <a:pathLst>
              <a:path extrusionOk="0" h="152400" w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6734175" y="6191250"/>
            <a:ext cx="50387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Structural Meaning:</a:t>
            </a:r>
            <a:r>
              <a:rPr lang="en-US" sz="120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Both time allocation and alumni networking demand increased by over 6pp, signaling evolving student needs.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"/>
          <p:cNvSpPr/>
          <p:nvPr/>
        </p:nvSpPr>
        <p:spPr>
          <a:xfrm>
            <a:off x="374850" y="374850"/>
            <a:ext cx="11517270" cy="224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1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CONSTRUCT 4 &amp; 5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374850" y="674730"/>
            <a:ext cx="11610982" cy="37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56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The Career Services Paradox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374850" y="1124550"/>
            <a:ext cx="11526641" cy="262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8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Higher utilization alongside declining perceived effectiveness reveals capacity strain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379536" y="1504086"/>
            <a:ext cx="5641494" cy="3870327"/>
          </a:xfrm>
          <a:custGeom>
            <a:rect b="b" l="l" r="r" t="t"/>
            <a:pathLst>
              <a:path extrusionOk="0" h="3870327" w="5641494">
                <a:moveTo>
                  <a:pt x="74968" y="0"/>
                </a:moveTo>
                <a:lnTo>
                  <a:pt x="5566526" y="0"/>
                </a:lnTo>
                <a:cubicBezTo>
                  <a:pt x="5607930" y="0"/>
                  <a:pt x="5641494" y="33564"/>
                  <a:pt x="5641494" y="74968"/>
                </a:cubicBezTo>
                <a:lnTo>
                  <a:pt x="5641494" y="3795359"/>
                </a:lnTo>
                <a:cubicBezTo>
                  <a:pt x="5641494" y="3836763"/>
                  <a:pt x="5607930" y="3870327"/>
                  <a:pt x="5566526" y="3870327"/>
                </a:cubicBezTo>
                <a:lnTo>
                  <a:pt x="74968" y="3870327"/>
                </a:lnTo>
                <a:cubicBezTo>
                  <a:pt x="33564" y="3870327"/>
                  <a:pt x="0" y="3836763"/>
                  <a:pt x="0" y="3795359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38B2AC">
              <a:alpha val="20000"/>
            </a:srgbClr>
          </a:solidFill>
          <a:ln cap="flat" cmpd="sng" w="12700">
            <a:solidFill>
              <a:srgbClr val="38B2AC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545875" y="1696197"/>
            <a:ext cx="210853" cy="187425"/>
          </a:xfrm>
          <a:custGeom>
            <a:rect b="b" l="l" r="r" t="t"/>
            <a:pathLst>
              <a:path extrusionOk="0" h="187425" w="210853">
                <a:moveTo>
                  <a:pt x="187571" y="87855"/>
                </a:moveTo>
                <a:lnTo>
                  <a:pt x="123144" y="87855"/>
                </a:lnTo>
                <a:cubicBezTo>
                  <a:pt x="116665" y="87855"/>
                  <a:pt x="111430" y="82621"/>
                  <a:pt x="111430" y="76141"/>
                </a:cubicBezTo>
                <a:lnTo>
                  <a:pt x="111430" y="11714"/>
                </a:lnTo>
                <a:cubicBezTo>
                  <a:pt x="111430" y="5235"/>
                  <a:pt x="116701" y="-73"/>
                  <a:pt x="123108" y="769"/>
                </a:cubicBezTo>
                <a:cubicBezTo>
                  <a:pt x="162276" y="5967"/>
                  <a:pt x="193319" y="37009"/>
                  <a:pt x="198517" y="76178"/>
                </a:cubicBezTo>
                <a:cubicBezTo>
                  <a:pt x="199359" y="82584"/>
                  <a:pt x="194051" y="87855"/>
                  <a:pt x="187571" y="87855"/>
                </a:cubicBezTo>
                <a:close/>
                <a:moveTo>
                  <a:pt x="81486" y="13618"/>
                </a:moveTo>
                <a:cubicBezTo>
                  <a:pt x="88112" y="12227"/>
                  <a:pt x="93859" y="17644"/>
                  <a:pt x="93859" y="24417"/>
                </a:cubicBezTo>
                <a:lnTo>
                  <a:pt x="93859" y="96641"/>
                </a:lnTo>
                <a:cubicBezTo>
                  <a:pt x="93859" y="98691"/>
                  <a:pt x="94591" y="100668"/>
                  <a:pt x="95872" y="102242"/>
                </a:cubicBezTo>
                <a:lnTo>
                  <a:pt x="144229" y="160593"/>
                </a:lnTo>
                <a:cubicBezTo>
                  <a:pt x="148512" y="165754"/>
                  <a:pt x="147597" y="173551"/>
                  <a:pt x="141704" y="176736"/>
                </a:cubicBezTo>
                <a:cubicBezTo>
                  <a:pt x="129221" y="183545"/>
                  <a:pt x="114908" y="187425"/>
                  <a:pt x="99716" y="187425"/>
                </a:cubicBezTo>
                <a:cubicBezTo>
                  <a:pt x="51212" y="187425"/>
                  <a:pt x="11860" y="148073"/>
                  <a:pt x="11860" y="99570"/>
                </a:cubicBezTo>
                <a:cubicBezTo>
                  <a:pt x="11860" y="57289"/>
                  <a:pt x="41695" y="22000"/>
                  <a:pt x="81486" y="13618"/>
                </a:cubicBezTo>
                <a:close/>
                <a:moveTo>
                  <a:pt x="174906" y="105427"/>
                </a:moveTo>
                <a:lnTo>
                  <a:pt x="198334" y="105427"/>
                </a:lnTo>
                <a:cubicBezTo>
                  <a:pt x="205106" y="105427"/>
                  <a:pt x="210524" y="111174"/>
                  <a:pt x="209133" y="117800"/>
                </a:cubicBezTo>
                <a:cubicBezTo>
                  <a:pt x="205399" y="135517"/>
                  <a:pt x="196320" y="151258"/>
                  <a:pt x="183655" y="163265"/>
                </a:cubicBezTo>
                <a:cubicBezTo>
                  <a:pt x="179152" y="167548"/>
                  <a:pt x="172087" y="166633"/>
                  <a:pt x="168133" y="161837"/>
                </a:cubicBezTo>
                <a:lnTo>
                  <a:pt x="137238" y="124608"/>
                </a:lnTo>
                <a:cubicBezTo>
                  <a:pt x="130905" y="116958"/>
                  <a:pt x="136359" y="105427"/>
                  <a:pt x="146243" y="105427"/>
                </a:cubicBezTo>
                <a:lnTo>
                  <a:pt x="174869" y="105427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768443" y="1658712"/>
            <a:ext cx="5191674" cy="262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Career Resource Utilization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8-12:45:33-d73lpr9l88bkehc7bctg.png" id="286" name="Google Shape;2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161" y="2033562"/>
            <a:ext cx="5229159" cy="262395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287" name="Google Shape;287;p10"/>
          <p:cNvSpPr/>
          <p:nvPr/>
        </p:nvSpPr>
        <p:spPr>
          <a:xfrm>
            <a:off x="534161" y="4769968"/>
            <a:ext cx="5332243" cy="449820"/>
          </a:xfrm>
          <a:custGeom>
            <a:rect b="b" l="l" r="r" t="t"/>
            <a:pathLst>
              <a:path extrusionOk="0" h="449820" w="5332243">
                <a:moveTo>
                  <a:pt x="37484" y="0"/>
                </a:moveTo>
                <a:lnTo>
                  <a:pt x="5294759" y="0"/>
                </a:lnTo>
                <a:cubicBezTo>
                  <a:pt x="5315461" y="0"/>
                  <a:pt x="5332243" y="16782"/>
                  <a:pt x="5332243" y="37484"/>
                </a:cubicBezTo>
                <a:lnTo>
                  <a:pt x="5332243" y="412337"/>
                </a:lnTo>
                <a:cubicBezTo>
                  <a:pt x="5332243" y="433038"/>
                  <a:pt x="5315461" y="449820"/>
                  <a:pt x="5294759" y="449820"/>
                </a:cubicBezTo>
                <a:lnTo>
                  <a:pt x="37484" y="449820"/>
                </a:lnTo>
                <a:cubicBezTo>
                  <a:pt x="16782" y="449820"/>
                  <a:pt x="0" y="433038"/>
                  <a:pt x="0" y="412337"/>
                </a:cubicBezTo>
                <a:lnTo>
                  <a:pt x="0" y="37484"/>
                </a:lnTo>
                <a:cubicBezTo>
                  <a:pt x="0" y="16796"/>
                  <a:pt x="16796" y="0"/>
                  <a:pt x="37484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684101" y="4919908"/>
            <a:ext cx="112455" cy="149940"/>
          </a:xfrm>
          <a:custGeom>
            <a:rect b="b" l="l" r="r" t="t"/>
            <a:pathLst>
              <a:path extrusionOk="0" h="149940" w="112455">
                <a:moveTo>
                  <a:pt x="49609" y="147187"/>
                </a:moveTo>
                <a:cubicBezTo>
                  <a:pt x="53270" y="150848"/>
                  <a:pt x="59215" y="150848"/>
                  <a:pt x="62875" y="147187"/>
                </a:cubicBezTo>
                <a:lnTo>
                  <a:pt x="109732" y="100331"/>
                </a:lnTo>
                <a:cubicBezTo>
                  <a:pt x="113392" y="96670"/>
                  <a:pt x="113392" y="90725"/>
                  <a:pt x="109732" y="87065"/>
                </a:cubicBezTo>
                <a:cubicBezTo>
                  <a:pt x="106071" y="83404"/>
                  <a:pt x="100126" y="83404"/>
                  <a:pt x="96465" y="87065"/>
                </a:cubicBezTo>
                <a:lnTo>
                  <a:pt x="65599" y="117931"/>
                </a:lnTo>
                <a:lnTo>
                  <a:pt x="65599" y="9371"/>
                </a:lnTo>
                <a:cubicBezTo>
                  <a:pt x="65599" y="4188"/>
                  <a:pt x="61411" y="0"/>
                  <a:pt x="56228" y="0"/>
                </a:cubicBezTo>
                <a:cubicBezTo>
                  <a:pt x="51044" y="0"/>
                  <a:pt x="46856" y="4188"/>
                  <a:pt x="46856" y="9371"/>
                </a:cubicBezTo>
                <a:lnTo>
                  <a:pt x="46856" y="117931"/>
                </a:lnTo>
                <a:lnTo>
                  <a:pt x="15990" y="87065"/>
                </a:lnTo>
                <a:cubicBezTo>
                  <a:pt x="12329" y="83404"/>
                  <a:pt x="6384" y="83404"/>
                  <a:pt x="2724" y="87065"/>
                </a:cubicBezTo>
                <a:cubicBezTo>
                  <a:pt x="-937" y="90725"/>
                  <a:pt x="-937" y="96670"/>
                  <a:pt x="2724" y="100331"/>
                </a:cubicBezTo>
                <a:lnTo>
                  <a:pt x="49580" y="147187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889361" y="4882423"/>
            <a:ext cx="4939558" cy="224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1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Non-use declined significantly:</a:t>
            </a:r>
            <a:r>
              <a:rPr lang="en-US" sz="118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18.3% → 9.2% (-9.1pp)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6177193" y="1504086"/>
            <a:ext cx="5641494" cy="3870327"/>
          </a:xfrm>
          <a:custGeom>
            <a:rect b="b" l="l" r="r" t="t"/>
            <a:pathLst>
              <a:path extrusionOk="0" h="3870327" w="5641494">
                <a:moveTo>
                  <a:pt x="74968" y="0"/>
                </a:moveTo>
                <a:lnTo>
                  <a:pt x="5566526" y="0"/>
                </a:lnTo>
                <a:cubicBezTo>
                  <a:pt x="5607930" y="0"/>
                  <a:pt x="5641494" y="33564"/>
                  <a:pt x="5641494" y="74968"/>
                </a:cubicBezTo>
                <a:lnTo>
                  <a:pt x="5641494" y="3795359"/>
                </a:lnTo>
                <a:cubicBezTo>
                  <a:pt x="5641494" y="3836763"/>
                  <a:pt x="5607930" y="3870327"/>
                  <a:pt x="5566526" y="3870327"/>
                </a:cubicBezTo>
                <a:lnTo>
                  <a:pt x="74968" y="3870327"/>
                </a:lnTo>
                <a:cubicBezTo>
                  <a:pt x="33564" y="3870327"/>
                  <a:pt x="0" y="3836763"/>
                  <a:pt x="0" y="3795359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 cap="flat" cmpd="sng" w="12700">
            <a:solidFill>
              <a:srgbClr val="F7FAF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6355247" y="1696197"/>
            <a:ext cx="187425" cy="187425"/>
          </a:xfrm>
          <a:custGeom>
            <a:rect b="b" l="l" r="r" t="t"/>
            <a:pathLst>
              <a:path extrusionOk="0" h="187425" w="187425">
                <a:moveTo>
                  <a:pt x="93713" y="0"/>
                </a:moveTo>
                <a:cubicBezTo>
                  <a:pt x="99094" y="0"/>
                  <a:pt x="104036" y="2965"/>
                  <a:pt x="106598" y="7687"/>
                </a:cubicBezTo>
                <a:lnTo>
                  <a:pt x="185668" y="154113"/>
                </a:lnTo>
                <a:cubicBezTo>
                  <a:pt x="188121" y="158652"/>
                  <a:pt x="188011" y="164143"/>
                  <a:pt x="185375" y="168573"/>
                </a:cubicBezTo>
                <a:cubicBezTo>
                  <a:pt x="182739" y="173002"/>
                  <a:pt x="177944" y="175711"/>
                  <a:pt x="172782" y="175711"/>
                </a:cubicBezTo>
                <a:lnTo>
                  <a:pt x="14643" y="175711"/>
                </a:lnTo>
                <a:cubicBezTo>
                  <a:pt x="9481" y="175711"/>
                  <a:pt x="4722" y="173002"/>
                  <a:pt x="2050" y="168573"/>
                </a:cubicBezTo>
                <a:cubicBezTo>
                  <a:pt x="-622" y="164143"/>
                  <a:pt x="-696" y="158652"/>
                  <a:pt x="1757" y="154113"/>
                </a:cubicBezTo>
                <a:lnTo>
                  <a:pt x="80827" y="7687"/>
                </a:lnTo>
                <a:cubicBezTo>
                  <a:pt x="83390" y="2965"/>
                  <a:pt x="88331" y="0"/>
                  <a:pt x="93713" y="0"/>
                </a:cubicBezTo>
                <a:close/>
                <a:moveTo>
                  <a:pt x="93713" y="61499"/>
                </a:moveTo>
                <a:cubicBezTo>
                  <a:pt x="88844" y="61499"/>
                  <a:pt x="84927" y="65416"/>
                  <a:pt x="84927" y="70284"/>
                </a:cubicBezTo>
                <a:lnTo>
                  <a:pt x="84927" y="111284"/>
                </a:lnTo>
                <a:cubicBezTo>
                  <a:pt x="84927" y="116152"/>
                  <a:pt x="88844" y="120069"/>
                  <a:pt x="93713" y="120069"/>
                </a:cubicBezTo>
                <a:cubicBezTo>
                  <a:pt x="98581" y="120069"/>
                  <a:pt x="102498" y="116152"/>
                  <a:pt x="102498" y="111284"/>
                </a:cubicBezTo>
                <a:lnTo>
                  <a:pt x="102498" y="70284"/>
                </a:lnTo>
                <a:cubicBezTo>
                  <a:pt x="102498" y="65416"/>
                  <a:pt x="98581" y="61499"/>
                  <a:pt x="93713" y="61499"/>
                </a:cubicBezTo>
                <a:close/>
                <a:moveTo>
                  <a:pt x="103486" y="140569"/>
                </a:moveTo>
                <a:cubicBezTo>
                  <a:pt x="103709" y="136941"/>
                  <a:pt x="101900" y="133489"/>
                  <a:pt x="98789" y="131608"/>
                </a:cubicBezTo>
                <a:cubicBezTo>
                  <a:pt x="95679" y="129727"/>
                  <a:pt x="91782" y="129727"/>
                  <a:pt x="88672" y="131608"/>
                </a:cubicBezTo>
                <a:cubicBezTo>
                  <a:pt x="85562" y="133489"/>
                  <a:pt x="83753" y="136941"/>
                  <a:pt x="83975" y="140569"/>
                </a:cubicBezTo>
                <a:cubicBezTo>
                  <a:pt x="83753" y="144197"/>
                  <a:pt x="85562" y="147648"/>
                  <a:pt x="88672" y="149530"/>
                </a:cubicBezTo>
                <a:cubicBezTo>
                  <a:pt x="91782" y="151411"/>
                  <a:pt x="95679" y="151411"/>
                  <a:pt x="98789" y="149530"/>
                </a:cubicBezTo>
                <a:cubicBezTo>
                  <a:pt x="101900" y="147648"/>
                  <a:pt x="103709" y="144197"/>
                  <a:pt x="103486" y="140569"/>
                </a:cubicBez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6566100" y="1658712"/>
            <a:ext cx="5191674" cy="262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Perceived Effectiveness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8-12:45:33-d73lprehek0jsh6qo7l0.png" id="293" name="Google Shape;2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1819" y="2033562"/>
            <a:ext cx="5229159" cy="262395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294" name="Google Shape;294;p10"/>
          <p:cNvSpPr/>
          <p:nvPr/>
        </p:nvSpPr>
        <p:spPr>
          <a:xfrm>
            <a:off x="6331819" y="4769968"/>
            <a:ext cx="5332243" cy="449820"/>
          </a:xfrm>
          <a:custGeom>
            <a:rect b="b" l="l" r="r" t="t"/>
            <a:pathLst>
              <a:path extrusionOk="0" h="449820" w="5332243">
                <a:moveTo>
                  <a:pt x="37484" y="0"/>
                </a:moveTo>
                <a:lnTo>
                  <a:pt x="5294759" y="0"/>
                </a:lnTo>
                <a:cubicBezTo>
                  <a:pt x="5315461" y="0"/>
                  <a:pt x="5332243" y="16782"/>
                  <a:pt x="5332243" y="37484"/>
                </a:cubicBezTo>
                <a:lnTo>
                  <a:pt x="5332243" y="412337"/>
                </a:lnTo>
                <a:cubicBezTo>
                  <a:pt x="5332243" y="433038"/>
                  <a:pt x="5315461" y="449820"/>
                  <a:pt x="5294759" y="449820"/>
                </a:cubicBezTo>
                <a:lnTo>
                  <a:pt x="37484" y="449820"/>
                </a:lnTo>
                <a:cubicBezTo>
                  <a:pt x="16782" y="449820"/>
                  <a:pt x="0" y="433038"/>
                  <a:pt x="0" y="412337"/>
                </a:cubicBezTo>
                <a:lnTo>
                  <a:pt x="0" y="37484"/>
                </a:lnTo>
                <a:cubicBezTo>
                  <a:pt x="0" y="16796"/>
                  <a:pt x="16796" y="0"/>
                  <a:pt x="37484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6481759" y="4919908"/>
            <a:ext cx="112455" cy="149940"/>
          </a:xfrm>
          <a:custGeom>
            <a:rect b="b" l="l" r="r" t="t"/>
            <a:pathLst>
              <a:path extrusionOk="0" h="149940" w="112455">
                <a:moveTo>
                  <a:pt x="49609" y="147187"/>
                </a:moveTo>
                <a:cubicBezTo>
                  <a:pt x="53270" y="150848"/>
                  <a:pt x="59215" y="150848"/>
                  <a:pt x="62875" y="147187"/>
                </a:cubicBezTo>
                <a:lnTo>
                  <a:pt x="109732" y="100331"/>
                </a:lnTo>
                <a:cubicBezTo>
                  <a:pt x="113392" y="96670"/>
                  <a:pt x="113392" y="90725"/>
                  <a:pt x="109732" y="87065"/>
                </a:cubicBezTo>
                <a:cubicBezTo>
                  <a:pt x="106071" y="83404"/>
                  <a:pt x="100126" y="83404"/>
                  <a:pt x="96465" y="87065"/>
                </a:cubicBezTo>
                <a:lnTo>
                  <a:pt x="65599" y="117931"/>
                </a:lnTo>
                <a:lnTo>
                  <a:pt x="65599" y="9371"/>
                </a:lnTo>
                <a:cubicBezTo>
                  <a:pt x="65599" y="4188"/>
                  <a:pt x="61411" y="0"/>
                  <a:pt x="56228" y="0"/>
                </a:cubicBezTo>
                <a:cubicBezTo>
                  <a:pt x="51044" y="0"/>
                  <a:pt x="46856" y="4188"/>
                  <a:pt x="46856" y="9371"/>
                </a:cubicBezTo>
                <a:lnTo>
                  <a:pt x="46856" y="117931"/>
                </a:lnTo>
                <a:lnTo>
                  <a:pt x="15990" y="87065"/>
                </a:lnTo>
                <a:cubicBezTo>
                  <a:pt x="12329" y="83404"/>
                  <a:pt x="6384" y="83404"/>
                  <a:pt x="2724" y="87065"/>
                </a:cubicBezTo>
                <a:cubicBezTo>
                  <a:pt x="-937" y="90725"/>
                  <a:pt x="-937" y="96670"/>
                  <a:pt x="2724" y="100331"/>
                </a:cubicBezTo>
                <a:lnTo>
                  <a:pt x="49580" y="147187"/>
                </a:ln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6687019" y="4882423"/>
            <a:ext cx="4939558" cy="224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Effectiveness declined:</a:t>
            </a:r>
            <a:r>
              <a:rPr lang="en-US" sz="118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80.0% → 76.6% (-3.4pp)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393593" y="5491554"/>
            <a:ext cx="11423557" cy="1368203"/>
          </a:xfrm>
          <a:custGeom>
            <a:rect b="b" l="l" r="r" t="t"/>
            <a:pathLst>
              <a:path extrusionOk="0" h="1368203" w="11423557">
                <a:moveTo>
                  <a:pt x="37485" y="0"/>
                </a:moveTo>
                <a:lnTo>
                  <a:pt x="11348593" y="0"/>
                </a:lnTo>
                <a:cubicBezTo>
                  <a:pt x="11389995" y="0"/>
                  <a:pt x="11423557" y="33562"/>
                  <a:pt x="11423557" y="74964"/>
                </a:cubicBezTo>
                <a:lnTo>
                  <a:pt x="11423557" y="1293239"/>
                </a:lnTo>
                <a:cubicBezTo>
                  <a:pt x="11423557" y="1334640"/>
                  <a:pt x="11389995" y="1368203"/>
                  <a:pt x="11348593" y="1368203"/>
                </a:cubicBezTo>
                <a:lnTo>
                  <a:pt x="37485" y="1368203"/>
                </a:lnTo>
                <a:cubicBezTo>
                  <a:pt x="16783" y="1368203"/>
                  <a:pt x="0" y="1351420"/>
                  <a:pt x="0" y="1330718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393593" y="5491554"/>
            <a:ext cx="37485" cy="1368203"/>
          </a:xfrm>
          <a:custGeom>
            <a:rect b="b" l="l" r="r" t="t"/>
            <a:pathLst>
              <a:path extrusionOk="0" h="1368203" w="37485">
                <a:moveTo>
                  <a:pt x="37485" y="0"/>
                </a:moveTo>
                <a:lnTo>
                  <a:pt x="37485" y="0"/>
                </a:lnTo>
                <a:lnTo>
                  <a:pt x="37485" y="1368203"/>
                </a:lnTo>
                <a:lnTo>
                  <a:pt x="37485" y="1368203"/>
                </a:lnTo>
                <a:cubicBezTo>
                  <a:pt x="16783" y="1368203"/>
                  <a:pt x="0" y="1351420"/>
                  <a:pt x="0" y="1330718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562275" y="5641494"/>
            <a:ext cx="449820" cy="449820"/>
          </a:xfrm>
          <a:custGeom>
            <a:rect b="b" l="l" r="r" t="t"/>
            <a:pathLst>
              <a:path extrusionOk="0" h="449820" w="449820">
                <a:moveTo>
                  <a:pt x="224910" y="0"/>
                </a:moveTo>
                <a:lnTo>
                  <a:pt x="224910" y="0"/>
                </a:lnTo>
                <a:cubicBezTo>
                  <a:pt x="349124" y="0"/>
                  <a:pt x="449820" y="100696"/>
                  <a:pt x="449820" y="224910"/>
                </a:cubicBezTo>
                <a:lnTo>
                  <a:pt x="449820" y="224910"/>
                </a:lnTo>
                <a:cubicBezTo>
                  <a:pt x="449820" y="349124"/>
                  <a:pt x="349124" y="449820"/>
                  <a:pt x="224910" y="449820"/>
                </a:cubicBezTo>
                <a:lnTo>
                  <a:pt x="224910" y="449820"/>
                </a:lnTo>
                <a:cubicBezTo>
                  <a:pt x="100696" y="449820"/>
                  <a:pt x="0" y="349124"/>
                  <a:pt x="0" y="224910"/>
                </a:cubicBezTo>
                <a:lnTo>
                  <a:pt x="0" y="224910"/>
                </a:lnTo>
                <a:cubicBezTo>
                  <a:pt x="0" y="100696"/>
                  <a:pt x="100696" y="0"/>
                  <a:pt x="224910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670045" y="5772692"/>
            <a:ext cx="234281" cy="187425"/>
          </a:xfrm>
          <a:custGeom>
            <a:rect b="b" l="l" r="r" t="t"/>
            <a:pathLst>
              <a:path extrusionOk="0" h="187425" w="234281">
                <a:moveTo>
                  <a:pt x="140569" y="11714"/>
                </a:moveTo>
                <a:lnTo>
                  <a:pt x="187425" y="11714"/>
                </a:lnTo>
                <a:cubicBezTo>
                  <a:pt x="193904" y="11714"/>
                  <a:pt x="199139" y="16949"/>
                  <a:pt x="199139" y="23428"/>
                </a:cubicBezTo>
                <a:cubicBezTo>
                  <a:pt x="199139" y="29907"/>
                  <a:pt x="193904" y="35142"/>
                  <a:pt x="187425" y="35142"/>
                </a:cubicBezTo>
                <a:lnTo>
                  <a:pt x="145840" y="35142"/>
                </a:lnTo>
                <a:cubicBezTo>
                  <a:pt x="143937" y="44587"/>
                  <a:pt x="137457" y="52384"/>
                  <a:pt x="128855" y="56118"/>
                </a:cubicBezTo>
                <a:lnTo>
                  <a:pt x="128855" y="163997"/>
                </a:lnTo>
                <a:lnTo>
                  <a:pt x="187425" y="163997"/>
                </a:lnTo>
                <a:cubicBezTo>
                  <a:pt x="193904" y="163997"/>
                  <a:pt x="199139" y="169232"/>
                  <a:pt x="199139" y="175711"/>
                </a:cubicBezTo>
                <a:cubicBezTo>
                  <a:pt x="199139" y="182190"/>
                  <a:pt x="193904" y="187425"/>
                  <a:pt x="187425" y="187425"/>
                </a:cubicBezTo>
                <a:lnTo>
                  <a:pt x="46856" y="187425"/>
                </a:lnTo>
                <a:cubicBezTo>
                  <a:pt x="40377" y="187425"/>
                  <a:pt x="35142" y="182190"/>
                  <a:pt x="35142" y="175711"/>
                </a:cubicBezTo>
                <a:cubicBezTo>
                  <a:pt x="35142" y="169232"/>
                  <a:pt x="40377" y="163997"/>
                  <a:pt x="46856" y="163997"/>
                </a:cubicBezTo>
                <a:lnTo>
                  <a:pt x="105427" y="163997"/>
                </a:lnTo>
                <a:lnTo>
                  <a:pt x="105427" y="56118"/>
                </a:lnTo>
                <a:cubicBezTo>
                  <a:pt x="96824" y="52347"/>
                  <a:pt x="90345" y="44550"/>
                  <a:pt x="88441" y="35142"/>
                </a:cubicBezTo>
                <a:lnTo>
                  <a:pt x="46856" y="35142"/>
                </a:lnTo>
                <a:cubicBezTo>
                  <a:pt x="40377" y="35142"/>
                  <a:pt x="35142" y="29907"/>
                  <a:pt x="35142" y="23428"/>
                </a:cubicBezTo>
                <a:cubicBezTo>
                  <a:pt x="35142" y="16949"/>
                  <a:pt x="40377" y="11714"/>
                  <a:pt x="46856" y="11714"/>
                </a:cubicBezTo>
                <a:lnTo>
                  <a:pt x="93713" y="11714"/>
                </a:lnTo>
                <a:cubicBezTo>
                  <a:pt x="99057" y="4612"/>
                  <a:pt x="107550" y="0"/>
                  <a:pt x="117141" y="0"/>
                </a:cubicBezTo>
                <a:cubicBezTo>
                  <a:pt x="126732" y="0"/>
                  <a:pt x="135224" y="4612"/>
                  <a:pt x="140569" y="11714"/>
                </a:cubicBezTo>
                <a:close/>
                <a:moveTo>
                  <a:pt x="160922" y="117141"/>
                </a:moveTo>
                <a:lnTo>
                  <a:pt x="213928" y="117141"/>
                </a:lnTo>
                <a:lnTo>
                  <a:pt x="187425" y="71675"/>
                </a:lnTo>
                <a:lnTo>
                  <a:pt x="160922" y="117141"/>
                </a:lnTo>
                <a:close/>
                <a:moveTo>
                  <a:pt x="187425" y="152283"/>
                </a:moveTo>
                <a:cubicBezTo>
                  <a:pt x="164400" y="152283"/>
                  <a:pt x="145254" y="139837"/>
                  <a:pt x="141301" y="123400"/>
                </a:cubicBezTo>
                <a:cubicBezTo>
                  <a:pt x="140349" y="119374"/>
                  <a:pt x="141667" y="115237"/>
                  <a:pt x="143754" y="111650"/>
                </a:cubicBezTo>
                <a:lnTo>
                  <a:pt x="178603" y="51908"/>
                </a:lnTo>
                <a:cubicBezTo>
                  <a:pt x="180433" y="48760"/>
                  <a:pt x="183801" y="46856"/>
                  <a:pt x="187425" y="46856"/>
                </a:cubicBezTo>
                <a:cubicBezTo>
                  <a:pt x="191049" y="46856"/>
                  <a:pt x="194417" y="48796"/>
                  <a:pt x="196247" y="51908"/>
                </a:cubicBezTo>
                <a:lnTo>
                  <a:pt x="231097" y="111650"/>
                </a:lnTo>
                <a:cubicBezTo>
                  <a:pt x="233183" y="115237"/>
                  <a:pt x="234501" y="119374"/>
                  <a:pt x="233549" y="123400"/>
                </a:cubicBezTo>
                <a:cubicBezTo>
                  <a:pt x="229596" y="139800"/>
                  <a:pt x="210451" y="152283"/>
                  <a:pt x="187425" y="152283"/>
                </a:cubicBezTo>
                <a:close/>
                <a:moveTo>
                  <a:pt x="46417" y="71675"/>
                </a:moveTo>
                <a:lnTo>
                  <a:pt x="19914" y="117141"/>
                </a:lnTo>
                <a:lnTo>
                  <a:pt x="72957" y="117141"/>
                </a:lnTo>
                <a:lnTo>
                  <a:pt x="46417" y="71675"/>
                </a:lnTo>
                <a:close/>
                <a:moveTo>
                  <a:pt x="329" y="123400"/>
                </a:moveTo>
                <a:cubicBezTo>
                  <a:pt x="-622" y="119374"/>
                  <a:pt x="696" y="115237"/>
                  <a:pt x="2782" y="111650"/>
                </a:cubicBezTo>
                <a:lnTo>
                  <a:pt x="37631" y="51908"/>
                </a:lnTo>
                <a:cubicBezTo>
                  <a:pt x="39462" y="48760"/>
                  <a:pt x="42830" y="46856"/>
                  <a:pt x="46454" y="46856"/>
                </a:cubicBezTo>
                <a:cubicBezTo>
                  <a:pt x="50078" y="46856"/>
                  <a:pt x="53445" y="48796"/>
                  <a:pt x="55276" y="51908"/>
                </a:cubicBezTo>
                <a:lnTo>
                  <a:pt x="90125" y="111650"/>
                </a:lnTo>
                <a:cubicBezTo>
                  <a:pt x="92212" y="115237"/>
                  <a:pt x="93529" y="119374"/>
                  <a:pt x="92578" y="123400"/>
                </a:cubicBezTo>
                <a:cubicBezTo>
                  <a:pt x="88624" y="139800"/>
                  <a:pt x="69479" y="152283"/>
                  <a:pt x="46454" y="152283"/>
                </a:cubicBezTo>
                <a:cubicBezTo>
                  <a:pt x="23428" y="152283"/>
                  <a:pt x="4283" y="139837"/>
                  <a:pt x="329" y="123400"/>
                </a:cubicBezTo>
                <a:close/>
              </a:path>
            </a:pathLst>
          </a:custGeom>
          <a:solidFill>
            <a:srgbClr val="1A20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1162035" y="5641494"/>
            <a:ext cx="10598887" cy="262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The Paradox Explained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1162035" y="5978859"/>
            <a:ext cx="10580145" cy="730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1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Career services are under pressure:</a:t>
            </a:r>
            <a:r>
              <a:rPr lang="en-US" sz="118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While utilization improved substantially (non-use nearly halved), perceived effectiveness declined. This suggests </a:t>
            </a:r>
            <a:r>
              <a:rPr lang="en-US" sz="1181">
                <a:solidFill>
                  <a:srgbClr val="F7FAFC"/>
                </a:solidFill>
                <a:highlight>
                  <a:srgbClr val="38B2AC"/>
                </a:highlight>
                <a:latin typeface="Liter"/>
                <a:ea typeface="Liter"/>
                <a:cs typeface="Liter"/>
                <a:sym typeface="Liter"/>
              </a:rPr>
              <a:t>capacity strain, quality variation, or misalignment </a:t>
            </a:r>
            <a:r>
              <a:rPr lang="en-US" sz="118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between what is offered and what students actually need. The services are being used more, but not delivering proportional value.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/>
          <p:nvPr/>
        </p:nvSpPr>
        <p:spPr>
          <a:xfrm>
            <a:off x="368617" y="368617"/>
            <a:ext cx="11528490" cy="221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61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CONSTRUCT 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368617" y="663510"/>
            <a:ext cx="11620644" cy="368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12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Employability Signalling: The Persistent Deficit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368617" y="1105850"/>
            <a:ext cx="11537705" cy="25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Signalling skills remain weak and deteriorated further despite higher career service use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373224" y="1479075"/>
            <a:ext cx="6386286" cy="5372590"/>
          </a:xfrm>
          <a:custGeom>
            <a:rect b="b" l="l" r="r" t="t"/>
            <a:pathLst>
              <a:path extrusionOk="0" h="5372590" w="6386286">
                <a:moveTo>
                  <a:pt x="110568" y="0"/>
                </a:moveTo>
                <a:lnTo>
                  <a:pt x="6275718" y="0"/>
                </a:lnTo>
                <a:cubicBezTo>
                  <a:pt x="6336783" y="0"/>
                  <a:pt x="6386286" y="49503"/>
                  <a:pt x="6386286" y="110568"/>
                </a:cubicBezTo>
                <a:lnTo>
                  <a:pt x="6386286" y="5262022"/>
                </a:lnTo>
                <a:cubicBezTo>
                  <a:pt x="6386286" y="5323087"/>
                  <a:pt x="6336783" y="5372590"/>
                  <a:pt x="6275718" y="5372590"/>
                </a:cubicBezTo>
                <a:lnTo>
                  <a:pt x="110568" y="5372590"/>
                </a:lnTo>
                <a:cubicBezTo>
                  <a:pt x="49503" y="5372590"/>
                  <a:pt x="0" y="5323087"/>
                  <a:pt x="0" y="5262022"/>
                </a:cubicBezTo>
                <a:lnTo>
                  <a:pt x="0" y="110568"/>
                </a:lnTo>
                <a:cubicBezTo>
                  <a:pt x="0" y="49544"/>
                  <a:pt x="49544" y="0"/>
                  <a:pt x="110568" y="0"/>
                </a:cubicBezTo>
                <a:close/>
              </a:path>
            </a:pathLst>
          </a:custGeom>
          <a:solidFill>
            <a:srgbClr val="2C7A7B">
              <a:alpha val="10196"/>
            </a:srgbClr>
          </a:solidFill>
          <a:ln cap="flat" cmpd="sng" w="12700">
            <a:solidFill>
              <a:srgbClr val="2C7A7B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516063" y="1667991"/>
            <a:ext cx="6100608" cy="25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Signalling Skills Gap: Comparison with General Capabilities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8-12:45:33-d73lpr9n4ejncesgfi50.png" id="313" name="Google Shape;3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141" y="2036608"/>
            <a:ext cx="5787283" cy="3686168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314" name="Google Shape;314;p11"/>
          <p:cNvSpPr/>
          <p:nvPr/>
        </p:nvSpPr>
        <p:spPr>
          <a:xfrm>
            <a:off x="6912141" y="1479075"/>
            <a:ext cx="4902603" cy="3105596"/>
          </a:xfrm>
          <a:custGeom>
            <a:rect b="b" l="l" r="r" t="t"/>
            <a:pathLst>
              <a:path extrusionOk="0" h="3105596" w="4902603">
                <a:moveTo>
                  <a:pt x="73727" y="0"/>
                </a:moveTo>
                <a:lnTo>
                  <a:pt x="4828876" y="0"/>
                </a:lnTo>
                <a:cubicBezTo>
                  <a:pt x="4869595" y="0"/>
                  <a:pt x="4902603" y="33009"/>
                  <a:pt x="4902603" y="73727"/>
                </a:cubicBezTo>
                <a:lnTo>
                  <a:pt x="4902603" y="3031870"/>
                </a:lnTo>
                <a:cubicBezTo>
                  <a:pt x="4902603" y="3072588"/>
                  <a:pt x="4869595" y="3105596"/>
                  <a:pt x="4828876" y="3105596"/>
                </a:cubicBezTo>
                <a:lnTo>
                  <a:pt x="73727" y="3105596"/>
                </a:lnTo>
                <a:cubicBezTo>
                  <a:pt x="33009" y="3105596"/>
                  <a:pt x="0" y="3072588"/>
                  <a:pt x="0" y="3031870"/>
                </a:cubicBezTo>
                <a:lnTo>
                  <a:pt x="0" y="73727"/>
                </a:lnTo>
                <a:cubicBezTo>
                  <a:pt x="0" y="33009"/>
                  <a:pt x="33009" y="0"/>
                  <a:pt x="73727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 cap="flat" cmpd="sng" w="12700">
            <a:solidFill>
              <a:srgbClr val="F7FAF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7087234" y="1677206"/>
            <a:ext cx="165878" cy="165878"/>
          </a:xfrm>
          <a:custGeom>
            <a:rect b="b" l="l" r="r" t="t"/>
            <a:pathLst>
              <a:path extrusionOk="0" h="165878" w="165878">
                <a:moveTo>
                  <a:pt x="82939" y="165878"/>
                </a:moveTo>
                <a:cubicBezTo>
                  <a:pt x="128714" y="165878"/>
                  <a:pt x="165878" y="128714"/>
                  <a:pt x="165878" y="82939"/>
                </a:cubicBezTo>
                <a:cubicBezTo>
                  <a:pt x="165878" y="37164"/>
                  <a:pt x="128714" y="0"/>
                  <a:pt x="82939" y="0"/>
                </a:cubicBezTo>
                <a:cubicBezTo>
                  <a:pt x="37164" y="0"/>
                  <a:pt x="0" y="37164"/>
                  <a:pt x="0" y="82939"/>
                </a:cubicBezTo>
                <a:cubicBezTo>
                  <a:pt x="0" y="128714"/>
                  <a:pt x="37164" y="165878"/>
                  <a:pt x="82939" y="165878"/>
                </a:cubicBezTo>
                <a:close/>
                <a:moveTo>
                  <a:pt x="82939" y="44061"/>
                </a:moveTo>
                <a:cubicBezTo>
                  <a:pt x="87248" y="44061"/>
                  <a:pt x="90714" y="47528"/>
                  <a:pt x="90714" y="51837"/>
                </a:cubicBezTo>
                <a:lnTo>
                  <a:pt x="90714" y="88122"/>
                </a:lnTo>
                <a:cubicBezTo>
                  <a:pt x="90714" y="92431"/>
                  <a:pt x="87248" y="95898"/>
                  <a:pt x="82939" y="95898"/>
                </a:cubicBezTo>
                <a:cubicBezTo>
                  <a:pt x="78630" y="95898"/>
                  <a:pt x="75163" y="92431"/>
                  <a:pt x="75163" y="88122"/>
                </a:cubicBezTo>
                <a:lnTo>
                  <a:pt x="75163" y="51837"/>
                </a:lnTo>
                <a:cubicBezTo>
                  <a:pt x="75163" y="47528"/>
                  <a:pt x="78630" y="44061"/>
                  <a:pt x="82939" y="44061"/>
                </a:cubicBezTo>
                <a:close/>
                <a:moveTo>
                  <a:pt x="74289" y="114041"/>
                </a:moveTo>
                <a:cubicBezTo>
                  <a:pt x="74092" y="110830"/>
                  <a:pt x="75693" y="107775"/>
                  <a:pt x="78446" y="106110"/>
                </a:cubicBezTo>
                <a:cubicBezTo>
                  <a:pt x="81198" y="104445"/>
                  <a:pt x="84647" y="104445"/>
                  <a:pt x="87400" y="106110"/>
                </a:cubicBezTo>
                <a:cubicBezTo>
                  <a:pt x="90152" y="107775"/>
                  <a:pt x="91753" y="110830"/>
                  <a:pt x="91557" y="114041"/>
                </a:cubicBezTo>
                <a:cubicBezTo>
                  <a:pt x="91753" y="117252"/>
                  <a:pt x="90152" y="120307"/>
                  <a:pt x="87400" y="121971"/>
                </a:cubicBezTo>
                <a:cubicBezTo>
                  <a:pt x="84647" y="123636"/>
                  <a:pt x="81198" y="123636"/>
                  <a:pt x="78446" y="121971"/>
                </a:cubicBezTo>
                <a:cubicBezTo>
                  <a:pt x="75693" y="120307"/>
                  <a:pt x="74092" y="117252"/>
                  <a:pt x="74289" y="114041"/>
                </a:cubicBez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7276150" y="1631129"/>
            <a:ext cx="4469478" cy="25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Core Signalling Indicators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7064195" y="1999746"/>
            <a:ext cx="4598494" cy="737234"/>
          </a:xfrm>
          <a:custGeom>
            <a:rect b="b" l="l" r="r" t="t"/>
            <a:pathLst>
              <a:path extrusionOk="0" h="737234" w="4598494">
                <a:moveTo>
                  <a:pt x="36862" y="0"/>
                </a:moveTo>
                <a:lnTo>
                  <a:pt x="4561633" y="0"/>
                </a:lnTo>
                <a:cubicBezTo>
                  <a:pt x="4581991" y="0"/>
                  <a:pt x="4598494" y="16504"/>
                  <a:pt x="4598494" y="36862"/>
                </a:cubicBezTo>
                <a:lnTo>
                  <a:pt x="4598494" y="700372"/>
                </a:lnTo>
                <a:cubicBezTo>
                  <a:pt x="4598494" y="720730"/>
                  <a:pt x="4581991" y="737234"/>
                  <a:pt x="4561633" y="737234"/>
                </a:cubicBezTo>
                <a:lnTo>
                  <a:pt x="36862" y="737234"/>
                </a:lnTo>
                <a:cubicBezTo>
                  <a:pt x="16504" y="737234"/>
                  <a:pt x="0" y="720730"/>
                  <a:pt x="0" y="700372"/>
                </a:cubicBezTo>
                <a:lnTo>
                  <a:pt x="0" y="36862"/>
                </a:lnTo>
                <a:cubicBezTo>
                  <a:pt x="0" y="16517"/>
                  <a:pt x="16517" y="0"/>
                  <a:pt x="3686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7174780" y="2147193"/>
            <a:ext cx="1115066" cy="221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Resume Writing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11054688" y="2110331"/>
            <a:ext cx="608218" cy="2948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42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37.0%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7209338" y="2469732"/>
            <a:ext cx="96762" cy="129016"/>
          </a:xfrm>
          <a:custGeom>
            <a:rect b="b" l="l" r="r" t="t"/>
            <a:pathLst>
              <a:path extrusionOk="0" h="129016" w="96762">
                <a:moveTo>
                  <a:pt x="54076" y="4385"/>
                </a:moveTo>
                <a:cubicBezTo>
                  <a:pt x="50926" y="1235"/>
                  <a:pt x="45811" y="1235"/>
                  <a:pt x="42661" y="4385"/>
                </a:cubicBezTo>
                <a:lnTo>
                  <a:pt x="2343" y="44702"/>
                </a:lnTo>
                <a:cubicBezTo>
                  <a:pt x="-806" y="47852"/>
                  <a:pt x="-806" y="52967"/>
                  <a:pt x="2343" y="56117"/>
                </a:cubicBezTo>
                <a:cubicBezTo>
                  <a:pt x="5493" y="59267"/>
                  <a:pt x="10609" y="59267"/>
                  <a:pt x="13758" y="56117"/>
                </a:cubicBezTo>
                <a:lnTo>
                  <a:pt x="40317" y="29558"/>
                </a:lnTo>
                <a:lnTo>
                  <a:pt x="40317" y="122968"/>
                </a:lnTo>
                <a:cubicBezTo>
                  <a:pt x="40317" y="127428"/>
                  <a:pt x="43921" y="131032"/>
                  <a:pt x="48381" y="131032"/>
                </a:cubicBezTo>
                <a:cubicBezTo>
                  <a:pt x="52841" y="131032"/>
                  <a:pt x="56444" y="127428"/>
                  <a:pt x="56444" y="122968"/>
                </a:cubicBezTo>
                <a:lnTo>
                  <a:pt x="56444" y="29558"/>
                </a:lnTo>
                <a:lnTo>
                  <a:pt x="83004" y="56117"/>
                </a:lnTo>
                <a:cubicBezTo>
                  <a:pt x="86153" y="59267"/>
                  <a:pt x="91269" y="59267"/>
                  <a:pt x="94418" y="56117"/>
                </a:cubicBezTo>
                <a:cubicBezTo>
                  <a:pt x="97568" y="52967"/>
                  <a:pt x="97568" y="47852"/>
                  <a:pt x="94418" y="44702"/>
                </a:cubicBezTo>
                <a:lnTo>
                  <a:pt x="54101" y="4385"/>
                </a:ln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7367405" y="2442086"/>
            <a:ext cx="452454" cy="184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6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+1.0pp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7830587" y="2442086"/>
            <a:ext cx="728018" cy="184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from 36.0%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7064195" y="2847565"/>
            <a:ext cx="4598494" cy="737234"/>
          </a:xfrm>
          <a:custGeom>
            <a:rect b="b" l="l" r="r" t="t"/>
            <a:pathLst>
              <a:path extrusionOk="0" h="737234" w="4598494">
                <a:moveTo>
                  <a:pt x="36862" y="0"/>
                </a:moveTo>
                <a:lnTo>
                  <a:pt x="4561633" y="0"/>
                </a:lnTo>
                <a:cubicBezTo>
                  <a:pt x="4581991" y="0"/>
                  <a:pt x="4598494" y="16504"/>
                  <a:pt x="4598494" y="36862"/>
                </a:cubicBezTo>
                <a:lnTo>
                  <a:pt x="4598494" y="700372"/>
                </a:lnTo>
                <a:cubicBezTo>
                  <a:pt x="4598494" y="720730"/>
                  <a:pt x="4581991" y="737234"/>
                  <a:pt x="4561633" y="737234"/>
                </a:cubicBezTo>
                <a:lnTo>
                  <a:pt x="36862" y="737234"/>
                </a:lnTo>
                <a:cubicBezTo>
                  <a:pt x="16504" y="737234"/>
                  <a:pt x="0" y="720730"/>
                  <a:pt x="0" y="700372"/>
                </a:cubicBezTo>
                <a:lnTo>
                  <a:pt x="0" y="36862"/>
                </a:lnTo>
                <a:cubicBezTo>
                  <a:pt x="0" y="16517"/>
                  <a:pt x="16517" y="0"/>
                  <a:pt x="3686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7174780" y="2995011"/>
            <a:ext cx="1723283" cy="221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Networking &amp; Job Search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11050944" y="2958150"/>
            <a:ext cx="608218" cy="2948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42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38.5%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7209338" y="3317551"/>
            <a:ext cx="96762" cy="129016"/>
          </a:xfrm>
          <a:custGeom>
            <a:rect b="b" l="l" r="r" t="t"/>
            <a:pathLst>
              <a:path extrusionOk="0" h="129016" w="96762">
                <a:moveTo>
                  <a:pt x="42686" y="126647"/>
                </a:moveTo>
                <a:cubicBezTo>
                  <a:pt x="45836" y="129797"/>
                  <a:pt x="50951" y="129797"/>
                  <a:pt x="54101" y="126647"/>
                </a:cubicBezTo>
                <a:lnTo>
                  <a:pt x="94418" y="86330"/>
                </a:lnTo>
                <a:cubicBezTo>
                  <a:pt x="97568" y="83180"/>
                  <a:pt x="97568" y="78065"/>
                  <a:pt x="94418" y="74915"/>
                </a:cubicBezTo>
                <a:cubicBezTo>
                  <a:pt x="91269" y="71765"/>
                  <a:pt x="86153" y="71765"/>
                  <a:pt x="83004" y="74915"/>
                </a:cubicBezTo>
                <a:lnTo>
                  <a:pt x="56444" y="101474"/>
                </a:lnTo>
                <a:lnTo>
                  <a:pt x="56444" y="8063"/>
                </a:lnTo>
                <a:cubicBezTo>
                  <a:pt x="56444" y="3603"/>
                  <a:pt x="52841" y="0"/>
                  <a:pt x="48381" y="0"/>
                </a:cubicBezTo>
                <a:cubicBezTo>
                  <a:pt x="43921" y="0"/>
                  <a:pt x="40317" y="3603"/>
                  <a:pt x="40317" y="8063"/>
                </a:cubicBezTo>
                <a:lnTo>
                  <a:pt x="40317" y="101474"/>
                </a:lnTo>
                <a:lnTo>
                  <a:pt x="13758" y="74915"/>
                </a:lnTo>
                <a:cubicBezTo>
                  <a:pt x="10609" y="71765"/>
                  <a:pt x="5493" y="71765"/>
                  <a:pt x="2343" y="74915"/>
                </a:cubicBezTo>
                <a:cubicBezTo>
                  <a:pt x="-806" y="78065"/>
                  <a:pt x="-806" y="83180"/>
                  <a:pt x="2343" y="86330"/>
                </a:cubicBezTo>
                <a:lnTo>
                  <a:pt x="42661" y="126647"/>
                </a:ln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7367405" y="3289905"/>
            <a:ext cx="452454" cy="184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-4.8pp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7831883" y="3289905"/>
            <a:ext cx="718803" cy="184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from 43.3%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7064195" y="3695383"/>
            <a:ext cx="4598494" cy="737234"/>
          </a:xfrm>
          <a:custGeom>
            <a:rect b="b" l="l" r="r" t="t"/>
            <a:pathLst>
              <a:path extrusionOk="0" h="737234" w="4598494">
                <a:moveTo>
                  <a:pt x="36862" y="0"/>
                </a:moveTo>
                <a:lnTo>
                  <a:pt x="4561633" y="0"/>
                </a:lnTo>
                <a:cubicBezTo>
                  <a:pt x="4581991" y="0"/>
                  <a:pt x="4598494" y="16504"/>
                  <a:pt x="4598494" y="36862"/>
                </a:cubicBezTo>
                <a:lnTo>
                  <a:pt x="4598494" y="700372"/>
                </a:lnTo>
                <a:cubicBezTo>
                  <a:pt x="4598494" y="720730"/>
                  <a:pt x="4581991" y="737234"/>
                  <a:pt x="4561633" y="737234"/>
                </a:cubicBezTo>
                <a:lnTo>
                  <a:pt x="36862" y="737234"/>
                </a:lnTo>
                <a:cubicBezTo>
                  <a:pt x="16504" y="737234"/>
                  <a:pt x="0" y="720730"/>
                  <a:pt x="0" y="700372"/>
                </a:cubicBezTo>
                <a:lnTo>
                  <a:pt x="0" y="36862"/>
                </a:lnTo>
                <a:cubicBezTo>
                  <a:pt x="0" y="16517"/>
                  <a:pt x="16517" y="0"/>
                  <a:pt x="36862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7174780" y="3842830"/>
            <a:ext cx="1262512" cy="221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Interview Conduct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11055840" y="3805968"/>
            <a:ext cx="608218" cy="2948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42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47.5%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7209338" y="4165370"/>
            <a:ext cx="96762" cy="129016"/>
          </a:xfrm>
          <a:custGeom>
            <a:rect b="b" l="l" r="r" t="t"/>
            <a:pathLst>
              <a:path extrusionOk="0" h="129016" w="96762">
                <a:moveTo>
                  <a:pt x="42686" y="126647"/>
                </a:moveTo>
                <a:cubicBezTo>
                  <a:pt x="45836" y="129797"/>
                  <a:pt x="50951" y="129797"/>
                  <a:pt x="54101" y="126647"/>
                </a:cubicBezTo>
                <a:lnTo>
                  <a:pt x="94418" y="86330"/>
                </a:lnTo>
                <a:cubicBezTo>
                  <a:pt x="97568" y="83180"/>
                  <a:pt x="97568" y="78065"/>
                  <a:pt x="94418" y="74915"/>
                </a:cubicBezTo>
                <a:cubicBezTo>
                  <a:pt x="91269" y="71765"/>
                  <a:pt x="86153" y="71765"/>
                  <a:pt x="83004" y="74915"/>
                </a:cubicBezTo>
                <a:lnTo>
                  <a:pt x="56444" y="101474"/>
                </a:lnTo>
                <a:lnTo>
                  <a:pt x="56444" y="8063"/>
                </a:lnTo>
                <a:cubicBezTo>
                  <a:pt x="56444" y="3603"/>
                  <a:pt x="52841" y="0"/>
                  <a:pt x="48381" y="0"/>
                </a:cubicBezTo>
                <a:cubicBezTo>
                  <a:pt x="43921" y="0"/>
                  <a:pt x="40317" y="3603"/>
                  <a:pt x="40317" y="8063"/>
                </a:cubicBezTo>
                <a:lnTo>
                  <a:pt x="40317" y="101474"/>
                </a:lnTo>
                <a:lnTo>
                  <a:pt x="13758" y="74915"/>
                </a:lnTo>
                <a:cubicBezTo>
                  <a:pt x="10609" y="71765"/>
                  <a:pt x="5493" y="71765"/>
                  <a:pt x="2343" y="74915"/>
                </a:cubicBezTo>
                <a:cubicBezTo>
                  <a:pt x="-806" y="78065"/>
                  <a:pt x="-806" y="83180"/>
                  <a:pt x="2343" y="86330"/>
                </a:cubicBezTo>
                <a:lnTo>
                  <a:pt x="42661" y="126647"/>
                </a:ln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7367405" y="4137723"/>
            <a:ext cx="452454" cy="184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-5.6pp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7828139" y="4137723"/>
            <a:ext cx="691156" cy="184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from 53.1%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6907533" y="4699864"/>
            <a:ext cx="4911819" cy="2156408"/>
          </a:xfrm>
          <a:custGeom>
            <a:rect b="b" l="l" r="r" t="t"/>
            <a:pathLst>
              <a:path extrusionOk="0" h="2156408" w="4911819">
                <a:moveTo>
                  <a:pt x="73728" y="0"/>
                </a:moveTo>
                <a:lnTo>
                  <a:pt x="4838091" y="0"/>
                </a:lnTo>
                <a:cubicBezTo>
                  <a:pt x="4878810" y="0"/>
                  <a:pt x="4911819" y="33009"/>
                  <a:pt x="4911819" y="73728"/>
                </a:cubicBezTo>
                <a:lnTo>
                  <a:pt x="4911819" y="2082681"/>
                </a:lnTo>
                <a:cubicBezTo>
                  <a:pt x="4911819" y="2123399"/>
                  <a:pt x="4878810" y="2156408"/>
                  <a:pt x="4838091" y="2156408"/>
                </a:cubicBezTo>
                <a:lnTo>
                  <a:pt x="73728" y="2156408"/>
                </a:lnTo>
                <a:cubicBezTo>
                  <a:pt x="33009" y="2156408"/>
                  <a:pt x="0" y="2123399"/>
                  <a:pt x="0" y="2082681"/>
                </a:cubicBezTo>
                <a:lnTo>
                  <a:pt x="0" y="73728"/>
                </a:lnTo>
                <a:cubicBezTo>
                  <a:pt x="0" y="33036"/>
                  <a:pt x="33036" y="0"/>
                  <a:pt x="73728" y="0"/>
                </a:cubicBez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7098753" y="4893388"/>
            <a:ext cx="124408" cy="165878"/>
          </a:xfrm>
          <a:custGeom>
            <a:rect b="b" l="l" r="r" t="t"/>
            <a:pathLst>
              <a:path extrusionOk="0" h="165878" w="124408">
                <a:moveTo>
                  <a:pt x="94894" y="124408"/>
                </a:moveTo>
                <a:cubicBezTo>
                  <a:pt x="97259" y="117183"/>
                  <a:pt x="101989" y="110639"/>
                  <a:pt x="107334" y="105002"/>
                </a:cubicBezTo>
                <a:cubicBezTo>
                  <a:pt x="117929" y="93857"/>
                  <a:pt x="124408" y="78792"/>
                  <a:pt x="124408" y="62204"/>
                </a:cubicBezTo>
                <a:cubicBezTo>
                  <a:pt x="124408" y="27862"/>
                  <a:pt x="96546" y="0"/>
                  <a:pt x="62204" y="0"/>
                </a:cubicBezTo>
                <a:cubicBezTo>
                  <a:pt x="27862" y="0"/>
                  <a:pt x="0" y="27862"/>
                  <a:pt x="0" y="62204"/>
                </a:cubicBezTo>
                <a:cubicBezTo>
                  <a:pt x="0" y="78792"/>
                  <a:pt x="6480" y="93857"/>
                  <a:pt x="17074" y="105002"/>
                </a:cubicBezTo>
                <a:cubicBezTo>
                  <a:pt x="22419" y="110639"/>
                  <a:pt x="27182" y="117183"/>
                  <a:pt x="29515" y="124408"/>
                </a:cubicBezTo>
                <a:lnTo>
                  <a:pt x="94861" y="124408"/>
                </a:lnTo>
                <a:close/>
                <a:moveTo>
                  <a:pt x="93306" y="139959"/>
                </a:moveTo>
                <a:lnTo>
                  <a:pt x="31102" y="139959"/>
                </a:lnTo>
                <a:lnTo>
                  <a:pt x="31102" y="145143"/>
                </a:lnTo>
                <a:cubicBezTo>
                  <a:pt x="31102" y="159463"/>
                  <a:pt x="42701" y="171061"/>
                  <a:pt x="57020" y="171061"/>
                </a:cubicBezTo>
                <a:lnTo>
                  <a:pt x="67388" y="171061"/>
                </a:lnTo>
                <a:cubicBezTo>
                  <a:pt x="81708" y="171061"/>
                  <a:pt x="93306" y="159463"/>
                  <a:pt x="93306" y="145143"/>
                </a:cubicBezTo>
                <a:lnTo>
                  <a:pt x="93306" y="139959"/>
                </a:lnTo>
                <a:close/>
                <a:moveTo>
                  <a:pt x="59612" y="36286"/>
                </a:moveTo>
                <a:cubicBezTo>
                  <a:pt x="46718" y="36286"/>
                  <a:pt x="36286" y="46718"/>
                  <a:pt x="36286" y="59612"/>
                </a:cubicBezTo>
                <a:cubicBezTo>
                  <a:pt x="36286" y="63921"/>
                  <a:pt x="32819" y="67388"/>
                  <a:pt x="28510" y="67388"/>
                </a:cubicBezTo>
                <a:cubicBezTo>
                  <a:pt x="24201" y="67388"/>
                  <a:pt x="20735" y="63921"/>
                  <a:pt x="20735" y="59612"/>
                </a:cubicBezTo>
                <a:cubicBezTo>
                  <a:pt x="20735" y="38132"/>
                  <a:pt x="38132" y="20735"/>
                  <a:pt x="59612" y="20735"/>
                </a:cubicBezTo>
                <a:cubicBezTo>
                  <a:pt x="63921" y="20735"/>
                  <a:pt x="67388" y="24201"/>
                  <a:pt x="67388" y="28510"/>
                </a:cubicBezTo>
                <a:cubicBezTo>
                  <a:pt x="67388" y="32819"/>
                  <a:pt x="63921" y="36286"/>
                  <a:pt x="59612" y="36286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7266934" y="4847311"/>
            <a:ext cx="4487909" cy="25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Key Insight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7054980" y="5215927"/>
            <a:ext cx="4690649" cy="718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61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Signalling skills not only remain weak but have deteriorated on key items</a:t>
            </a:r>
            <a:r>
              <a:rPr lang="en-US" sz="116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(networking -4.8pp, interview conduct -5.6pp) despite higher career service utilization.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7054980" y="6045315"/>
            <a:ext cx="4616925" cy="663510"/>
          </a:xfrm>
          <a:custGeom>
            <a:rect b="b" l="l" r="r" t="t"/>
            <a:pathLst>
              <a:path extrusionOk="0" h="663510" w="4616925">
                <a:moveTo>
                  <a:pt x="36865" y="0"/>
                </a:moveTo>
                <a:lnTo>
                  <a:pt x="4580061" y="0"/>
                </a:lnTo>
                <a:cubicBezTo>
                  <a:pt x="4600420" y="0"/>
                  <a:pt x="4616925" y="16505"/>
                  <a:pt x="4616925" y="36865"/>
                </a:cubicBezTo>
                <a:lnTo>
                  <a:pt x="4616925" y="626646"/>
                </a:lnTo>
                <a:cubicBezTo>
                  <a:pt x="4616925" y="647005"/>
                  <a:pt x="4600420" y="663510"/>
                  <a:pt x="4580061" y="663510"/>
                </a:cubicBezTo>
                <a:lnTo>
                  <a:pt x="36865" y="663510"/>
                </a:lnTo>
                <a:cubicBezTo>
                  <a:pt x="16505" y="663510"/>
                  <a:pt x="0" y="647005"/>
                  <a:pt x="0" y="626646"/>
                </a:cubicBezTo>
                <a:lnTo>
                  <a:pt x="0" y="36865"/>
                </a:lnTo>
                <a:cubicBezTo>
                  <a:pt x="0" y="16518"/>
                  <a:pt x="16518" y="0"/>
                  <a:pt x="36865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7183995" y="6192762"/>
            <a:ext cx="147447" cy="147447"/>
          </a:xfrm>
          <a:custGeom>
            <a:rect b="b" l="l" r="r" t="t"/>
            <a:pathLst>
              <a:path extrusionOk="0" h="147447" w="147447">
                <a:moveTo>
                  <a:pt x="73723" y="147447"/>
                </a:moveTo>
                <a:cubicBezTo>
                  <a:pt x="114412" y="147447"/>
                  <a:pt x="147447" y="114412"/>
                  <a:pt x="147447" y="73723"/>
                </a:cubicBezTo>
                <a:cubicBezTo>
                  <a:pt x="147447" y="33034"/>
                  <a:pt x="114412" y="0"/>
                  <a:pt x="73723" y="0"/>
                </a:cubicBezTo>
                <a:cubicBezTo>
                  <a:pt x="33034" y="0"/>
                  <a:pt x="0" y="33034"/>
                  <a:pt x="0" y="73723"/>
                </a:cubicBezTo>
                <a:cubicBezTo>
                  <a:pt x="0" y="114412"/>
                  <a:pt x="33034" y="147447"/>
                  <a:pt x="73723" y="147447"/>
                </a:cubicBezTo>
                <a:close/>
                <a:moveTo>
                  <a:pt x="64508" y="46077"/>
                </a:moveTo>
                <a:cubicBezTo>
                  <a:pt x="64508" y="40991"/>
                  <a:pt x="68637" y="36862"/>
                  <a:pt x="73723" y="36862"/>
                </a:cubicBezTo>
                <a:cubicBezTo>
                  <a:pt x="78809" y="36862"/>
                  <a:pt x="82939" y="40991"/>
                  <a:pt x="82939" y="46077"/>
                </a:cubicBezTo>
                <a:cubicBezTo>
                  <a:pt x="82939" y="51163"/>
                  <a:pt x="78809" y="55293"/>
                  <a:pt x="73723" y="55293"/>
                </a:cubicBezTo>
                <a:cubicBezTo>
                  <a:pt x="68637" y="55293"/>
                  <a:pt x="64508" y="51163"/>
                  <a:pt x="64508" y="46077"/>
                </a:cubicBezTo>
                <a:close/>
                <a:moveTo>
                  <a:pt x="62204" y="64508"/>
                </a:moveTo>
                <a:lnTo>
                  <a:pt x="76027" y="64508"/>
                </a:lnTo>
                <a:cubicBezTo>
                  <a:pt x="79857" y="64508"/>
                  <a:pt x="82939" y="67589"/>
                  <a:pt x="82939" y="71420"/>
                </a:cubicBezTo>
                <a:lnTo>
                  <a:pt x="82939" y="96762"/>
                </a:lnTo>
                <a:lnTo>
                  <a:pt x="85243" y="96762"/>
                </a:lnTo>
                <a:cubicBezTo>
                  <a:pt x="89073" y="96762"/>
                  <a:pt x="92154" y="99843"/>
                  <a:pt x="92154" y="103673"/>
                </a:cubicBezTo>
                <a:cubicBezTo>
                  <a:pt x="92154" y="107504"/>
                  <a:pt x="89073" y="110585"/>
                  <a:pt x="85243" y="110585"/>
                </a:cubicBezTo>
                <a:lnTo>
                  <a:pt x="62204" y="110585"/>
                </a:lnTo>
                <a:cubicBezTo>
                  <a:pt x="58374" y="110585"/>
                  <a:pt x="55293" y="107504"/>
                  <a:pt x="55293" y="103673"/>
                </a:cubicBezTo>
                <a:cubicBezTo>
                  <a:pt x="55293" y="99843"/>
                  <a:pt x="58374" y="96762"/>
                  <a:pt x="62204" y="96762"/>
                </a:cubicBezTo>
                <a:lnTo>
                  <a:pt x="69116" y="96762"/>
                </a:lnTo>
                <a:lnTo>
                  <a:pt x="69116" y="78331"/>
                </a:lnTo>
                <a:lnTo>
                  <a:pt x="62204" y="78331"/>
                </a:lnTo>
                <a:cubicBezTo>
                  <a:pt x="58374" y="78331"/>
                  <a:pt x="55293" y="75250"/>
                  <a:pt x="55293" y="71420"/>
                </a:cubicBezTo>
                <a:cubicBezTo>
                  <a:pt x="55293" y="67589"/>
                  <a:pt x="58374" y="64508"/>
                  <a:pt x="62204" y="64508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7403368" y="6155900"/>
            <a:ext cx="4231675" cy="442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This suggests </a:t>
            </a:r>
            <a:r>
              <a:rPr lang="en-US" sz="1161">
                <a:solidFill>
                  <a:srgbClr val="F7FAFC"/>
                </a:solidFill>
                <a:highlight>
                  <a:srgbClr val="38B2AC"/>
                </a:highlight>
                <a:latin typeface="Liter"/>
                <a:ea typeface="Liter"/>
                <a:cs typeface="Liter"/>
                <a:sym typeface="Liter"/>
              </a:rPr>
              <a:t>misalignment between service use and actual skill deficits </a:t>
            </a:r>
            <a:r>
              <a:rPr lang="en-US" sz="1161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02C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"/>
          <p:cNvSpPr/>
          <p:nvPr/>
        </p:nvSpPr>
        <p:spPr>
          <a:xfrm>
            <a:off x="365851" y="365851"/>
            <a:ext cx="11533467" cy="219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2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CONSTRUCT 7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365851" y="658533"/>
            <a:ext cx="11624930" cy="36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93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University Experience &amp; Satisfaction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365851" y="1097554"/>
            <a:ext cx="11542614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Material decline in satisfaction introduces reputational and engagement risk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370425" y="1467979"/>
            <a:ext cx="5652405" cy="3228639"/>
          </a:xfrm>
          <a:custGeom>
            <a:rect b="b" l="l" r="r" t="t"/>
            <a:pathLst>
              <a:path extrusionOk="0" h="3228639" w="5652405">
                <a:moveTo>
                  <a:pt x="73161" y="0"/>
                </a:moveTo>
                <a:lnTo>
                  <a:pt x="5579244" y="0"/>
                </a:lnTo>
                <a:cubicBezTo>
                  <a:pt x="5619650" y="0"/>
                  <a:pt x="5652405" y="32755"/>
                  <a:pt x="5652405" y="73161"/>
                </a:cubicBezTo>
                <a:lnTo>
                  <a:pt x="5652405" y="3155478"/>
                </a:lnTo>
                <a:cubicBezTo>
                  <a:pt x="5652405" y="3195884"/>
                  <a:pt x="5619650" y="3228639"/>
                  <a:pt x="5579244" y="3228639"/>
                </a:cubicBezTo>
                <a:lnTo>
                  <a:pt x="73161" y="3228639"/>
                </a:lnTo>
                <a:cubicBezTo>
                  <a:pt x="32755" y="3228639"/>
                  <a:pt x="0" y="3195884"/>
                  <a:pt x="0" y="3155478"/>
                </a:cubicBezTo>
                <a:lnTo>
                  <a:pt x="0" y="73161"/>
                </a:lnTo>
                <a:cubicBezTo>
                  <a:pt x="0" y="32755"/>
                  <a:pt x="32755" y="0"/>
                  <a:pt x="7316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cap="flat" cmpd="sng" w="12700">
            <a:solidFill>
              <a:srgbClr val="F7FAF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475607" y="1618893"/>
            <a:ext cx="5442041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Overall Satisfaction Distribution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kimi-img.moonshot.cn/pub/slides/26-03-28-12:45:34-d73lprij4egn3nuotqlg.png" id="352" name="Google Shape;3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338" y="1984744"/>
            <a:ext cx="5103628" cy="256096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353" name="Google Shape;353;p12"/>
          <p:cNvSpPr/>
          <p:nvPr/>
        </p:nvSpPr>
        <p:spPr>
          <a:xfrm>
            <a:off x="384144" y="4810947"/>
            <a:ext cx="5643259" cy="2048768"/>
          </a:xfrm>
          <a:custGeom>
            <a:rect b="b" l="l" r="r" t="t"/>
            <a:pathLst>
              <a:path extrusionOk="0" h="2048768" w="5643259">
                <a:moveTo>
                  <a:pt x="36585" y="0"/>
                </a:moveTo>
                <a:lnTo>
                  <a:pt x="5570097" y="0"/>
                </a:lnTo>
                <a:cubicBezTo>
                  <a:pt x="5610503" y="0"/>
                  <a:pt x="5643259" y="32756"/>
                  <a:pt x="5643259" y="73162"/>
                </a:cubicBezTo>
                <a:lnTo>
                  <a:pt x="5643259" y="1975607"/>
                </a:lnTo>
                <a:cubicBezTo>
                  <a:pt x="5643259" y="2016013"/>
                  <a:pt x="5610503" y="2048768"/>
                  <a:pt x="5570097" y="2048768"/>
                </a:cubicBezTo>
                <a:lnTo>
                  <a:pt x="36585" y="2048768"/>
                </a:lnTo>
                <a:cubicBezTo>
                  <a:pt x="16380" y="2048768"/>
                  <a:pt x="0" y="2032388"/>
                  <a:pt x="0" y="2012183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2C7A7B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384144" y="4810947"/>
            <a:ext cx="36585" cy="2048768"/>
          </a:xfrm>
          <a:custGeom>
            <a:rect b="b" l="l" r="r" t="t"/>
            <a:pathLst>
              <a:path extrusionOk="0" h="2048768" w="36585">
                <a:moveTo>
                  <a:pt x="36585" y="0"/>
                </a:moveTo>
                <a:lnTo>
                  <a:pt x="36585" y="0"/>
                </a:lnTo>
                <a:lnTo>
                  <a:pt x="36585" y="2048768"/>
                </a:lnTo>
                <a:lnTo>
                  <a:pt x="36585" y="2048768"/>
                </a:lnTo>
                <a:cubicBezTo>
                  <a:pt x="16380" y="2048768"/>
                  <a:pt x="0" y="2032388"/>
                  <a:pt x="0" y="2012183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548777" y="4957287"/>
            <a:ext cx="5414602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9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Key Comparison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548777" y="5323139"/>
            <a:ext cx="2606692" cy="1024384"/>
          </a:xfrm>
          <a:custGeom>
            <a:rect b="b" l="l" r="r" t="t"/>
            <a:pathLst>
              <a:path extrusionOk="0" h="1024384" w="2606692">
                <a:moveTo>
                  <a:pt x="36581" y="0"/>
                </a:moveTo>
                <a:lnTo>
                  <a:pt x="2570111" y="0"/>
                </a:lnTo>
                <a:cubicBezTo>
                  <a:pt x="2590314" y="0"/>
                  <a:pt x="2606692" y="16378"/>
                  <a:pt x="2606692" y="36581"/>
                </a:cubicBezTo>
                <a:lnTo>
                  <a:pt x="2606692" y="987803"/>
                </a:lnTo>
                <a:cubicBezTo>
                  <a:pt x="2606692" y="1008006"/>
                  <a:pt x="2590314" y="1024384"/>
                  <a:pt x="2570111" y="1024384"/>
                </a:cubicBezTo>
                <a:lnTo>
                  <a:pt x="36581" y="1024384"/>
                </a:lnTo>
                <a:cubicBezTo>
                  <a:pt x="16378" y="1024384"/>
                  <a:pt x="0" y="1008006"/>
                  <a:pt x="0" y="987803"/>
                </a:cubicBezTo>
                <a:lnTo>
                  <a:pt x="0" y="36581"/>
                </a:lnTo>
                <a:cubicBezTo>
                  <a:pt x="0" y="16391"/>
                  <a:pt x="16391" y="0"/>
                  <a:pt x="36581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626521" y="5432894"/>
            <a:ext cx="2451205" cy="182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8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Round 1 (2017)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589935" y="5652405"/>
            <a:ext cx="2524375" cy="329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61">
                <a:solidFill>
                  <a:srgbClr val="F7FAFC"/>
                </a:solidFill>
                <a:latin typeface="Oranienbaum"/>
                <a:ea typeface="Oranienbaum"/>
                <a:cs typeface="Oranienbaum"/>
                <a:sym typeface="Oranienbaum"/>
              </a:rPr>
              <a:t>91.4%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621947" y="5981671"/>
            <a:ext cx="2460351" cy="219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Satisfied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3277372" y="5332285"/>
            <a:ext cx="2588399" cy="1006092"/>
          </a:xfrm>
          <a:custGeom>
            <a:rect b="b" l="l" r="r" t="t"/>
            <a:pathLst>
              <a:path extrusionOk="0" h="1006092" w="2588399">
                <a:moveTo>
                  <a:pt x="36581" y="0"/>
                </a:moveTo>
                <a:lnTo>
                  <a:pt x="2551818" y="0"/>
                </a:lnTo>
                <a:cubicBezTo>
                  <a:pt x="2572021" y="0"/>
                  <a:pt x="2588399" y="16378"/>
                  <a:pt x="2588399" y="36581"/>
                </a:cubicBezTo>
                <a:lnTo>
                  <a:pt x="2588399" y="969510"/>
                </a:lnTo>
                <a:cubicBezTo>
                  <a:pt x="2588399" y="989713"/>
                  <a:pt x="2572021" y="1006092"/>
                  <a:pt x="2551818" y="1006092"/>
                </a:cubicBezTo>
                <a:lnTo>
                  <a:pt x="36581" y="1006092"/>
                </a:lnTo>
                <a:cubicBezTo>
                  <a:pt x="16378" y="1006092"/>
                  <a:pt x="0" y="989713"/>
                  <a:pt x="0" y="969510"/>
                </a:cubicBezTo>
                <a:lnTo>
                  <a:pt x="0" y="36581"/>
                </a:lnTo>
                <a:cubicBezTo>
                  <a:pt x="0" y="16392"/>
                  <a:pt x="16392" y="0"/>
                  <a:pt x="36581" y="0"/>
                </a:cubicBezTo>
                <a:close/>
              </a:path>
            </a:pathLst>
          </a:custGeom>
          <a:solidFill>
            <a:srgbClr val="38B2AC">
              <a:alpha val="20000"/>
            </a:srgbClr>
          </a:solidFill>
          <a:ln cap="flat" cmpd="sng" w="25400">
            <a:solidFill>
              <a:srgbClr val="38B2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3364261" y="5451187"/>
            <a:ext cx="2414620" cy="182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8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Round 2 (2018)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3327676" y="5670698"/>
            <a:ext cx="2487790" cy="329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61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84.4%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3359688" y="5999964"/>
            <a:ext cx="2423766" cy="219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Satisfied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297576" y="6503010"/>
            <a:ext cx="123475" cy="164633"/>
          </a:xfrm>
          <a:custGeom>
            <a:rect b="b" l="l" r="r" t="t"/>
            <a:pathLst>
              <a:path extrusionOk="0" h="164633" w="123475">
                <a:moveTo>
                  <a:pt x="54470" y="161611"/>
                </a:moveTo>
                <a:cubicBezTo>
                  <a:pt x="58490" y="165630"/>
                  <a:pt x="65017" y="165630"/>
                  <a:pt x="69037" y="161611"/>
                </a:cubicBezTo>
                <a:lnTo>
                  <a:pt x="120484" y="110163"/>
                </a:lnTo>
                <a:cubicBezTo>
                  <a:pt x="124504" y="106143"/>
                  <a:pt x="124504" y="99616"/>
                  <a:pt x="120484" y="95597"/>
                </a:cubicBezTo>
                <a:cubicBezTo>
                  <a:pt x="116465" y="91577"/>
                  <a:pt x="109938" y="91577"/>
                  <a:pt x="105918" y="95597"/>
                </a:cubicBezTo>
                <a:lnTo>
                  <a:pt x="72027" y="129488"/>
                </a:lnTo>
                <a:lnTo>
                  <a:pt x="72027" y="10290"/>
                </a:lnTo>
                <a:cubicBezTo>
                  <a:pt x="72027" y="4598"/>
                  <a:pt x="67429" y="0"/>
                  <a:pt x="61737" y="0"/>
                </a:cubicBezTo>
                <a:cubicBezTo>
                  <a:pt x="56046" y="0"/>
                  <a:pt x="51448" y="4598"/>
                  <a:pt x="51448" y="10290"/>
                </a:cubicBezTo>
                <a:lnTo>
                  <a:pt x="51448" y="129488"/>
                </a:lnTo>
                <a:lnTo>
                  <a:pt x="17557" y="95597"/>
                </a:lnTo>
                <a:cubicBezTo>
                  <a:pt x="13537" y="91577"/>
                  <a:pt x="7010" y="91577"/>
                  <a:pt x="2990" y="95597"/>
                </a:cubicBezTo>
                <a:cubicBezTo>
                  <a:pt x="-1029" y="99616"/>
                  <a:pt x="-1029" y="106143"/>
                  <a:pt x="2990" y="110163"/>
                </a:cubicBezTo>
                <a:lnTo>
                  <a:pt x="54438" y="161611"/>
                </a:lnTo>
                <a:close/>
              </a:path>
            </a:pathLst>
          </a:custGeom>
          <a:solidFill>
            <a:srgbClr val="F7FAFC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2533093" y="6457278"/>
            <a:ext cx="1719502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96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-7.0 percentage points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6188963" y="1463406"/>
            <a:ext cx="5643259" cy="4408510"/>
          </a:xfrm>
          <a:custGeom>
            <a:rect b="b" l="l" r="r" t="t"/>
            <a:pathLst>
              <a:path extrusionOk="0" h="4408510" w="5643259">
                <a:moveTo>
                  <a:pt x="36585" y="0"/>
                </a:moveTo>
                <a:lnTo>
                  <a:pt x="5570078" y="0"/>
                </a:lnTo>
                <a:cubicBezTo>
                  <a:pt x="5610494" y="0"/>
                  <a:pt x="5643259" y="32764"/>
                  <a:pt x="5643259" y="73181"/>
                </a:cubicBezTo>
                <a:lnTo>
                  <a:pt x="5643259" y="4335329"/>
                </a:lnTo>
                <a:cubicBezTo>
                  <a:pt x="5643259" y="4375746"/>
                  <a:pt x="5610494" y="4408510"/>
                  <a:pt x="5570078" y="4408510"/>
                </a:cubicBezTo>
                <a:lnTo>
                  <a:pt x="36585" y="4408510"/>
                </a:lnTo>
                <a:cubicBezTo>
                  <a:pt x="16380" y="4408510"/>
                  <a:pt x="0" y="4392130"/>
                  <a:pt x="0" y="437192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2C7A7B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6188963" y="1463406"/>
            <a:ext cx="36585" cy="4408510"/>
          </a:xfrm>
          <a:custGeom>
            <a:rect b="b" l="l" r="r" t="t"/>
            <a:pathLst>
              <a:path extrusionOk="0" h="4408510" w="36585">
                <a:moveTo>
                  <a:pt x="36585" y="0"/>
                </a:moveTo>
                <a:lnTo>
                  <a:pt x="36585" y="0"/>
                </a:lnTo>
                <a:lnTo>
                  <a:pt x="36585" y="4408510"/>
                </a:lnTo>
                <a:lnTo>
                  <a:pt x="36585" y="4408510"/>
                </a:lnTo>
                <a:cubicBezTo>
                  <a:pt x="16380" y="4408510"/>
                  <a:pt x="0" y="4392130"/>
                  <a:pt x="0" y="437192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6353597" y="1609746"/>
            <a:ext cx="5423748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University Choice Factors (Round 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6353597" y="1975598"/>
            <a:ext cx="365851" cy="365851"/>
          </a:xfrm>
          <a:custGeom>
            <a:rect b="b" l="l" r="r" t="t"/>
            <a:pathLst>
              <a:path extrusionOk="0" h="365851" w="365851">
                <a:moveTo>
                  <a:pt x="182926" y="0"/>
                </a:moveTo>
                <a:lnTo>
                  <a:pt x="182926" y="0"/>
                </a:lnTo>
                <a:cubicBezTo>
                  <a:pt x="283885" y="0"/>
                  <a:pt x="365851" y="81966"/>
                  <a:pt x="365851" y="182926"/>
                </a:cubicBezTo>
                <a:lnTo>
                  <a:pt x="365851" y="182926"/>
                </a:lnTo>
                <a:cubicBezTo>
                  <a:pt x="365851" y="283885"/>
                  <a:pt x="283885" y="365851"/>
                  <a:pt x="182926" y="365851"/>
                </a:cubicBezTo>
                <a:lnTo>
                  <a:pt x="182926" y="365851"/>
                </a:lnTo>
                <a:cubicBezTo>
                  <a:pt x="81966" y="365851"/>
                  <a:pt x="0" y="283885"/>
                  <a:pt x="0" y="182926"/>
                </a:cubicBezTo>
                <a:lnTo>
                  <a:pt x="0" y="182926"/>
                </a:lnTo>
                <a:cubicBezTo>
                  <a:pt x="0" y="81966"/>
                  <a:pt x="81966" y="0"/>
                  <a:pt x="182926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6317011" y="1975598"/>
            <a:ext cx="439022" cy="36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2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>
            <a:off x="6829203" y="1993890"/>
            <a:ext cx="1124993" cy="219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Value for Money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11278872" y="1975598"/>
            <a:ext cx="493899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37.2%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>
            <a:off x="6829203" y="2268279"/>
            <a:ext cx="4856678" cy="73170"/>
          </a:xfrm>
          <a:custGeom>
            <a:rect b="b" l="l" r="r" t="t"/>
            <a:pathLst>
              <a:path extrusionOk="0" h="73170" w="4856678">
                <a:moveTo>
                  <a:pt x="36585" y="0"/>
                </a:moveTo>
                <a:lnTo>
                  <a:pt x="4820093" y="0"/>
                </a:lnTo>
                <a:cubicBezTo>
                  <a:pt x="4840298" y="0"/>
                  <a:pt x="4856678" y="16380"/>
                  <a:pt x="4856678" y="36585"/>
                </a:cubicBezTo>
                <a:lnTo>
                  <a:pt x="4856678" y="36585"/>
                </a:lnTo>
                <a:cubicBezTo>
                  <a:pt x="4856678" y="56791"/>
                  <a:pt x="4840298" y="73170"/>
                  <a:pt x="4820093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>
            <a:off x="6829203" y="2268279"/>
            <a:ext cx="1801818" cy="73170"/>
          </a:xfrm>
          <a:custGeom>
            <a:rect b="b" l="l" r="r" t="t"/>
            <a:pathLst>
              <a:path extrusionOk="0" h="73170" w="1801818">
                <a:moveTo>
                  <a:pt x="36585" y="0"/>
                </a:moveTo>
                <a:lnTo>
                  <a:pt x="1765233" y="0"/>
                </a:lnTo>
                <a:cubicBezTo>
                  <a:pt x="1785439" y="0"/>
                  <a:pt x="1801818" y="16380"/>
                  <a:pt x="1801818" y="36585"/>
                </a:cubicBezTo>
                <a:lnTo>
                  <a:pt x="1801818" y="36585"/>
                </a:lnTo>
                <a:cubicBezTo>
                  <a:pt x="1801818" y="56791"/>
                  <a:pt x="1785439" y="73170"/>
                  <a:pt x="1765233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6353597" y="2414620"/>
            <a:ext cx="365851" cy="365851"/>
          </a:xfrm>
          <a:custGeom>
            <a:rect b="b" l="l" r="r" t="t"/>
            <a:pathLst>
              <a:path extrusionOk="0" h="365851" w="365851">
                <a:moveTo>
                  <a:pt x="182926" y="0"/>
                </a:moveTo>
                <a:lnTo>
                  <a:pt x="182926" y="0"/>
                </a:lnTo>
                <a:cubicBezTo>
                  <a:pt x="283885" y="0"/>
                  <a:pt x="365851" y="81966"/>
                  <a:pt x="365851" y="182926"/>
                </a:cubicBezTo>
                <a:lnTo>
                  <a:pt x="365851" y="182926"/>
                </a:lnTo>
                <a:cubicBezTo>
                  <a:pt x="365851" y="283885"/>
                  <a:pt x="283885" y="365851"/>
                  <a:pt x="182926" y="365851"/>
                </a:cubicBezTo>
                <a:lnTo>
                  <a:pt x="182926" y="365851"/>
                </a:lnTo>
                <a:cubicBezTo>
                  <a:pt x="81966" y="365851"/>
                  <a:pt x="0" y="283885"/>
                  <a:pt x="0" y="182926"/>
                </a:cubicBezTo>
                <a:lnTo>
                  <a:pt x="0" y="182926"/>
                </a:lnTo>
                <a:cubicBezTo>
                  <a:pt x="0" y="81966"/>
                  <a:pt x="81966" y="0"/>
                  <a:pt x="182926" y="0"/>
                </a:cubicBezTo>
                <a:close/>
              </a:path>
            </a:pathLst>
          </a:custGeom>
          <a:solidFill>
            <a:srgbClr val="2C7A7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2"/>
          <p:cNvSpPr/>
          <p:nvPr/>
        </p:nvSpPr>
        <p:spPr>
          <a:xfrm>
            <a:off x="6317011" y="2414620"/>
            <a:ext cx="439022" cy="36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6829203" y="2432912"/>
            <a:ext cx="1207310" cy="219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Academic Quality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11269368" y="2414620"/>
            <a:ext cx="503046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23.9%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6829203" y="2707301"/>
            <a:ext cx="4856678" cy="73170"/>
          </a:xfrm>
          <a:custGeom>
            <a:rect b="b" l="l" r="r" t="t"/>
            <a:pathLst>
              <a:path extrusionOk="0" h="73170" w="4856678">
                <a:moveTo>
                  <a:pt x="36585" y="0"/>
                </a:moveTo>
                <a:lnTo>
                  <a:pt x="4820093" y="0"/>
                </a:lnTo>
                <a:cubicBezTo>
                  <a:pt x="4840298" y="0"/>
                  <a:pt x="4856678" y="16380"/>
                  <a:pt x="4856678" y="36585"/>
                </a:cubicBezTo>
                <a:lnTo>
                  <a:pt x="4856678" y="36585"/>
                </a:lnTo>
                <a:cubicBezTo>
                  <a:pt x="4856678" y="56791"/>
                  <a:pt x="4840298" y="73170"/>
                  <a:pt x="4820093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2"/>
          <p:cNvSpPr/>
          <p:nvPr/>
        </p:nvSpPr>
        <p:spPr>
          <a:xfrm>
            <a:off x="6829203" y="2707301"/>
            <a:ext cx="1161578" cy="73170"/>
          </a:xfrm>
          <a:custGeom>
            <a:rect b="b" l="l" r="r" t="t"/>
            <a:pathLst>
              <a:path extrusionOk="0" h="73170" w="1161578">
                <a:moveTo>
                  <a:pt x="36585" y="0"/>
                </a:moveTo>
                <a:lnTo>
                  <a:pt x="1124993" y="0"/>
                </a:lnTo>
                <a:cubicBezTo>
                  <a:pt x="1145199" y="0"/>
                  <a:pt x="1161578" y="16380"/>
                  <a:pt x="1161578" y="36585"/>
                </a:cubicBezTo>
                <a:lnTo>
                  <a:pt x="1161578" y="36585"/>
                </a:lnTo>
                <a:cubicBezTo>
                  <a:pt x="1161578" y="56791"/>
                  <a:pt x="1145199" y="73170"/>
                  <a:pt x="1124993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2C7A7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2"/>
          <p:cNvSpPr/>
          <p:nvPr/>
        </p:nvSpPr>
        <p:spPr>
          <a:xfrm>
            <a:off x="6353597" y="2853641"/>
            <a:ext cx="365851" cy="365851"/>
          </a:xfrm>
          <a:custGeom>
            <a:rect b="b" l="l" r="r" t="t"/>
            <a:pathLst>
              <a:path extrusionOk="0" h="365851" w="365851">
                <a:moveTo>
                  <a:pt x="182926" y="0"/>
                </a:moveTo>
                <a:lnTo>
                  <a:pt x="182926" y="0"/>
                </a:lnTo>
                <a:cubicBezTo>
                  <a:pt x="283885" y="0"/>
                  <a:pt x="365851" y="81966"/>
                  <a:pt x="365851" y="182926"/>
                </a:cubicBezTo>
                <a:lnTo>
                  <a:pt x="365851" y="182926"/>
                </a:lnTo>
                <a:cubicBezTo>
                  <a:pt x="365851" y="283885"/>
                  <a:pt x="283885" y="365851"/>
                  <a:pt x="182926" y="365851"/>
                </a:cubicBezTo>
                <a:lnTo>
                  <a:pt x="182926" y="365851"/>
                </a:lnTo>
                <a:cubicBezTo>
                  <a:pt x="81966" y="365851"/>
                  <a:pt x="0" y="283885"/>
                  <a:pt x="0" y="182926"/>
                </a:cubicBezTo>
                <a:lnTo>
                  <a:pt x="0" y="182926"/>
                </a:lnTo>
                <a:cubicBezTo>
                  <a:pt x="0" y="81966"/>
                  <a:pt x="81966" y="0"/>
                  <a:pt x="182926" y="0"/>
                </a:cubicBezTo>
                <a:close/>
              </a:path>
            </a:pathLst>
          </a:custGeom>
          <a:solidFill>
            <a:srgbClr val="4A55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2"/>
          <p:cNvSpPr/>
          <p:nvPr/>
        </p:nvSpPr>
        <p:spPr>
          <a:xfrm>
            <a:off x="6317011" y="2853641"/>
            <a:ext cx="439022" cy="36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/>
          <p:cNvSpPr/>
          <p:nvPr/>
        </p:nvSpPr>
        <p:spPr>
          <a:xfrm>
            <a:off x="6829203" y="2871934"/>
            <a:ext cx="1481698" cy="219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Prestige &amp; Reputation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2"/>
          <p:cNvSpPr/>
          <p:nvPr/>
        </p:nvSpPr>
        <p:spPr>
          <a:xfrm>
            <a:off x="11300451" y="2853641"/>
            <a:ext cx="475607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16.9%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2"/>
          <p:cNvSpPr/>
          <p:nvPr/>
        </p:nvSpPr>
        <p:spPr>
          <a:xfrm>
            <a:off x="6829203" y="3146323"/>
            <a:ext cx="4856678" cy="73170"/>
          </a:xfrm>
          <a:custGeom>
            <a:rect b="b" l="l" r="r" t="t"/>
            <a:pathLst>
              <a:path extrusionOk="0" h="73170" w="4856678">
                <a:moveTo>
                  <a:pt x="36585" y="0"/>
                </a:moveTo>
                <a:lnTo>
                  <a:pt x="4820093" y="0"/>
                </a:lnTo>
                <a:cubicBezTo>
                  <a:pt x="4840298" y="0"/>
                  <a:pt x="4856678" y="16380"/>
                  <a:pt x="4856678" y="36585"/>
                </a:cubicBezTo>
                <a:lnTo>
                  <a:pt x="4856678" y="36585"/>
                </a:lnTo>
                <a:cubicBezTo>
                  <a:pt x="4856678" y="56791"/>
                  <a:pt x="4840298" y="73170"/>
                  <a:pt x="4820093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2"/>
          <p:cNvSpPr/>
          <p:nvPr/>
        </p:nvSpPr>
        <p:spPr>
          <a:xfrm>
            <a:off x="6829203" y="3146323"/>
            <a:ext cx="823166" cy="73170"/>
          </a:xfrm>
          <a:custGeom>
            <a:rect b="b" l="l" r="r" t="t"/>
            <a:pathLst>
              <a:path extrusionOk="0" h="73170" w="823166">
                <a:moveTo>
                  <a:pt x="36585" y="0"/>
                </a:moveTo>
                <a:lnTo>
                  <a:pt x="786581" y="0"/>
                </a:lnTo>
                <a:cubicBezTo>
                  <a:pt x="806773" y="0"/>
                  <a:pt x="823166" y="16393"/>
                  <a:pt x="823166" y="36585"/>
                </a:cubicBezTo>
                <a:lnTo>
                  <a:pt x="823166" y="36585"/>
                </a:lnTo>
                <a:cubicBezTo>
                  <a:pt x="823166" y="56777"/>
                  <a:pt x="806773" y="73170"/>
                  <a:pt x="786581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4A55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2"/>
          <p:cNvSpPr/>
          <p:nvPr/>
        </p:nvSpPr>
        <p:spPr>
          <a:xfrm>
            <a:off x="6353597" y="3292663"/>
            <a:ext cx="365851" cy="365851"/>
          </a:xfrm>
          <a:custGeom>
            <a:rect b="b" l="l" r="r" t="t"/>
            <a:pathLst>
              <a:path extrusionOk="0" h="365851" w="365851">
                <a:moveTo>
                  <a:pt x="182926" y="0"/>
                </a:moveTo>
                <a:lnTo>
                  <a:pt x="182926" y="0"/>
                </a:lnTo>
                <a:cubicBezTo>
                  <a:pt x="283885" y="0"/>
                  <a:pt x="365851" y="81966"/>
                  <a:pt x="365851" y="182926"/>
                </a:cubicBezTo>
                <a:lnTo>
                  <a:pt x="365851" y="182926"/>
                </a:lnTo>
                <a:cubicBezTo>
                  <a:pt x="365851" y="283885"/>
                  <a:pt x="283885" y="365851"/>
                  <a:pt x="182926" y="365851"/>
                </a:cubicBezTo>
                <a:lnTo>
                  <a:pt x="182926" y="365851"/>
                </a:lnTo>
                <a:cubicBezTo>
                  <a:pt x="81966" y="365851"/>
                  <a:pt x="0" y="283885"/>
                  <a:pt x="0" y="182926"/>
                </a:cubicBezTo>
                <a:lnTo>
                  <a:pt x="0" y="182926"/>
                </a:lnTo>
                <a:cubicBezTo>
                  <a:pt x="0" y="81966"/>
                  <a:pt x="81966" y="0"/>
                  <a:pt x="182926" y="0"/>
                </a:cubicBezTo>
                <a:close/>
              </a:path>
            </a:pathLst>
          </a:custGeom>
          <a:solidFill>
            <a:srgbClr val="7180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2"/>
          <p:cNvSpPr/>
          <p:nvPr/>
        </p:nvSpPr>
        <p:spPr>
          <a:xfrm>
            <a:off x="6321585" y="3292663"/>
            <a:ext cx="429875" cy="36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8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2"/>
          <p:cNvSpPr/>
          <p:nvPr/>
        </p:nvSpPr>
        <p:spPr>
          <a:xfrm>
            <a:off x="6829203" y="3310956"/>
            <a:ext cx="374998" cy="219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Cost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2"/>
          <p:cNvSpPr/>
          <p:nvPr/>
        </p:nvSpPr>
        <p:spPr>
          <a:xfrm>
            <a:off x="11305382" y="3292663"/>
            <a:ext cx="466461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10.7%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/>
          <p:nvPr/>
        </p:nvSpPr>
        <p:spPr>
          <a:xfrm>
            <a:off x="6829203" y="3585344"/>
            <a:ext cx="4856678" cy="73170"/>
          </a:xfrm>
          <a:custGeom>
            <a:rect b="b" l="l" r="r" t="t"/>
            <a:pathLst>
              <a:path extrusionOk="0" h="73170" w="4856678">
                <a:moveTo>
                  <a:pt x="36585" y="0"/>
                </a:moveTo>
                <a:lnTo>
                  <a:pt x="4820093" y="0"/>
                </a:lnTo>
                <a:cubicBezTo>
                  <a:pt x="4840298" y="0"/>
                  <a:pt x="4856678" y="16380"/>
                  <a:pt x="4856678" y="36585"/>
                </a:cubicBezTo>
                <a:lnTo>
                  <a:pt x="4856678" y="36585"/>
                </a:lnTo>
                <a:cubicBezTo>
                  <a:pt x="4856678" y="56791"/>
                  <a:pt x="4840298" y="73170"/>
                  <a:pt x="4820093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"/>
          <p:cNvSpPr/>
          <p:nvPr/>
        </p:nvSpPr>
        <p:spPr>
          <a:xfrm>
            <a:off x="6829203" y="3585344"/>
            <a:ext cx="521338" cy="73170"/>
          </a:xfrm>
          <a:custGeom>
            <a:rect b="b" l="l" r="r" t="t"/>
            <a:pathLst>
              <a:path extrusionOk="0" h="73170" w="521338">
                <a:moveTo>
                  <a:pt x="36585" y="0"/>
                </a:moveTo>
                <a:lnTo>
                  <a:pt x="484753" y="0"/>
                </a:lnTo>
                <a:cubicBezTo>
                  <a:pt x="504945" y="0"/>
                  <a:pt x="521338" y="16393"/>
                  <a:pt x="521338" y="36585"/>
                </a:cubicBezTo>
                <a:lnTo>
                  <a:pt x="521338" y="36585"/>
                </a:lnTo>
                <a:cubicBezTo>
                  <a:pt x="521338" y="56777"/>
                  <a:pt x="504945" y="73170"/>
                  <a:pt x="484753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7180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6353597" y="3731685"/>
            <a:ext cx="365851" cy="365851"/>
          </a:xfrm>
          <a:custGeom>
            <a:rect b="b" l="l" r="r" t="t"/>
            <a:pathLst>
              <a:path extrusionOk="0" h="365851" w="365851">
                <a:moveTo>
                  <a:pt x="182926" y="0"/>
                </a:moveTo>
                <a:lnTo>
                  <a:pt x="182926" y="0"/>
                </a:lnTo>
                <a:cubicBezTo>
                  <a:pt x="283885" y="0"/>
                  <a:pt x="365851" y="81966"/>
                  <a:pt x="365851" y="182926"/>
                </a:cubicBezTo>
                <a:lnTo>
                  <a:pt x="365851" y="182926"/>
                </a:lnTo>
                <a:cubicBezTo>
                  <a:pt x="365851" y="283885"/>
                  <a:pt x="283885" y="365851"/>
                  <a:pt x="182926" y="365851"/>
                </a:cubicBezTo>
                <a:lnTo>
                  <a:pt x="182926" y="365851"/>
                </a:lnTo>
                <a:cubicBezTo>
                  <a:pt x="81966" y="365851"/>
                  <a:pt x="0" y="283885"/>
                  <a:pt x="0" y="182926"/>
                </a:cubicBezTo>
                <a:lnTo>
                  <a:pt x="0" y="182926"/>
                </a:lnTo>
                <a:cubicBezTo>
                  <a:pt x="0" y="81966"/>
                  <a:pt x="81966" y="0"/>
                  <a:pt x="182926" y="0"/>
                </a:cubicBezTo>
                <a:close/>
              </a:path>
            </a:pathLst>
          </a:custGeom>
          <a:solidFill>
            <a:srgbClr val="A0AE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2"/>
          <p:cNvSpPr/>
          <p:nvPr/>
        </p:nvSpPr>
        <p:spPr>
          <a:xfrm>
            <a:off x="6321585" y="3731685"/>
            <a:ext cx="429875" cy="36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8">
                <a:solidFill>
                  <a:srgbClr val="1A202C"/>
                </a:solidFill>
                <a:latin typeface="Liter"/>
                <a:ea typeface="Liter"/>
                <a:cs typeface="Liter"/>
                <a:sym typeface="Liter"/>
              </a:rPr>
              <a:t>5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2"/>
          <p:cNvSpPr/>
          <p:nvPr/>
        </p:nvSpPr>
        <p:spPr>
          <a:xfrm>
            <a:off x="6829203" y="3749977"/>
            <a:ext cx="1033530" cy="219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Job Placement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/>
          <p:cNvSpPr/>
          <p:nvPr/>
        </p:nvSpPr>
        <p:spPr>
          <a:xfrm>
            <a:off x="11348041" y="3731685"/>
            <a:ext cx="429875" cy="25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">
                <a:solidFill>
                  <a:srgbClr val="38B2AC"/>
                </a:solidFill>
                <a:latin typeface="Oranienbaum"/>
                <a:ea typeface="Oranienbaum"/>
                <a:cs typeface="Oranienbaum"/>
                <a:sym typeface="Oranienbaum"/>
              </a:rPr>
              <a:t>6.4%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2"/>
          <p:cNvSpPr/>
          <p:nvPr/>
        </p:nvSpPr>
        <p:spPr>
          <a:xfrm>
            <a:off x="6829203" y="4024366"/>
            <a:ext cx="4856678" cy="73170"/>
          </a:xfrm>
          <a:custGeom>
            <a:rect b="b" l="l" r="r" t="t"/>
            <a:pathLst>
              <a:path extrusionOk="0" h="73170" w="4856678">
                <a:moveTo>
                  <a:pt x="36585" y="0"/>
                </a:moveTo>
                <a:lnTo>
                  <a:pt x="4820093" y="0"/>
                </a:lnTo>
                <a:cubicBezTo>
                  <a:pt x="4840298" y="0"/>
                  <a:pt x="4856678" y="16380"/>
                  <a:pt x="4856678" y="36585"/>
                </a:cubicBezTo>
                <a:lnTo>
                  <a:pt x="4856678" y="36585"/>
                </a:lnTo>
                <a:cubicBezTo>
                  <a:pt x="4856678" y="56791"/>
                  <a:pt x="4840298" y="73170"/>
                  <a:pt x="4820093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"/>
          <p:cNvSpPr/>
          <p:nvPr/>
        </p:nvSpPr>
        <p:spPr>
          <a:xfrm>
            <a:off x="6829203" y="4024366"/>
            <a:ext cx="310974" cy="73170"/>
          </a:xfrm>
          <a:custGeom>
            <a:rect b="b" l="l" r="r" t="t"/>
            <a:pathLst>
              <a:path extrusionOk="0" h="73170" w="310974">
                <a:moveTo>
                  <a:pt x="36585" y="0"/>
                </a:moveTo>
                <a:lnTo>
                  <a:pt x="274389" y="0"/>
                </a:lnTo>
                <a:cubicBezTo>
                  <a:pt x="294580" y="0"/>
                  <a:pt x="310974" y="16393"/>
                  <a:pt x="310974" y="36585"/>
                </a:cubicBezTo>
                <a:lnTo>
                  <a:pt x="310974" y="36585"/>
                </a:lnTo>
                <a:cubicBezTo>
                  <a:pt x="310974" y="56777"/>
                  <a:pt x="294580" y="73170"/>
                  <a:pt x="274389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A0AE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2"/>
          <p:cNvSpPr/>
          <p:nvPr/>
        </p:nvSpPr>
        <p:spPr>
          <a:xfrm>
            <a:off x="6170671" y="5981671"/>
            <a:ext cx="5661551" cy="878044"/>
          </a:xfrm>
          <a:custGeom>
            <a:rect b="b" l="l" r="r" t="t"/>
            <a:pathLst>
              <a:path extrusionOk="0" h="878044" w="5661551">
                <a:moveTo>
                  <a:pt x="73167" y="0"/>
                </a:moveTo>
                <a:lnTo>
                  <a:pt x="5588384" y="0"/>
                </a:lnTo>
                <a:cubicBezTo>
                  <a:pt x="5628793" y="0"/>
                  <a:pt x="5661551" y="32758"/>
                  <a:pt x="5661551" y="73167"/>
                </a:cubicBezTo>
                <a:lnTo>
                  <a:pt x="5661551" y="804876"/>
                </a:lnTo>
                <a:cubicBezTo>
                  <a:pt x="5661551" y="845285"/>
                  <a:pt x="5628793" y="878044"/>
                  <a:pt x="5588384" y="878044"/>
                </a:cubicBezTo>
                <a:lnTo>
                  <a:pt x="73167" y="878044"/>
                </a:lnTo>
                <a:cubicBezTo>
                  <a:pt x="32785" y="878044"/>
                  <a:pt x="0" y="845258"/>
                  <a:pt x="0" y="804876"/>
                </a:cubicBezTo>
                <a:lnTo>
                  <a:pt x="0" y="73167"/>
                </a:lnTo>
                <a:cubicBezTo>
                  <a:pt x="0" y="32785"/>
                  <a:pt x="32785" y="0"/>
                  <a:pt x="73167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2"/>
          <p:cNvSpPr/>
          <p:nvPr/>
        </p:nvSpPr>
        <p:spPr>
          <a:xfrm>
            <a:off x="6298719" y="6128012"/>
            <a:ext cx="146341" cy="146341"/>
          </a:xfrm>
          <a:custGeom>
            <a:rect b="b" l="l" r="r" t="t"/>
            <a:pathLst>
              <a:path extrusionOk="0" h="146341" w="146341">
                <a:moveTo>
                  <a:pt x="73170" y="146341"/>
                </a:moveTo>
                <a:cubicBezTo>
                  <a:pt x="113554" y="146341"/>
                  <a:pt x="146341" y="113554"/>
                  <a:pt x="146341" y="73170"/>
                </a:cubicBezTo>
                <a:cubicBezTo>
                  <a:pt x="146341" y="32787"/>
                  <a:pt x="113554" y="0"/>
                  <a:pt x="73170" y="0"/>
                </a:cubicBezTo>
                <a:cubicBezTo>
                  <a:pt x="32787" y="0"/>
                  <a:pt x="0" y="32787"/>
                  <a:pt x="0" y="73170"/>
                </a:cubicBezTo>
                <a:cubicBezTo>
                  <a:pt x="0" y="113554"/>
                  <a:pt x="32787" y="146341"/>
                  <a:pt x="73170" y="146341"/>
                </a:cubicBezTo>
                <a:close/>
                <a:moveTo>
                  <a:pt x="64024" y="45731"/>
                </a:moveTo>
                <a:cubicBezTo>
                  <a:pt x="64024" y="40683"/>
                  <a:pt x="68122" y="36585"/>
                  <a:pt x="73170" y="36585"/>
                </a:cubicBezTo>
                <a:cubicBezTo>
                  <a:pt x="78218" y="36585"/>
                  <a:pt x="82317" y="40683"/>
                  <a:pt x="82317" y="45731"/>
                </a:cubicBezTo>
                <a:cubicBezTo>
                  <a:pt x="82317" y="50779"/>
                  <a:pt x="78218" y="54878"/>
                  <a:pt x="73170" y="54878"/>
                </a:cubicBezTo>
                <a:cubicBezTo>
                  <a:pt x="68122" y="54878"/>
                  <a:pt x="64024" y="50779"/>
                  <a:pt x="64024" y="45731"/>
                </a:cubicBezTo>
                <a:close/>
                <a:moveTo>
                  <a:pt x="61737" y="64024"/>
                </a:moveTo>
                <a:lnTo>
                  <a:pt x="75457" y="64024"/>
                </a:lnTo>
                <a:cubicBezTo>
                  <a:pt x="79258" y="64024"/>
                  <a:pt x="82317" y="67082"/>
                  <a:pt x="82317" y="70884"/>
                </a:cubicBezTo>
                <a:lnTo>
                  <a:pt x="82317" y="96036"/>
                </a:lnTo>
                <a:lnTo>
                  <a:pt x="84603" y="96036"/>
                </a:lnTo>
                <a:cubicBezTo>
                  <a:pt x="88405" y="96036"/>
                  <a:pt x="91463" y="99094"/>
                  <a:pt x="91463" y="102896"/>
                </a:cubicBezTo>
                <a:cubicBezTo>
                  <a:pt x="91463" y="106697"/>
                  <a:pt x="88405" y="109755"/>
                  <a:pt x="84603" y="109755"/>
                </a:cubicBezTo>
                <a:lnTo>
                  <a:pt x="61737" y="109755"/>
                </a:lnTo>
                <a:cubicBezTo>
                  <a:pt x="57936" y="109755"/>
                  <a:pt x="54878" y="106697"/>
                  <a:pt x="54878" y="102896"/>
                </a:cubicBezTo>
                <a:cubicBezTo>
                  <a:pt x="54878" y="99094"/>
                  <a:pt x="57936" y="96036"/>
                  <a:pt x="61737" y="96036"/>
                </a:cubicBezTo>
                <a:lnTo>
                  <a:pt x="68597" y="96036"/>
                </a:lnTo>
                <a:lnTo>
                  <a:pt x="68597" y="77743"/>
                </a:lnTo>
                <a:lnTo>
                  <a:pt x="61737" y="77743"/>
                </a:lnTo>
                <a:cubicBezTo>
                  <a:pt x="57936" y="77743"/>
                  <a:pt x="54878" y="74685"/>
                  <a:pt x="54878" y="70884"/>
                </a:cubicBezTo>
                <a:cubicBezTo>
                  <a:pt x="54878" y="67082"/>
                  <a:pt x="57936" y="64024"/>
                  <a:pt x="61737" y="64024"/>
                </a:cubicBezTo>
                <a:close/>
              </a:path>
            </a:pathLst>
          </a:custGeom>
          <a:solidFill>
            <a:srgbClr val="38B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2"/>
          <p:cNvSpPr/>
          <p:nvPr/>
        </p:nvSpPr>
        <p:spPr>
          <a:xfrm>
            <a:off x="6516048" y="6091427"/>
            <a:ext cx="5279589" cy="658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2">
                <a:solidFill>
                  <a:srgbClr val="38B2AC"/>
                </a:solidFill>
                <a:latin typeface="Liter"/>
                <a:ea typeface="Liter"/>
                <a:cs typeface="Liter"/>
                <a:sym typeface="Liter"/>
              </a:rPr>
              <a:t>Critical Insight:</a:t>
            </a:r>
            <a:r>
              <a:rPr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 Satisfaction declined materially while some readiness indicators improved, reinforcing that </a:t>
            </a:r>
            <a:r>
              <a:rPr lang="en-US" sz="1152">
                <a:solidFill>
                  <a:srgbClr val="F7FAFC"/>
                </a:solidFill>
                <a:highlight>
                  <a:srgbClr val="38B2AC"/>
                </a:highlight>
                <a:latin typeface="Liter"/>
                <a:ea typeface="Liter"/>
                <a:cs typeface="Liter"/>
                <a:sym typeface="Liter"/>
              </a:rPr>
              <a:t>employability requires distinct measurement </a:t>
            </a:r>
            <a:r>
              <a:rPr lang="en-US" sz="1152">
                <a:solidFill>
                  <a:srgbClr val="F7FAFC"/>
                </a:solidFill>
                <a:latin typeface="Liter"/>
                <a:ea typeface="Liter"/>
                <a:cs typeface="Liter"/>
                <a:sym typeface="Liter"/>
              </a:rPr>
              <a:t>from satisfaction metrics.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