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12192000"/>
  <p:embeddedFontLst>
    <p:embeddedFont>
      <p:font typeface="Quattrocento Sans"/>
      <p:regular r:id="rId17"/>
      <p:bold r:id="rId18"/>
      <p:italic r:id="rId19"/>
      <p:boldItalic r:id="rId20"/>
    </p:embeddedFont>
    <p:embeddedFont>
      <p:font typeface="Sorts Mill Goudy"/>
      <p:regular r:id="rId21"/>
      <p: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QuattrocentoSans-boldItalic.fntdata"/><Relationship Id="rId11" Type="http://schemas.openxmlformats.org/officeDocument/2006/relationships/slide" Target="slides/slide7.xml"/><Relationship Id="rId22" Type="http://schemas.openxmlformats.org/officeDocument/2006/relationships/font" Target="fonts/SortsMillGoudy-italic.fntdata"/><Relationship Id="rId10" Type="http://schemas.openxmlformats.org/officeDocument/2006/relationships/slide" Target="slides/slide6.xml"/><Relationship Id="rId21" Type="http://schemas.openxmlformats.org/officeDocument/2006/relationships/font" Target="fonts/SortsMillGoudy-regular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QuattrocentoSans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QuattrocentoSans-italic.fntdata"/><Relationship Id="rId6" Type="http://schemas.openxmlformats.org/officeDocument/2006/relationships/slide" Target="slides/slide2.xml"/><Relationship Id="rId18" Type="http://schemas.openxmlformats.org/officeDocument/2006/relationships/font" Target="fonts/QuattrocentoSans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914400"/>
            <a:ext cx="4572225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" name="Google Shape;10;p1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0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3" name="Google Shape;373;p10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10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1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3" name="Google Shape;413;p11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11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2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5" name="Google Shape;465;p12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12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" name="Google Shape;30;p2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" name="Google Shape;67;p3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3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6" name="Google Shape;136;p4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4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0" name="Google Shape;180;p5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5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2" name="Google Shape;222;p6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6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7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3" name="Google Shape;263;p7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7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8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5" name="Google Shape;305;p8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8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9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8" name="Google Shape;338;p9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9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PTIST_MASTER">
  <p:cSld name="PPTIST_MASTER">
    <p:bg>
      <p:bgPr>
        <a:solidFill>
          <a:srgbClr val="FFFFFF"/>
        </a:solidFill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kimi-web-img.moonshot.cn/img/media.architecturaldigest.com/185448742e096bed610766cc0651e5b4b7c9168f.jpg" id="13" name="Google Shape;13;p4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</p:pic>
      <p:sp>
        <p:nvSpPr>
          <p:cNvPr id="14" name="Google Shape;14;p4"/>
          <p:cNvSpPr/>
          <p:nvPr/>
        </p:nvSpPr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4C8A7A">
                  <a:alpha val="90196"/>
                </a:srgbClr>
              </a:gs>
              <a:gs pos="50000">
                <a:srgbClr val="5F6F6B">
                  <a:alpha val="80000"/>
                </a:srgbClr>
              </a:gs>
              <a:gs pos="100000">
                <a:srgbClr val="2F3E3B">
                  <a:alpha val="94901"/>
                </a:srgbClr>
              </a:gs>
            </a:gsLst>
            <a:lin ang="27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4"/>
          <p:cNvSpPr/>
          <p:nvPr/>
        </p:nvSpPr>
        <p:spPr>
          <a:xfrm>
            <a:off x="381000" y="781050"/>
            <a:ext cx="609600" cy="38100"/>
          </a:xfrm>
          <a:custGeom>
            <a:rect b="b" l="l" r="r" t="t"/>
            <a:pathLst>
              <a:path extrusionOk="0" h="38100" w="609600">
                <a:moveTo>
                  <a:pt x="0" y="0"/>
                </a:moveTo>
                <a:lnTo>
                  <a:pt x="609600" y="0"/>
                </a:lnTo>
                <a:lnTo>
                  <a:pt x="6096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8FB7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4"/>
          <p:cNvSpPr/>
          <p:nvPr/>
        </p:nvSpPr>
        <p:spPr>
          <a:xfrm>
            <a:off x="1104900" y="685800"/>
            <a:ext cx="2028825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FB7AC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Research Report 2019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4"/>
          <p:cNvSpPr/>
          <p:nvPr/>
        </p:nvSpPr>
        <p:spPr>
          <a:xfrm>
            <a:off x="381000" y="1423988"/>
            <a:ext cx="88773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FFFFFF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Workplace Readiness Survey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4"/>
          <p:cNvSpPr/>
          <p:nvPr/>
        </p:nvSpPr>
        <p:spPr>
          <a:xfrm>
            <a:off x="381000" y="3367088"/>
            <a:ext cx="11658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8FB7AC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Round 3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4"/>
          <p:cNvSpPr/>
          <p:nvPr/>
        </p:nvSpPr>
        <p:spPr>
          <a:xfrm>
            <a:off x="381000" y="4167188"/>
            <a:ext cx="7410450" cy="771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5240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 Comprehensive Analysis of Graduate Employability, Transition Expectations, and Institutional Support Systems in Nigerian Higher Education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4"/>
          <p:cNvSpPr/>
          <p:nvPr/>
        </p:nvSpPr>
        <p:spPr>
          <a:xfrm>
            <a:off x="381000" y="5600700"/>
            <a:ext cx="457200" cy="457200"/>
          </a:xfrm>
          <a:custGeom>
            <a:rect b="b" l="l" r="r" t="t"/>
            <a:pathLst>
              <a:path extrusionOk="0" h="457200" w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8FB7AC">
              <a:alpha val="30196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4"/>
          <p:cNvSpPr/>
          <p:nvPr/>
        </p:nvSpPr>
        <p:spPr>
          <a:xfrm>
            <a:off x="526256" y="5734050"/>
            <a:ext cx="166688" cy="190500"/>
          </a:xfrm>
          <a:custGeom>
            <a:rect b="b" l="l" r="r" t="t"/>
            <a:pathLst>
              <a:path extrusionOk="0" h="190500" w="166688">
                <a:moveTo>
                  <a:pt x="83344" y="92273"/>
                </a:moveTo>
                <a:cubicBezTo>
                  <a:pt x="58702" y="92273"/>
                  <a:pt x="38695" y="72267"/>
                  <a:pt x="38695" y="47625"/>
                </a:cubicBezTo>
                <a:cubicBezTo>
                  <a:pt x="38695" y="22983"/>
                  <a:pt x="58702" y="2977"/>
                  <a:pt x="83344" y="2977"/>
                </a:cubicBezTo>
                <a:cubicBezTo>
                  <a:pt x="107986" y="2977"/>
                  <a:pt x="127992" y="22983"/>
                  <a:pt x="127992" y="47625"/>
                </a:cubicBezTo>
                <a:cubicBezTo>
                  <a:pt x="127992" y="72267"/>
                  <a:pt x="107986" y="92273"/>
                  <a:pt x="83344" y="92273"/>
                </a:cubicBezTo>
                <a:close/>
                <a:moveTo>
                  <a:pt x="71996" y="113109"/>
                </a:moveTo>
                <a:lnTo>
                  <a:pt x="94692" y="113109"/>
                </a:lnTo>
                <a:cubicBezTo>
                  <a:pt x="98301" y="113109"/>
                  <a:pt x="101203" y="116012"/>
                  <a:pt x="101203" y="119621"/>
                </a:cubicBezTo>
                <a:cubicBezTo>
                  <a:pt x="101203" y="121183"/>
                  <a:pt x="100645" y="122672"/>
                  <a:pt x="99640" y="123862"/>
                </a:cubicBezTo>
                <a:lnTo>
                  <a:pt x="89446" y="135768"/>
                </a:lnTo>
                <a:lnTo>
                  <a:pt x="100980" y="178594"/>
                </a:lnTo>
                <a:lnTo>
                  <a:pt x="101203" y="178594"/>
                </a:lnTo>
                <a:lnTo>
                  <a:pt x="114077" y="127062"/>
                </a:lnTo>
                <a:cubicBezTo>
                  <a:pt x="114895" y="123825"/>
                  <a:pt x="118207" y="121853"/>
                  <a:pt x="121332" y="123044"/>
                </a:cubicBezTo>
                <a:cubicBezTo>
                  <a:pt x="144363" y="131825"/>
                  <a:pt x="160734" y="154149"/>
                  <a:pt x="160734" y="180268"/>
                </a:cubicBezTo>
                <a:cubicBezTo>
                  <a:pt x="160734" y="185886"/>
                  <a:pt x="156158" y="190463"/>
                  <a:pt x="150540" y="190463"/>
                </a:cubicBezTo>
                <a:lnTo>
                  <a:pt x="16148" y="190500"/>
                </a:lnTo>
                <a:cubicBezTo>
                  <a:pt x="10530" y="190500"/>
                  <a:pt x="5953" y="185924"/>
                  <a:pt x="5953" y="180305"/>
                </a:cubicBezTo>
                <a:cubicBezTo>
                  <a:pt x="5953" y="154186"/>
                  <a:pt x="22324" y="131862"/>
                  <a:pt x="45355" y="123081"/>
                </a:cubicBezTo>
                <a:cubicBezTo>
                  <a:pt x="48481" y="121890"/>
                  <a:pt x="51792" y="123862"/>
                  <a:pt x="52611" y="127099"/>
                </a:cubicBezTo>
                <a:lnTo>
                  <a:pt x="65484" y="178631"/>
                </a:lnTo>
                <a:lnTo>
                  <a:pt x="65708" y="178631"/>
                </a:lnTo>
                <a:lnTo>
                  <a:pt x="77242" y="135806"/>
                </a:lnTo>
                <a:lnTo>
                  <a:pt x="67047" y="123899"/>
                </a:lnTo>
                <a:cubicBezTo>
                  <a:pt x="66042" y="122709"/>
                  <a:pt x="65484" y="121221"/>
                  <a:pt x="65484" y="119658"/>
                </a:cubicBezTo>
                <a:cubicBezTo>
                  <a:pt x="65484" y="116049"/>
                  <a:pt x="68387" y="113147"/>
                  <a:pt x="71996" y="1131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4"/>
          <p:cNvSpPr/>
          <p:nvPr/>
        </p:nvSpPr>
        <p:spPr>
          <a:xfrm>
            <a:off x="952500" y="5486400"/>
            <a:ext cx="2114550" cy="1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8FB7AC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Principal Researcher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4"/>
          <p:cNvSpPr/>
          <p:nvPr/>
        </p:nvSpPr>
        <p:spPr>
          <a:xfrm>
            <a:off x="952500" y="5676900"/>
            <a:ext cx="2143125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FFFFFF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Dr. Olumuyiwa Oludayo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4"/>
          <p:cNvSpPr/>
          <p:nvPr/>
        </p:nvSpPr>
        <p:spPr>
          <a:xfrm>
            <a:off x="952500" y="5943600"/>
            <a:ext cx="2124075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MCIPM, FITD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4"/>
          <p:cNvSpPr/>
          <p:nvPr/>
        </p:nvSpPr>
        <p:spPr>
          <a:xfrm>
            <a:off x="10518204" y="5448300"/>
            <a:ext cx="12954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8FB7AC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Survey Period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10470579" y="5638800"/>
            <a:ext cx="1343025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2019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10508679" y="5943600"/>
            <a:ext cx="1304925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1,027 Respondents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3"/>
          <p:cNvSpPr/>
          <p:nvPr/>
        </p:nvSpPr>
        <p:spPr>
          <a:xfrm>
            <a:off x="339138" y="406965"/>
            <a:ext cx="339138" cy="33914"/>
          </a:xfrm>
          <a:custGeom>
            <a:rect b="b" l="l" r="r" t="t"/>
            <a:pathLst>
              <a:path extrusionOk="0" h="33914" w="339138">
                <a:moveTo>
                  <a:pt x="0" y="0"/>
                </a:moveTo>
                <a:lnTo>
                  <a:pt x="339138" y="0"/>
                </a:lnTo>
                <a:lnTo>
                  <a:pt x="339138" y="33914"/>
                </a:lnTo>
                <a:lnTo>
                  <a:pt x="0" y="33914"/>
                </a:lnTo>
                <a:lnTo>
                  <a:pt x="0" y="0"/>
                </a:lnTo>
                <a:close/>
              </a:path>
            </a:pathLst>
          </a:custGeom>
          <a:solidFill>
            <a:srgbClr val="4C8A7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13"/>
          <p:cNvSpPr/>
          <p:nvPr/>
        </p:nvSpPr>
        <p:spPr>
          <a:xfrm>
            <a:off x="780017" y="339138"/>
            <a:ext cx="2034826" cy="1695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35">
                <a:solidFill>
                  <a:srgbClr val="4C8A7A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Section 04 • Trend Analysis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13"/>
          <p:cNvSpPr/>
          <p:nvPr/>
        </p:nvSpPr>
        <p:spPr>
          <a:xfrm>
            <a:off x="339138" y="576534"/>
            <a:ext cx="11666337" cy="33913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3">
                <a:solidFill>
                  <a:srgbClr val="2F3E3B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Longitudinal Analysis: Three-Round Trends (2017-2019)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3"/>
          <p:cNvSpPr/>
          <p:nvPr/>
        </p:nvSpPr>
        <p:spPr>
          <a:xfrm>
            <a:off x="343377" y="1055566"/>
            <a:ext cx="11505246" cy="2891149"/>
          </a:xfrm>
          <a:custGeom>
            <a:rect b="b" l="l" r="r" t="t"/>
            <a:pathLst>
              <a:path extrusionOk="0" h="2891149" w="11505246">
                <a:moveTo>
                  <a:pt x="101740" y="0"/>
                </a:moveTo>
                <a:lnTo>
                  <a:pt x="11403507" y="0"/>
                </a:lnTo>
                <a:cubicBezTo>
                  <a:pt x="11459696" y="0"/>
                  <a:pt x="11505246" y="45550"/>
                  <a:pt x="11505246" y="101740"/>
                </a:cubicBezTo>
                <a:lnTo>
                  <a:pt x="11505246" y="2789409"/>
                </a:lnTo>
                <a:cubicBezTo>
                  <a:pt x="11505246" y="2845598"/>
                  <a:pt x="11459696" y="2891149"/>
                  <a:pt x="11403507" y="2891149"/>
                </a:cubicBezTo>
                <a:lnTo>
                  <a:pt x="101740" y="2891149"/>
                </a:lnTo>
                <a:cubicBezTo>
                  <a:pt x="45550" y="2891149"/>
                  <a:pt x="0" y="2845598"/>
                  <a:pt x="0" y="2789409"/>
                </a:cubicBezTo>
                <a:lnTo>
                  <a:pt x="0" y="101740"/>
                </a:lnTo>
                <a:cubicBezTo>
                  <a:pt x="0" y="45588"/>
                  <a:pt x="45588" y="0"/>
                  <a:pt x="101740" y="0"/>
                </a:cubicBezTo>
                <a:close/>
              </a:path>
            </a:pathLst>
          </a:custGeom>
          <a:solidFill>
            <a:srgbClr val="FFFFFF"/>
          </a:solidFill>
          <a:ln cap="flat" cmpd="sng" w="12700">
            <a:solidFill>
              <a:srgbClr val="E3E7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13"/>
          <p:cNvSpPr/>
          <p:nvPr/>
        </p:nvSpPr>
        <p:spPr>
          <a:xfrm>
            <a:off x="517185" y="1229374"/>
            <a:ext cx="11242414" cy="237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35">
                <a:solidFill>
                  <a:srgbClr val="2F3E3B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Comparative Summary of Core Indicators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kimi-img.moonshot.cn/pub/slides/26-03-26-17:59:40-d72g7372ekfmrvqc961g.png" id="381" name="Google Shape;38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85" y="1568512"/>
            <a:ext cx="9818036" cy="2204395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</p:pic>
      <p:sp>
        <p:nvSpPr>
          <p:cNvPr id="382" name="Google Shape;382;p13"/>
          <p:cNvSpPr/>
          <p:nvPr/>
        </p:nvSpPr>
        <p:spPr>
          <a:xfrm>
            <a:off x="343377" y="4090848"/>
            <a:ext cx="5680556" cy="2763972"/>
          </a:xfrm>
          <a:custGeom>
            <a:rect b="b" l="l" r="r" t="t"/>
            <a:pathLst>
              <a:path extrusionOk="0" h="2763972" w="5680556">
                <a:moveTo>
                  <a:pt x="101742" y="0"/>
                </a:moveTo>
                <a:lnTo>
                  <a:pt x="5578815" y="0"/>
                </a:lnTo>
                <a:cubicBezTo>
                  <a:pt x="5635005" y="0"/>
                  <a:pt x="5680556" y="45551"/>
                  <a:pt x="5680556" y="101742"/>
                </a:cubicBezTo>
                <a:lnTo>
                  <a:pt x="5680556" y="2662230"/>
                </a:lnTo>
                <a:cubicBezTo>
                  <a:pt x="5680556" y="2718421"/>
                  <a:pt x="5635005" y="2763972"/>
                  <a:pt x="5578815" y="2763972"/>
                </a:cubicBezTo>
                <a:lnTo>
                  <a:pt x="101742" y="2763972"/>
                </a:lnTo>
                <a:cubicBezTo>
                  <a:pt x="45551" y="2763972"/>
                  <a:pt x="0" y="2718421"/>
                  <a:pt x="0" y="2662230"/>
                </a:cubicBezTo>
                <a:lnTo>
                  <a:pt x="0" y="101742"/>
                </a:lnTo>
                <a:cubicBezTo>
                  <a:pt x="0" y="45551"/>
                  <a:pt x="45551" y="0"/>
                  <a:pt x="101742" y="0"/>
                </a:cubicBezTo>
                <a:close/>
              </a:path>
            </a:pathLst>
          </a:custGeom>
          <a:solidFill>
            <a:srgbClr val="4C8A7A">
              <a:alpha val="10196"/>
            </a:srgbClr>
          </a:solidFill>
          <a:ln cap="flat" cmpd="sng" w="12700">
            <a:solidFill>
              <a:srgbClr val="4C8A7A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13"/>
          <p:cNvSpPr/>
          <p:nvPr/>
        </p:nvSpPr>
        <p:spPr>
          <a:xfrm>
            <a:off x="517185" y="4264656"/>
            <a:ext cx="406965" cy="406965"/>
          </a:xfrm>
          <a:custGeom>
            <a:rect b="b" l="l" r="r" t="t"/>
            <a:pathLst>
              <a:path extrusionOk="0" h="406965" w="406965">
                <a:moveTo>
                  <a:pt x="101741" y="0"/>
                </a:moveTo>
                <a:lnTo>
                  <a:pt x="305224" y="0"/>
                </a:lnTo>
                <a:cubicBezTo>
                  <a:pt x="361414" y="0"/>
                  <a:pt x="406965" y="45551"/>
                  <a:pt x="406965" y="101741"/>
                </a:cubicBezTo>
                <a:lnTo>
                  <a:pt x="406965" y="305224"/>
                </a:lnTo>
                <a:cubicBezTo>
                  <a:pt x="406965" y="361414"/>
                  <a:pt x="361414" y="406965"/>
                  <a:pt x="305224" y="406965"/>
                </a:cubicBezTo>
                <a:lnTo>
                  <a:pt x="101741" y="406965"/>
                </a:lnTo>
                <a:cubicBezTo>
                  <a:pt x="45551" y="406965"/>
                  <a:pt x="0" y="361414"/>
                  <a:pt x="0" y="305224"/>
                </a:cubicBezTo>
                <a:lnTo>
                  <a:pt x="0" y="101741"/>
                </a:lnTo>
                <a:cubicBezTo>
                  <a:pt x="0" y="45551"/>
                  <a:pt x="45551" y="0"/>
                  <a:pt x="101741" y="0"/>
                </a:cubicBezTo>
                <a:close/>
              </a:path>
            </a:pathLst>
          </a:custGeom>
          <a:solidFill>
            <a:srgbClr val="4C8A7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13"/>
          <p:cNvSpPr/>
          <p:nvPr/>
        </p:nvSpPr>
        <p:spPr>
          <a:xfrm>
            <a:off x="625285" y="4383355"/>
            <a:ext cx="190765" cy="169569"/>
          </a:xfrm>
          <a:custGeom>
            <a:rect b="b" l="l" r="r" t="t"/>
            <a:pathLst>
              <a:path extrusionOk="0" h="169569" w="190765">
                <a:moveTo>
                  <a:pt x="138934" y="31794"/>
                </a:moveTo>
                <a:cubicBezTo>
                  <a:pt x="133436" y="31794"/>
                  <a:pt x="128104" y="33285"/>
                  <a:pt x="123434" y="36000"/>
                </a:cubicBezTo>
                <a:cubicBezTo>
                  <a:pt x="118201" y="30701"/>
                  <a:pt x="112108" y="26263"/>
                  <a:pt x="105384" y="22918"/>
                </a:cubicBezTo>
                <a:cubicBezTo>
                  <a:pt x="114724" y="14970"/>
                  <a:pt x="126614" y="10598"/>
                  <a:pt x="138934" y="10598"/>
                </a:cubicBezTo>
                <a:cubicBezTo>
                  <a:pt x="167549" y="10598"/>
                  <a:pt x="190765" y="33781"/>
                  <a:pt x="190765" y="62429"/>
                </a:cubicBezTo>
                <a:cubicBezTo>
                  <a:pt x="190765" y="76174"/>
                  <a:pt x="185300" y="89355"/>
                  <a:pt x="175596" y="99059"/>
                </a:cubicBezTo>
                <a:lnTo>
                  <a:pt x="152049" y="122606"/>
                </a:lnTo>
                <a:cubicBezTo>
                  <a:pt x="142345" y="132310"/>
                  <a:pt x="129164" y="137775"/>
                  <a:pt x="115419" y="137775"/>
                </a:cubicBezTo>
                <a:cubicBezTo>
                  <a:pt x="86805" y="137775"/>
                  <a:pt x="63588" y="114591"/>
                  <a:pt x="63588" y="85944"/>
                </a:cubicBezTo>
                <a:cubicBezTo>
                  <a:pt x="63588" y="85447"/>
                  <a:pt x="63588" y="84950"/>
                  <a:pt x="63621" y="84453"/>
                </a:cubicBezTo>
                <a:cubicBezTo>
                  <a:pt x="63787" y="78591"/>
                  <a:pt x="68656" y="73988"/>
                  <a:pt x="74518" y="74153"/>
                </a:cubicBezTo>
                <a:cubicBezTo>
                  <a:pt x="80380" y="74319"/>
                  <a:pt x="84983" y="79187"/>
                  <a:pt x="84818" y="85049"/>
                </a:cubicBezTo>
                <a:cubicBezTo>
                  <a:pt x="84818" y="85347"/>
                  <a:pt x="84818" y="85646"/>
                  <a:pt x="84818" y="85910"/>
                </a:cubicBezTo>
                <a:cubicBezTo>
                  <a:pt x="84818" y="102834"/>
                  <a:pt x="98529" y="116545"/>
                  <a:pt x="115453" y="116545"/>
                </a:cubicBezTo>
                <a:cubicBezTo>
                  <a:pt x="123567" y="116545"/>
                  <a:pt x="131350" y="113333"/>
                  <a:pt x="137112" y="107570"/>
                </a:cubicBezTo>
                <a:lnTo>
                  <a:pt x="160660" y="84023"/>
                </a:lnTo>
                <a:cubicBezTo>
                  <a:pt x="166389" y="78293"/>
                  <a:pt x="169635" y="70477"/>
                  <a:pt x="169635" y="62363"/>
                </a:cubicBezTo>
                <a:cubicBezTo>
                  <a:pt x="169635" y="45439"/>
                  <a:pt x="155924" y="31728"/>
                  <a:pt x="139000" y="31728"/>
                </a:cubicBezTo>
                <a:close/>
                <a:moveTo>
                  <a:pt x="91143" y="57395"/>
                </a:moveTo>
                <a:cubicBezTo>
                  <a:pt x="90514" y="57130"/>
                  <a:pt x="89885" y="56766"/>
                  <a:pt x="89322" y="56368"/>
                </a:cubicBezTo>
                <a:cubicBezTo>
                  <a:pt x="85149" y="54216"/>
                  <a:pt x="80380" y="52990"/>
                  <a:pt x="75379" y="52990"/>
                </a:cubicBezTo>
                <a:cubicBezTo>
                  <a:pt x="67265" y="52990"/>
                  <a:pt x="59482" y="56203"/>
                  <a:pt x="53719" y="61965"/>
                </a:cubicBezTo>
                <a:lnTo>
                  <a:pt x="30171" y="85513"/>
                </a:lnTo>
                <a:cubicBezTo>
                  <a:pt x="24442" y="91243"/>
                  <a:pt x="21196" y="99059"/>
                  <a:pt x="21196" y="107173"/>
                </a:cubicBezTo>
                <a:cubicBezTo>
                  <a:pt x="21196" y="124097"/>
                  <a:pt x="34907" y="137808"/>
                  <a:pt x="51831" y="137808"/>
                </a:cubicBezTo>
                <a:cubicBezTo>
                  <a:pt x="57296" y="137808"/>
                  <a:pt x="62628" y="136351"/>
                  <a:pt x="67298" y="133635"/>
                </a:cubicBezTo>
                <a:cubicBezTo>
                  <a:pt x="72530" y="138934"/>
                  <a:pt x="78624" y="143372"/>
                  <a:pt x="85381" y="146717"/>
                </a:cubicBezTo>
                <a:cubicBezTo>
                  <a:pt x="76041" y="154632"/>
                  <a:pt x="64184" y="159037"/>
                  <a:pt x="51831" y="159037"/>
                </a:cubicBezTo>
                <a:cubicBezTo>
                  <a:pt x="23216" y="159037"/>
                  <a:pt x="0" y="135854"/>
                  <a:pt x="0" y="107206"/>
                </a:cubicBezTo>
                <a:cubicBezTo>
                  <a:pt x="0" y="93462"/>
                  <a:pt x="5465" y="80280"/>
                  <a:pt x="15168" y="70576"/>
                </a:cubicBezTo>
                <a:lnTo>
                  <a:pt x="38716" y="47029"/>
                </a:lnTo>
                <a:cubicBezTo>
                  <a:pt x="48420" y="37325"/>
                  <a:pt x="61601" y="31860"/>
                  <a:pt x="75346" y="31860"/>
                </a:cubicBezTo>
                <a:cubicBezTo>
                  <a:pt x="104027" y="31860"/>
                  <a:pt x="127177" y="55242"/>
                  <a:pt x="127177" y="83824"/>
                </a:cubicBezTo>
                <a:cubicBezTo>
                  <a:pt x="127177" y="84255"/>
                  <a:pt x="127177" y="84685"/>
                  <a:pt x="127177" y="85116"/>
                </a:cubicBezTo>
                <a:cubicBezTo>
                  <a:pt x="127044" y="90978"/>
                  <a:pt x="122176" y="95581"/>
                  <a:pt x="116314" y="95449"/>
                </a:cubicBezTo>
                <a:cubicBezTo>
                  <a:pt x="110452" y="95316"/>
                  <a:pt x="105848" y="90448"/>
                  <a:pt x="105981" y="84586"/>
                </a:cubicBezTo>
                <a:cubicBezTo>
                  <a:pt x="105981" y="84321"/>
                  <a:pt x="105981" y="84089"/>
                  <a:pt x="105981" y="83824"/>
                </a:cubicBezTo>
                <a:cubicBezTo>
                  <a:pt x="105981" y="72663"/>
                  <a:pt x="100019" y="62860"/>
                  <a:pt x="91143" y="5746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13"/>
          <p:cNvSpPr/>
          <p:nvPr/>
        </p:nvSpPr>
        <p:spPr>
          <a:xfrm>
            <a:off x="1025892" y="4264656"/>
            <a:ext cx="4900540" cy="237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2">
                <a:solidFill>
                  <a:srgbClr val="2F3E3B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Five Key Convergences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13"/>
          <p:cNvSpPr/>
          <p:nvPr/>
        </p:nvSpPr>
        <p:spPr>
          <a:xfrm>
            <a:off x="1025892" y="4620751"/>
            <a:ext cx="203483" cy="203483"/>
          </a:xfrm>
          <a:custGeom>
            <a:rect b="b" l="l" r="r" t="t"/>
            <a:pathLst>
              <a:path extrusionOk="0" h="203483" w="203483">
                <a:moveTo>
                  <a:pt x="33914" y="0"/>
                </a:moveTo>
                <a:lnTo>
                  <a:pt x="169568" y="0"/>
                </a:lnTo>
                <a:cubicBezTo>
                  <a:pt x="188299" y="0"/>
                  <a:pt x="203483" y="15184"/>
                  <a:pt x="203483" y="33914"/>
                </a:cubicBezTo>
                <a:lnTo>
                  <a:pt x="203483" y="169568"/>
                </a:lnTo>
                <a:cubicBezTo>
                  <a:pt x="203483" y="188299"/>
                  <a:pt x="188299" y="203483"/>
                  <a:pt x="169568" y="203483"/>
                </a:cubicBezTo>
                <a:lnTo>
                  <a:pt x="33914" y="203483"/>
                </a:lnTo>
                <a:cubicBezTo>
                  <a:pt x="15184" y="203483"/>
                  <a:pt x="0" y="188299"/>
                  <a:pt x="0" y="169568"/>
                </a:cubicBezTo>
                <a:lnTo>
                  <a:pt x="0" y="33914"/>
                </a:lnTo>
                <a:cubicBezTo>
                  <a:pt x="0" y="15184"/>
                  <a:pt x="15184" y="0"/>
                  <a:pt x="33914" y="0"/>
                </a:cubicBezTo>
                <a:close/>
              </a:path>
            </a:pathLst>
          </a:custGeom>
          <a:solidFill>
            <a:srgbClr val="4C8A7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13"/>
          <p:cNvSpPr/>
          <p:nvPr/>
        </p:nvSpPr>
        <p:spPr>
          <a:xfrm>
            <a:off x="1000456" y="4620751"/>
            <a:ext cx="254353" cy="203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1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13"/>
          <p:cNvSpPr/>
          <p:nvPr/>
        </p:nvSpPr>
        <p:spPr>
          <a:xfrm>
            <a:off x="1297202" y="4603794"/>
            <a:ext cx="3145502" cy="1695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35">
                <a:solidFill>
                  <a:srgbClr val="2F3E3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Readiness breadth exceeds depth</a:t>
            </a:r>
            <a:r>
              <a:rPr lang="en-US" sz="935">
                <a:solidFill>
                  <a:srgbClr val="2F3E3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— stable across all rounds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13"/>
          <p:cNvSpPr/>
          <p:nvPr/>
        </p:nvSpPr>
        <p:spPr>
          <a:xfrm>
            <a:off x="1025892" y="4909018"/>
            <a:ext cx="203483" cy="203483"/>
          </a:xfrm>
          <a:custGeom>
            <a:rect b="b" l="l" r="r" t="t"/>
            <a:pathLst>
              <a:path extrusionOk="0" h="203483" w="203483">
                <a:moveTo>
                  <a:pt x="33914" y="0"/>
                </a:moveTo>
                <a:lnTo>
                  <a:pt x="169568" y="0"/>
                </a:lnTo>
                <a:cubicBezTo>
                  <a:pt x="188299" y="0"/>
                  <a:pt x="203483" y="15184"/>
                  <a:pt x="203483" y="33914"/>
                </a:cubicBezTo>
                <a:lnTo>
                  <a:pt x="203483" y="169568"/>
                </a:lnTo>
                <a:cubicBezTo>
                  <a:pt x="203483" y="188299"/>
                  <a:pt x="188299" y="203483"/>
                  <a:pt x="169568" y="203483"/>
                </a:cubicBezTo>
                <a:lnTo>
                  <a:pt x="33914" y="203483"/>
                </a:lnTo>
                <a:cubicBezTo>
                  <a:pt x="15184" y="203483"/>
                  <a:pt x="0" y="188299"/>
                  <a:pt x="0" y="169568"/>
                </a:cubicBezTo>
                <a:lnTo>
                  <a:pt x="0" y="33914"/>
                </a:lnTo>
                <a:cubicBezTo>
                  <a:pt x="0" y="15184"/>
                  <a:pt x="15184" y="0"/>
                  <a:pt x="33914" y="0"/>
                </a:cubicBezTo>
                <a:close/>
              </a:path>
            </a:pathLst>
          </a:custGeom>
          <a:solidFill>
            <a:srgbClr val="4C8A7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13"/>
          <p:cNvSpPr/>
          <p:nvPr/>
        </p:nvSpPr>
        <p:spPr>
          <a:xfrm>
            <a:off x="1000456" y="4909018"/>
            <a:ext cx="254353" cy="203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1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13"/>
          <p:cNvSpPr/>
          <p:nvPr/>
        </p:nvSpPr>
        <p:spPr>
          <a:xfrm>
            <a:off x="1297202" y="4892061"/>
            <a:ext cx="2882670" cy="1695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35">
                <a:solidFill>
                  <a:srgbClr val="2F3E3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Exposure remains strongest lever</a:t>
            </a:r>
            <a:r>
              <a:rPr lang="en-US" sz="935">
                <a:solidFill>
                  <a:srgbClr val="2F3E3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— most stable finding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13"/>
          <p:cNvSpPr/>
          <p:nvPr/>
        </p:nvSpPr>
        <p:spPr>
          <a:xfrm>
            <a:off x="1025892" y="5197285"/>
            <a:ext cx="203483" cy="203483"/>
          </a:xfrm>
          <a:custGeom>
            <a:rect b="b" l="l" r="r" t="t"/>
            <a:pathLst>
              <a:path extrusionOk="0" h="203483" w="203483">
                <a:moveTo>
                  <a:pt x="33914" y="0"/>
                </a:moveTo>
                <a:lnTo>
                  <a:pt x="169568" y="0"/>
                </a:lnTo>
                <a:cubicBezTo>
                  <a:pt x="188299" y="0"/>
                  <a:pt x="203483" y="15184"/>
                  <a:pt x="203483" y="33914"/>
                </a:cubicBezTo>
                <a:lnTo>
                  <a:pt x="203483" y="169568"/>
                </a:lnTo>
                <a:cubicBezTo>
                  <a:pt x="203483" y="188299"/>
                  <a:pt x="188299" y="203483"/>
                  <a:pt x="169568" y="203483"/>
                </a:cubicBezTo>
                <a:lnTo>
                  <a:pt x="33914" y="203483"/>
                </a:lnTo>
                <a:cubicBezTo>
                  <a:pt x="15184" y="203483"/>
                  <a:pt x="0" y="188299"/>
                  <a:pt x="0" y="169568"/>
                </a:cubicBezTo>
                <a:lnTo>
                  <a:pt x="0" y="33914"/>
                </a:lnTo>
                <a:cubicBezTo>
                  <a:pt x="0" y="15184"/>
                  <a:pt x="15184" y="0"/>
                  <a:pt x="33914" y="0"/>
                </a:cubicBezTo>
                <a:close/>
              </a:path>
            </a:pathLst>
          </a:custGeom>
          <a:solidFill>
            <a:srgbClr val="4C8A7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13"/>
          <p:cNvSpPr/>
          <p:nvPr/>
        </p:nvSpPr>
        <p:spPr>
          <a:xfrm>
            <a:off x="1000456" y="5197285"/>
            <a:ext cx="254353" cy="203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1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13"/>
          <p:cNvSpPr/>
          <p:nvPr/>
        </p:nvSpPr>
        <p:spPr>
          <a:xfrm>
            <a:off x="1297202" y="5180328"/>
            <a:ext cx="3137024" cy="1695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35">
                <a:solidFill>
                  <a:srgbClr val="2F3E3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Signalling remains underdeveloped</a:t>
            </a:r>
            <a:r>
              <a:rPr lang="en-US" sz="935">
                <a:solidFill>
                  <a:srgbClr val="2F3E3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— structural gap persists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13"/>
          <p:cNvSpPr/>
          <p:nvPr/>
        </p:nvSpPr>
        <p:spPr>
          <a:xfrm>
            <a:off x="1025892" y="5485552"/>
            <a:ext cx="203483" cy="203483"/>
          </a:xfrm>
          <a:custGeom>
            <a:rect b="b" l="l" r="r" t="t"/>
            <a:pathLst>
              <a:path extrusionOk="0" h="203483" w="203483">
                <a:moveTo>
                  <a:pt x="33914" y="0"/>
                </a:moveTo>
                <a:lnTo>
                  <a:pt x="169568" y="0"/>
                </a:lnTo>
                <a:cubicBezTo>
                  <a:pt x="188299" y="0"/>
                  <a:pt x="203483" y="15184"/>
                  <a:pt x="203483" y="33914"/>
                </a:cubicBezTo>
                <a:lnTo>
                  <a:pt x="203483" y="169568"/>
                </a:lnTo>
                <a:cubicBezTo>
                  <a:pt x="203483" y="188299"/>
                  <a:pt x="188299" y="203483"/>
                  <a:pt x="169568" y="203483"/>
                </a:cubicBezTo>
                <a:lnTo>
                  <a:pt x="33914" y="203483"/>
                </a:lnTo>
                <a:cubicBezTo>
                  <a:pt x="15184" y="203483"/>
                  <a:pt x="0" y="188299"/>
                  <a:pt x="0" y="169568"/>
                </a:cubicBezTo>
                <a:lnTo>
                  <a:pt x="0" y="33914"/>
                </a:lnTo>
                <a:cubicBezTo>
                  <a:pt x="0" y="15184"/>
                  <a:pt x="15184" y="0"/>
                  <a:pt x="33914" y="0"/>
                </a:cubicBezTo>
                <a:close/>
              </a:path>
            </a:pathLst>
          </a:custGeom>
          <a:solidFill>
            <a:srgbClr val="4C8A7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13"/>
          <p:cNvSpPr/>
          <p:nvPr/>
        </p:nvSpPr>
        <p:spPr>
          <a:xfrm>
            <a:off x="1000456" y="5485552"/>
            <a:ext cx="254353" cy="203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1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4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13"/>
          <p:cNvSpPr/>
          <p:nvPr/>
        </p:nvSpPr>
        <p:spPr>
          <a:xfrm>
            <a:off x="1297202" y="5468595"/>
            <a:ext cx="2552011" cy="1695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35">
                <a:solidFill>
                  <a:srgbClr val="2F3E3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Satisfaction ≠ employability</a:t>
            </a:r>
            <a:r>
              <a:rPr lang="en-US" sz="935">
                <a:solidFill>
                  <a:srgbClr val="2F3E3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— consistent tension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13"/>
          <p:cNvSpPr/>
          <p:nvPr/>
        </p:nvSpPr>
        <p:spPr>
          <a:xfrm>
            <a:off x="1025892" y="5773819"/>
            <a:ext cx="203483" cy="203483"/>
          </a:xfrm>
          <a:custGeom>
            <a:rect b="b" l="l" r="r" t="t"/>
            <a:pathLst>
              <a:path extrusionOk="0" h="203483" w="203483">
                <a:moveTo>
                  <a:pt x="33914" y="0"/>
                </a:moveTo>
                <a:lnTo>
                  <a:pt x="169568" y="0"/>
                </a:lnTo>
                <a:cubicBezTo>
                  <a:pt x="188299" y="0"/>
                  <a:pt x="203483" y="15184"/>
                  <a:pt x="203483" y="33914"/>
                </a:cubicBezTo>
                <a:lnTo>
                  <a:pt x="203483" y="169568"/>
                </a:lnTo>
                <a:cubicBezTo>
                  <a:pt x="203483" y="188299"/>
                  <a:pt x="188299" y="203483"/>
                  <a:pt x="169568" y="203483"/>
                </a:cubicBezTo>
                <a:lnTo>
                  <a:pt x="33914" y="203483"/>
                </a:lnTo>
                <a:cubicBezTo>
                  <a:pt x="15184" y="203483"/>
                  <a:pt x="0" y="188299"/>
                  <a:pt x="0" y="169568"/>
                </a:cubicBezTo>
                <a:lnTo>
                  <a:pt x="0" y="33914"/>
                </a:lnTo>
                <a:cubicBezTo>
                  <a:pt x="0" y="15184"/>
                  <a:pt x="15184" y="0"/>
                  <a:pt x="33914" y="0"/>
                </a:cubicBezTo>
                <a:close/>
              </a:path>
            </a:pathLst>
          </a:custGeom>
          <a:solidFill>
            <a:srgbClr val="4C8A7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13"/>
          <p:cNvSpPr/>
          <p:nvPr/>
        </p:nvSpPr>
        <p:spPr>
          <a:xfrm>
            <a:off x="1000456" y="5773819"/>
            <a:ext cx="254353" cy="203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1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5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13"/>
          <p:cNvSpPr/>
          <p:nvPr/>
        </p:nvSpPr>
        <p:spPr>
          <a:xfrm>
            <a:off x="1297202" y="5756862"/>
            <a:ext cx="2823321" cy="1695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35">
                <a:solidFill>
                  <a:srgbClr val="2F3E3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Values broader than pay</a:t>
            </a:r>
            <a:r>
              <a:rPr lang="en-US" sz="935">
                <a:solidFill>
                  <a:srgbClr val="2F3E3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— purpose-aware workforce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13"/>
          <p:cNvSpPr/>
          <p:nvPr/>
        </p:nvSpPr>
        <p:spPr>
          <a:xfrm>
            <a:off x="6168994" y="4090848"/>
            <a:ext cx="5680556" cy="2763972"/>
          </a:xfrm>
          <a:custGeom>
            <a:rect b="b" l="l" r="r" t="t"/>
            <a:pathLst>
              <a:path extrusionOk="0" h="2763972" w="5680556">
                <a:moveTo>
                  <a:pt x="101742" y="0"/>
                </a:moveTo>
                <a:lnTo>
                  <a:pt x="5578815" y="0"/>
                </a:lnTo>
                <a:cubicBezTo>
                  <a:pt x="5635005" y="0"/>
                  <a:pt x="5680556" y="45551"/>
                  <a:pt x="5680556" y="101742"/>
                </a:cubicBezTo>
                <a:lnTo>
                  <a:pt x="5680556" y="2662230"/>
                </a:lnTo>
                <a:cubicBezTo>
                  <a:pt x="5680556" y="2718421"/>
                  <a:pt x="5635005" y="2763972"/>
                  <a:pt x="5578815" y="2763972"/>
                </a:cubicBezTo>
                <a:lnTo>
                  <a:pt x="101742" y="2763972"/>
                </a:lnTo>
                <a:cubicBezTo>
                  <a:pt x="45551" y="2763972"/>
                  <a:pt x="0" y="2718421"/>
                  <a:pt x="0" y="2662230"/>
                </a:cubicBezTo>
                <a:lnTo>
                  <a:pt x="0" y="101742"/>
                </a:lnTo>
                <a:cubicBezTo>
                  <a:pt x="0" y="45551"/>
                  <a:pt x="45551" y="0"/>
                  <a:pt x="101742" y="0"/>
                </a:cubicBezTo>
                <a:close/>
              </a:path>
            </a:pathLst>
          </a:custGeom>
          <a:solidFill>
            <a:srgbClr val="2F3E3B">
              <a:alpha val="10196"/>
            </a:srgbClr>
          </a:solidFill>
          <a:ln cap="flat" cmpd="sng" w="12700">
            <a:solidFill>
              <a:srgbClr val="2F3E3B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13"/>
          <p:cNvSpPr/>
          <p:nvPr/>
        </p:nvSpPr>
        <p:spPr>
          <a:xfrm>
            <a:off x="6342802" y="4264656"/>
            <a:ext cx="406965" cy="406965"/>
          </a:xfrm>
          <a:custGeom>
            <a:rect b="b" l="l" r="r" t="t"/>
            <a:pathLst>
              <a:path extrusionOk="0" h="406965" w="406965">
                <a:moveTo>
                  <a:pt x="101741" y="0"/>
                </a:moveTo>
                <a:lnTo>
                  <a:pt x="305224" y="0"/>
                </a:lnTo>
                <a:cubicBezTo>
                  <a:pt x="361414" y="0"/>
                  <a:pt x="406965" y="45551"/>
                  <a:pt x="406965" y="101741"/>
                </a:cubicBezTo>
                <a:lnTo>
                  <a:pt x="406965" y="305224"/>
                </a:lnTo>
                <a:cubicBezTo>
                  <a:pt x="406965" y="361414"/>
                  <a:pt x="361414" y="406965"/>
                  <a:pt x="305224" y="406965"/>
                </a:cubicBezTo>
                <a:lnTo>
                  <a:pt x="101741" y="406965"/>
                </a:lnTo>
                <a:cubicBezTo>
                  <a:pt x="45551" y="406965"/>
                  <a:pt x="0" y="361414"/>
                  <a:pt x="0" y="305224"/>
                </a:cubicBezTo>
                <a:lnTo>
                  <a:pt x="0" y="101741"/>
                </a:lnTo>
                <a:cubicBezTo>
                  <a:pt x="0" y="45551"/>
                  <a:pt x="45551" y="0"/>
                  <a:pt x="101741" y="0"/>
                </a:cubicBezTo>
                <a:close/>
              </a:path>
            </a:pathLst>
          </a:custGeom>
          <a:solidFill>
            <a:srgbClr val="2F3E3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13"/>
          <p:cNvSpPr/>
          <p:nvPr/>
        </p:nvSpPr>
        <p:spPr>
          <a:xfrm>
            <a:off x="6472098" y="4383355"/>
            <a:ext cx="148373" cy="169569"/>
          </a:xfrm>
          <a:custGeom>
            <a:rect b="b" l="l" r="r" t="t"/>
            <a:pathLst>
              <a:path extrusionOk="0" h="169569" w="148373">
                <a:moveTo>
                  <a:pt x="26495" y="34444"/>
                </a:moveTo>
                <a:cubicBezTo>
                  <a:pt x="30882" y="34444"/>
                  <a:pt x="34444" y="30882"/>
                  <a:pt x="34444" y="26495"/>
                </a:cubicBezTo>
                <a:cubicBezTo>
                  <a:pt x="34444" y="22108"/>
                  <a:pt x="30882" y="18547"/>
                  <a:pt x="26495" y="18547"/>
                </a:cubicBezTo>
                <a:cubicBezTo>
                  <a:pt x="22108" y="18547"/>
                  <a:pt x="18547" y="22108"/>
                  <a:pt x="18547" y="26495"/>
                </a:cubicBezTo>
                <a:cubicBezTo>
                  <a:pt x="18547" y="30882"/>
                  <a:pt x="22108" y="34444"/>
                  <a:pt x="26495" y="34444"/>
                </a:cubicBezTo>
                <a:close/>
                <a:moveTo>
                  <a:pt x="52990" y="26495"/>
                </a:moveTo>
                <a:cubicBezTo>
                  <a:pt x="52990" y="37358"/>
                  <a:pt x="46466" y="46698"/>
                  <a:pt x="37093" y="50771"/>
                </a:cubicBezTo>
                <a:lnTo>
                  <a:pt x="37093" y="74186"/>
                </a:lnTo>
                <a:lnTo>
                  <a:pt x="95382" y="74186"/>
                </a:lnTo>
                <a:cubicBezTo>
                  <a:pt x="104159" y="74186"/>
                  <a:pt x="111280" y="67066"/>
                  <a:pt x="111280" y="58289"/>
                </a:cubicBezTo>
                <a:lnTo>
                  <a:pt x="111280" y="50771"/>
                </a:lnTo>
                <a:cubicBezTo>
                  <a:pt x="101907" y="46698"/>
                  <a:pt x="95382" y="37358"/>
                  <a:pt x="95382" y="26495"/>
                </a:cubicBezTo>
                <a:cubicBezTo>
                  <a:pt x="95382" y="11857"/>
                  <a:pt x="107239" y="0"/>
                  <a:pt x="121878" y="0"/>
                </a:cubicBezTo>
                <a:cubicBezTo>
                  <a:pt x="136516" y="0"/>
                  <a:pt x="148373" y="11857"/>
                  <a:pt x="148373" y="26495"/>
                </a:cubicBezTo>
                <a:cubicBezTo>
                  <a:pt x="148373" y="37358"/>
                  <a:pt x="141848" y="46698"/>
                  <a:pt x="132476" y="50771"/>
                </a:cubicBezTo>
                <a:lnTo>
                  <a:pt x="132476" y="58289"/>
                </a:lnTo>
                <a:cubicBezTo>
                  <a:pt x="132476" y="78790"/>
                  <a:pt x="115883" y="95382"/>
                  <a:pt x="95382" y="95382"/>
                </a:cubicBezTo>
                <a:lnTo>
                  <a:pt x="37093" y="95382"/>
                </a:lnTo>
                <a:lnTo>
                  <a:pt x="37093" y="118798"/>
                </a:lnTo>
                <a:cubicBezTo>
                  <a:pt x="46466" y="122871"/>
                  <a:pt x="52990" y="132211"/>
                  <a:pt x="52990" y="143074"/>
                </a:cubicBezTo>
                <a:cubicBezTo>
                  <a:pt x="52990" y="157712"/>
                  <a:pt x="41134" y="169569"/>
                  <a:pt x="26495" y="169569"/>
                </a:cubicBezTo>
                <a:cubicBezTo>
                  <a:pt x="11857" y="169569"/>
                  <a:pt x="0" y="157712"/>
                  <a:pt x="0" y="143074"/>
                </a:cubicBezTo>
                <a:cubicBezTo>
                  <a:pt x="0" y="132211"/>
                  <a:pt x="6524" y="122871"/>
                  <a:pt x="15897" y="118798"/>
                </a:cubicBezTo>
                <a:lnTo>
                  <a:pt x="15897" y="50804"/>
                </a:lnTo>
                <a:cubicBezTo>
                  <a:pt x="6524" y="46698"/>
                  <a:pt x="0" y="37358"/>
                  <a:pt x="0" y="26495"/>
                </a:cubicBezTo>
                <a:cubicBezTo>
                  <a:pt x="0" y="11857"/>
                  <a:pt x="11857" y="0"/>
                  <a:pt x="26495" y="0"/>
                </a:cubicBezTo>
                <a:cubicBezTo>
                  <a:pt x="41134" y="0"/>
                  <a:pt x="52990" y="11857"/>
                  <a:pt x="52990" y="26495"/>
                </a:cubicBezTo>
                <a:close/>
                <a:moveTo>
                  <a:pt x="129826" y="26495"/>
                </a:moveTo>
                <a:cubicBezTo>
                  <a:pt x="129826" y="22108"/>
                  <a:pt x="126265" y="18547"/>
                  <a:pt x="121878" y="18547"/>
                </a:cubicBezTo>
                <a:cubicBezTo>
                  <a:pt x="117491" y="18547"/>
                  <a:pt x="113929" y="22108"/>
                  <a:pt x="113929" y="26495"/>
                </a:cubicBezTo>
                <a:cubicBezTo>
                  <a:pt x="113929" y="30882"/>
                  <a:pt x="117491" y="34444"/>
                  <a:pt x="121878" y="34444"/>
                </a:cubicBezTo>
                <a:cubicBezTo>
                  <a:pt x="126265" y="34444"/>
                  <a:pt x="129826" y="30882"/>
                  <a:pt x="129826" y="26495"/>
                </a:cubicBezTo>
                <a:close/>
                <a:moveTo>
                  <a:pt x="26495" y="151022"/>
                </a:moveTo>
                <a:cubicBezTo>
                  <a:pt x="30882" y="151022"/>
                  <a:pt x="34444" y="147461"/>
                  <a:pt x="34444" y="143074"/>
                </a:cubicBezTo>
                <a:cubicBezTo>
                  <a:pt x="34444" y="138687"/>
                  <a:pt x="30882" y="135125"/>
                  <a:pt x="26495" y="135125"/>
                </a:cubicBezTo>
                <a:cubicBezTo>
                  <a:pt x="22108" y="135125"/>
                  <a:pt x="18547" y="138687"/>
                  <a:pt x="18547" y="143074"/>
                </a:cubicBezTo>
                <a:cubicBezTo>
                  <a:pt x="18547" y="147461"/>
                  <a:pt x="22108" y="151022"/>
                  <a:pt x="26495" y="1510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13"/>
          <p:cNvSpPr/>
          <p:nvPr/>
        </p:nvSpPr>
        <p:spPr>
          <a:xfrm>
            <a:off x="6851509" y="4264656"/>
            <a:ext cx="4900540" cy="237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2">
                <a:solidFill>
                  <a:srgbClr val="2F3E3B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Three Key Divergences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13"/>
          <p:cNvSpPr/>
          <p:nvPr/>
        </p:nvSpPr>
        <p:spPr>
          <a:xfrm>
            <a:off x="6851509" y="4603794"/>
            <a:ext cx="4892061" cy="203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68">
                <a:solidFill>
                  <a:srgbClr val="2F3E3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Readiness Depth Instability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13"/>
          <p:cNvSpPr/>
          <p:nvPr/>
        </p:nvSpPr>
        <p:spPr>
          <a:xfrm>
            <a:off x="6851509" y="4841191"/>
            <a:ext cx="4883583" cy="3900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35">
                <a:solidFill>
                  <a:srgbClr val="5F6F6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Round 2 improvement (42.0%) </a:t>
            </a:r>
            <a:r>
              <a:rPr b="1" lang="en-US" sz="935">
                <a:solidFill>
                  <a:srgbClr val="5F6F6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did not hold</a:t>
            </a:r>
            <a:r>
              <a:rPr lang="en-US" sz="935">
                <a:solidFill>
                  <a:srgbClr val="5F6F6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in Round 3 (33.3%). System has not institutionalised deep readiness consistently.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13"/>
          <p:cNvSpPr/>
          <p:nvPr/>
        </p:nvSpPr>
        <p:spPr>
          <a:xfrm>
            <a:off x="6851509" y="5328701"/>
            <a:ext cx="4892061" cy="203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68">
                <a:solidFill>
                  <a:srgbClr val="2F3E3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Career Support Deterioration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13"/>
          <p:cNvSpPr/>
          <p:nvPr/>
        </p:nvSpPr>
        <p:spPr>
          <a:xfrm>
            <a:off x="6851509" y="5566097"/>
            <a:ext cx="4883583" cy="3900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35">
                <a:solidFill>
                  <a:srgbClr val="5F6F6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Positive ratings declined from </a:t>
            </a:r>
            <a:r>
              <a:rPr b="1" lang="en-US" sz="935">
                <a:solidFill>
                  <a:srgbClr val="5F6F6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80.0% (R1) → 76.6% (R2) → 58.9% (R3)</a:t>
            </a:r>
            <a:r>
              <a:rPr lang="en-US" sz="935">
                <a:solidFill>
                  <a:srgbClr val="5F6F6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 System inconsistency problem.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13"/>
          <p:cNvSpPr/>
          <p:nvPr/>
        </p:nvSpPr>
        <p:spPr>
          <a:xfrm>
            <a:off x="6851509" y="6053608"/>
            <a:ext cx="4892061" cy="203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68">
                <a:solidFill>
                  <a:srgbClr val="2F3E3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Value Framing Maturation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13"/>
          <p:cNvSpPr/>
          <p:nvPr/>
        </p:nvSpPr>
        <p:spPr>
          <a:xfrm>
            <a:off x="6851509" y="6291004"/>
            <a:ext cx="4883583" cy="3900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35">
                <a:solidFill>
                  <a:srgbClr val="5F6F6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Graduate aspiration becoming more sophisticated with layered structure: challenge, passion, development, balance, benefits, impact.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4"/>
          <p:cNvSpPr/>
          <p:nvPr/>
        </p:nvSpPr>
        <p:spPr>
          <a:xfrm>
            <a:off x="325772" y="390926"/>
            <a:ext cx="325772" cy="32577"/>
          </a:xfrm>
          <a:custGeom>
            <a:rect b="b" l="l" r="r" t="t"/>
            <a:pathLst>
              <a:path extrusionOk="0" h="32577" w="325772">
                <a:moveTo>
                  <a:pt x="0" y="0"/>
                </a:moveTo>
                <a:lnTo>
                  <a:pt x="325772" y="0"/>
                </a:lnTo>
                <a:lnTo>
                  <a:pt x="325772" y="32577"/>
                </a:lnTo>
                <a:lnTo>
                  <a:pt x="0" y="32577"/>
                </a:lnTo>
                <a:lnTo>
                  <a:pt x="0" y="0"/>
                </a:lnTo>
                <a:close/>
              </a:path>
            </a:pathLst>
          </a:custGeom>
          <a:solidFill>
            <a:srgbClr val="4C8A7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14"/>
          <p:cNvSpPr/>
          <p:nvPr/>
        </p:nvSpPr>
        <p:spPr>
          <a:xfrm>
            <a:off x="749275" y="325772"/>
            <a:ext cx="2329267" cy="162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8">
                <a:solidFill>
                  <a:srgbClr val="4C8A7A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Section 04 • Inferential Analysis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14"/>
          <p:cNvSpPr/>
          <p:nvPr/>
        </p:nvSpPr>
        <p:spPr>
          <a:xfrm>
            <a:off x="325772" y="553812"/>
            <a:ext cx="11687054" cy="3257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9">
                <a:solidFill>
                  <a:srgbClr val="2F3E3B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Statistical Inference &amp; Key Associations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14"/>
          <p:cNvSpPr/>
          <p:nvPr/>
        </p:nvSpPr>
        <p:spPr>
          <a:xfrm>
            <a:off x="329844" y="1013964"/>
            <a:ext cx="5676569" cy="2614317"/>
          </a:xfrm>
          <a:custGeom>
            <a:rect b="b" l="l" r="r" t="t"/>
            <a:pathLst>
              <a:path extrusionOk="0" h="2614317" w="5676569">
                <a:moveTo>
                  <a:pt x="97723" y="0"/>
                </a:moveTo>
                <a:lnTo>
                  <a:pt x="5578846" y="0"/>
                </a:lnTo>
                <a:cubicBezTo>
                  <a:pt x="5632817" y="0"/>
                  <a:pt x="5676569" y="43752"/>
                  <a:pt x="5676569" y="97723"/>
                </a:cubicBezTo>
                <a:lnTo>
                  <a:pt x="5676569" y="2516593"/>
                </a:lnTo>
                <a:cubicBezTo>
                  <a:pt x="5676569" y="2570564"/>
                  <a:pt x="5632817" y="2614317"/>
                  <a:pt x="5578846" y="2614317"/>
                </a:cubicBezTo>
                <a:lnTo>
                  <a:pt x="97723" y="2614317"/>
                </a:lnTo>
                <a:cubicBezTo>
                  <a:pt x="43752" y="2614317"/>
                  <a:pt x="0" y="2570564"/>
                  <a:pt x="0" y="2516593"/>
                </a:cubicBezTo>
                <a:lnTo>
                  <a:pt x="0" y="97723"/>
                </a:lnTo>
                <a:cubicBezTo>
                  <a:pt x="0" y="43788"/>
                  <a:pt x="43788" y="0"/>
                  <a:pt x="97723" y="0"/>
                </a:cubicBezTo>
                <a:close/>
              </a:path>
            </a:pathLst>
          </a:custGeom>
          <a:solidFill>
            <a:srgbClr val="FFFFFF"/>
          </a:solidFill>
          <a:ln cap="flat" cmpd="sng" w="12700">
            <a:solidFill>
              <a:srgbClr val="E3E7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14"/>
          <p:cNvSpPr/>
          <p:nvPr/>
        </p:nvSpPr>
        <p:spPr>
          <a:xfrm>
            <a:off x="496802" y="1180922"/>
            <a:ext cx="5424096" cy="228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83">
                <a:solidFill>
                  <a:srgbClr val="2F3E3B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Strongest Statistical Associations with Readiness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kimi-img.moonshot.cn/pub/slides/26-03-26-17:59:38-d72g72ls8fb7l25lonc0.png" id="421" name="Google Shape;42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6802" y="1506693"/>
            <a:ext cx="4463070" cy="1954629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</p:pic>
      <p:sp>
        <p:nvSpPr>
          <p:cNvPr id="422" name="Google Shape;422;p14"/>
          <p:cNvSpPr/>
          <p:nvPr/>
        </p:nvSpPr>
        <p:spPr>
          <a:xfrm>
            <a:off x="325772" y="3762661"/>
            <a:ext cx="5684713" cy="1254220"/>
          </a:xfrm>
          <a:custGeom>
            <a:rect b="b" l="l" r="r" t="t"/>
            <a:pathLst>
              <a:path extrusionOk="0" h="1254220" w="5684713">
                <a:moveTo>
                  <a:pt x="97729" y="0"/>
                </a:moveTo>
                <a:lnTo>
                  <a:pt x="5586985" y="0"/>
                </a:lnTo>
                <a:cubicBezTo>
                  <a:pt x="5640959" y="0"/>
                  <a:pt x="5684713" y="43755"/>
                  <a:pt x="5684713" y="97729"/>
                </a:cubicBezTo>
                <a:lnTo>
                  <a:pt x="5684713" y="1156492"/>
                </a:lnTo>
                <a:cubicBezTo>
                  <a:pt x="5684713" y="1210466"/>
                  <a:pt x="5640959" y="1254220"/>
                  <a:pt x="5586985" y="1254220"/>
                </a:cubicBezTo>
                <a:lnTo>
                  <a:pt x="97729" y="1254220"/>
                </a:lnTo>
                <a:cubicBezTo>
                  <a:pt x="43755" y="1254220"/>
                  <a:pt x="0" y="1210466"/>
                  <a:pt x="0" y="1156492"/>
                </a:cubicBezTo>
                <a:lnTo>
                  <a:pt x="0" y="97729"/>
                </a:lnTo>
                <a:cubicBezTo>
                  <a:pt x="0" y="43791"/>
                  <a:pt x="43791" y="0"/>
                  <a:pt x="97729" y="0"/>
                </a:cubicBezTo>
                <a:close/>
              </a:path>
            </a:pathLst>
          </a:custGeom>
          <a:gradFill>
            <a:gsLst>
              <a:gs pos="0">
                <a:srgbClr val="4C8A7A"/>
              </a:gs>
              <a:gs pos="100000">
                <a:srgbClr val="5F6F6B"/>
              </a:gs>
            </a:gsLst>
            <a:lin ang="27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14"/>
          <p:cNvSpPr/>
          <p:nvPr/>
        </p:nvSpPr>
        <p:spPr>
          <a:xfrm>
            <a:off x="488657" y="3925547"/>
            <a:ext cx="456080" cy="456080"/>
          </a:xfrm>
          <a:custGeom>
            <a:rect b="b" l="l" r="r" t="t"/>
            <a:pathLst>
              <a:path extrusionOk="0" h="456080" w="456080">
                <a:moveTo>
                  <a:pt x="97733" y="0"/>
                </a:moveTo>
                <a:lnTo>
                  <a:pt x="358347" y="0"/>
                </a:lnTo>
                <a:cubicBezTo>
                  <a:pt x="412287" y="0"/>
                  <a:pt x="456080" y="43793"/>
                  <a:pt x="456080" y="97733"/>
                </a:cubicBezTo>
                <a:lnTo>
                  <a:pt x="456080" y="358347"/>
                </a:lnTo>
                <a:cubicBezTo>
                  <a:pt x="456080" y="412287"/>
                  <a:pt x="412287" y="456080"/>
                  <a:pt x="358347" y="456080"/>
                </a:cubicBezTo>
                <a:lnTo>
                  <a:pt x="97733" y="456080"/>
                </a:lnTo>
                <a:cubicBezTo>
                  <a:pt x="43793" y="456080"/>
                  <a:pt x="0" y="412287"/>
                  <a:pt x="0" y="358347"/>
                </a:cubicBezTo>
                <a:lnTo>
                  <a:pt x="0" y="97733"/>
                </a:lnTo>
                <a:cubicBezTo>
                  <a:pt x="0" y="43793"/>
                  <a:pt x="43793" y="0"/>
                  <a:pt x="97733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14"/>
          <p:cNvSpPr/>
          <p:nvPr/>
        </p:nvSpPr>
        <p:spPr>
          <a:xfrm>
            <a:off x="643399" y="4055856"/>
            <a:ext cx="146597" cy="195463"/>
          </a:xfrm>
          <a:custGeom>
            <a:rect b="b" l="l" r="r" t="t"/>
            <a:pathLst>
              <a:path extrusionOk="0" h="195463" w="146597">
                <a:moveTo>
                  <a:pt x="111819" y="146597"/>
                </a:moveTo>
                <a:cubicBezTo>
                  <a:pt x="114605" y="138084"/>
                  <a:pt x="120179" y="130372"/>
                  <a:pt x="126478" y="123730"/>
                </a:cubicBezTo>
                <a:cubicBezTo>
                  <a:pt x="138962" y="110597"/>
                  <a:pt x="146597" y="92845"/>
                  <a:pt x="146597" y="73299"/>
                </a:cubicBezTo>
                <a:cubicBezTo>
                  <a:pt x="146597" y="32832"/>
                  <a:pt x="113766" y="0"/>
                  <a:pt x="73299" y="0"/>
                </a:cubicBezTo>
                <a:cubicBezTo>
                  <a:pt x="32832" y="0"/>
                  <a:pt x="0" y="32832"/>
                  <a:pt x="0" y="73299"/>
                </a:cubicBezTo>
                <a:cubicBezTo>
                  <a:pt x="0" y="92845"/>
                  <a:pt x="7635" y="110597"/>
                  <a:pt x="20119" y="123730"/>
                </a:cubicBezTo>
                <a:cubicBezTo>
                  <a:pt x="26418" y="130372"/>
                  <a:pt x="32030" y="138084"/>
                  <a:pt x="34779" y="146597"/>
                </a:cubicBezTo>
                <a:lnTo>
                  <a:pt x="111780" y="146597"/>
                </a:lnTo>
                <a:close/>
                <a:moveTo>
                  <a:pt x="109948" y="164922"/>
                </a:moveTo>
                <a:lnTo>
                  <a:pt x="36649" y="164922"/>
                </a:lnTo>
                <a:lnTo>
                  <a:pt x="36649" y="171030"/>
                </a:lnTo>
                <a:cubicBezTo>
                  <a:pt x="36649" y="187904"/>
                  <a:pt x="50316" y="201571"/>
                  <a:pt x="67190" y="201571"/>
                </a:cubicBezTo>
                <a:lnTo>
                  <a:pt x="79407" y="201571"/>
                </a:lnTo>
                <a:cubicBezTo>
                  <a:pt x="96281" y="201571"/>
                  <a:pt x="109948" y="187904"/>
                  <a:pt x="109948" y="171030"/>
                </a:cubicBezTo>
                <a:lnTo>
                  <a:pt x="109948" y="164922"/>
                </a:lnTo>
                <a:close/>
                <a:moveTo>
                  <a:pt x="70244" y="42758"/>
                </a:moveTo>
                <a:cubicBezTo>
                  <a:pt x="55050" y="42758"/>
                  <a:pt x="42758" y="55050"/>
                  <a:pt x="42758" y="70244"/>
                </a:cubicBezTo>
                <a:cubicBezTo>
                  <a:pt x="42758" y="75322"/>
                  <a:pt x="38673" y="79407"/>
                  <a:pt x="33595" y="79407"/>
                </a:cubicBezTo>
                <a:cubicBezTo>
                  <a:pt x="28518" y="79407"/>
                  <a:pt x="24433" y="75322"/>
                  <a:pt x="24433" y="70244"/>
                </a:cubicBezTo>
                <a:cubicBezTo>
                  <a:pt x="24433" y="44934"/>
                  <a:pt x="44934" y="24433"/>
                  <a:pt x="70244" y="24433"/>
                </a:cubicBezTo>
                <a:cubicBezTo>
                  <a:pt x="75322" y="24433"/>
                  <a:pt x="79407" y="28518"/>
                  <a:pt x="79407" y="33595"/>
                </a:cubicBezTo>
                <a:cubicBezTo>
                  <a:pt x="79407" y="38673"/>
                  <a:pt x="75322" y="42758"/>
                  <a:pt x="70244" y="427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14"/>
          <p:cNvSpPr/>
          <p:nvPr/>
        </p:nvSpPr>
        <p:spPr>
          <a:xfrm>
            <a:off x="1075046" y="3925547"/>
            <a:ext cx="4853996" cy="228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83">
                <a:solidFill>
                  <a:srgbClr val="FFFFFF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Emerging Explanatory Proposition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14"/>
          <p:cNvSpPr/>
          <p:nvPr/>
        </p:nvSpPr>
        <p:spPr>
          <a:xfrm>
            <a:off x="1075046" y="4251319"/>
            <a:ext cx="4830072" cy="566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26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Graduate readiness is not determined mainly by academic participation alone, but by how effectively the educational system combines exposure, support, and signalling into a functioning transition pathway.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14"/>
          <p:cNvSpPr/>
          <p:nvPr/>
        </p:nvSpPr>
        <p:spPr>
          <a:xfrm>
            <a:off x="6181006" y="1013964"/>
            <a:ext cx="5676569" cy="2858645"/>
          </a:xfrm>
          <a:custGeom>
            <a:rect b="b" l="l" r="r" t="t"/>
            <a:pathLst>
              <a:path extrusionOk="0" h="2858645" w="5676569">
                <a:moveTo>
                  <a:pt x="97737" y="0"/>
                </a:moveTo>
                <a:lnTo>
                  <a:pt x="5578832" y="0"/>
                </a:lnTo>
                <a:cubicBezTo>
                  <a:pt x="5632811" y="0"/>
                  <a:pt x="5676569" y="43758"/>
                  <a:pt x="5676569" y="97737"/>
                </a:cubicBezTo>
                <a:lnTo>
                  <a:pt x="5676569" y="2760908"/>
                </a:lnTo>
                <a:cubicBezTo>
                  <a:pt x="5676569" y="2814887"/>
                  <a:pt x="5632811" y="2858645"/>
                  <a:pt x="5578832" y="2858645"/>
                </a:cubicBezTo>
                <a:lnTo>
                  <a:pt x="97737" y="2858645"/>
                </a:lnTo>
                <a:cubicBezTo>
                  <a:pt x="43758" y="2858645"/>
                  <a:pt x="0" y="2814887"/>
                  <a:pt x="0" y="2760908"/>
                </a:cubicBezTo>
                <a:lnTo>
                  <a:pt x="0" y="97737"/>
                </a:lnTo>
                <a:cubicBezTo>
                  <a:pt x="0" y="43758"/>
                  <a:pt x="43758" y="0"/>
                  <a:pt x="97737" y="0"/>
                </a:cubicBezTo>
                <a:close/>
              </a:path>
            </a:pathLst>
          </a:custGeom>
          <a:solidFill>
            <a:srgbClr val="4C8A7A">
              <a:alpha val="10196"/>
            </a:srgbClr>
          </a:solidFill>
          <a:ln cap="flat" cmpd="sng" w="12700">
            <a:solidFill>
              <a:srgbClr val="4C8A7A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14"/>
          <p:cNvSpPr/>
          <p:nvPr/>
        </p:nvSpPr>
        <p:spPr>
          <a:xfrm>
            <a:off x="6347964" y="1180922"/>
            <a:ext cx="5415952" cy="228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54">
                <a:solidFill>
                  <a:srgbClr val="2F3E3B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Readiness by Institution Type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14"/>
          <p:cNvSpPr/>
          <p:nvPr/>
        </p:nvSpPr>
        <p:spPr>
          <a:xfrm>
            <a:off x="6347964" y="1506693"/>
            <a:ext cx="5342653" cy="423503"/>
          </a:xfrm>
          <a:custGeom>
            <a:rect b="b" l="l" r="r" t="t"/>
            <a:pathLst>
              <a:path extrusionOk="0" h="423503" w="5342653">
                <a:moveTo>
                  <a:pt x="65156" y="0"/>
                </a:moveTo>
                <a:lnTo>
                  <a:pt x="5277497" y="0"/>
                </a:lnTo>
                <a:cubicBezTo>
                  <a:pt x="5313482" y="0"/>
                  <a:pt x="5342653" y="29171"/>
                  <a:pt x="5342653" y="65156"/>
                </a:cubicBezTo>
                <a:lnTo>
                  <a:pt x="5342653" y="358347"/>
                </a:lnTo>
                <a:cubicBezTo>
                  <a:pt x="5342653" y="394332"/>
                  <a:pt x="5313482" y="423503"/>
                  <a:pt x="5277497" y="423503"/>
                </a:cubicBezTo>
                <a:lnTo>
                  <a:pt x="65156" y="423503"/>
                </a:lnTo>
                <a:cubicBezTo>
                  <a:pt x="29171" y="423503"/>
                  <a:pt x="0" y="394332"/>
                  <a:pt x="0" y="358347"/>
                </a:cubicBezTo>
                <a:lnTo>
                  <a:pt x="0" y="65156"/>
                </a:lnTo>
                <a:cubicBezTo>
                  <a:pt x="0" y="29171"/>
                  <a:pt x="29171" y="0"/>
                  <a:pt x="651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14"/>
          <p:cNvSpPr/>
          <p:nvPr/>
        </p:nvSpPr>
        <p:spPr>
          <a:xfrm>
            <a:off x="6453840" y="1653291"/>
            <a:ext cx="146597" cy="130309"/>
          </a:xfrm>
          <a:custGeom>
            <a:rect b="b" l="l" r="r" t="t"/>
            <a:pathLst>
              <a:path extrusionOk="0" h="130309" w="146597">
                <a:moveTo>
                  <a:pt x="12216" y="49833"/>
                </a:moveTo>
                <a:lnTo>
                  <a:pt x="65460" y="71746"/>
                </a:lnTo>
                <a:cubicBezTo>
                  <a:pt x="67954" y="72764"/>
                  <a:pt x="70601" y="73299"/>
                  <a:pt x="73299" y="73299"/>
                </a:cubicBezTo>
                <a:cubicBezTo>
                  <a:pt x="75996" y="73299"/>
                  <a:pt x="78643" y="72764"/>
                  <a:pt x="81137" y="71746"/>
                </a:cubicBezTo>
                <a:lnTo>
                  <a:pt x="142830" y="46346"/>
                </a:lnTo>
                <a:cubicBezTo>
                  <a:pt x="145121" y="45404"/>
                  <a:pt x="146597" y="43190"/>
                  <a:pt x="146597" y="40721"/>
                </a:cubicBezTo>
                <a:cubicBezTo>
                  <a:pt x="146597" y="38253"/>
                  <a:pt x="145121" y="36038"/>
                  <a:pt x="142830" y="35097"/>
                </a:cubicBezTo>
                <a:lnTo>
                  <a:pt x="81137" y="9697"/>
                </a:lnTo>
                <a:cubicBezTo>
                  <a:pt x="78643" y="8679"/>
                  <a:pt x="75996" y="8144"/>
                  <a:pt x="73299" y="8144"/>
                </a:cubicBezTo>
                <a:cubicBezTo>
                  <a:pt x="70601" y="8144"/>
                  <a:pt x="67954" y="8679"/>
                  <a:pt x="65460" y="9697"/>
                </a:cubicBezTo>
                <a:lnTo>
                  <a:pt x="3767" y="35097"/>
                </a:lnTo>
                <a:cubicBezTo>
                  <a:pt x="1476" y="36038"/>
                  <a:pt x="0" y="38253"/>
                  <a:pt x="0" y="40721"/>
                </a:cubicBezTo>
                <a:lnTo>
                  <a:pt x="0" y="116056"/>
                </a:lnTo>
                <a:cubicBezTo>
                  <a:pt x="0" y="119441"/>
                  <a:pt x="2723" y="122164"/>
                  <a:pt x="6108" y="122164"/>
                </a:cubicBezTo>
                <a:cubicBezTo>
                  <a:pt x="9493" y="122164"/>
                  <a:pt x="12216" y="119441"/>
                  <a:pt x="12216" y="116056"/>
                </a:cubicBezTo>
                <a:lnTo>
                  <a:pt x="12216" y="49833"/>
                </a:lnTo>
                <a:close/>
                <a:moveTo>
                  <a:pt x="24433" y="68081"/>
                </a:moveTo>
                <a:lnTo>
                  <a:pt x="24433" y="97731"/>
                </a:lnTo>
                <a:cubicBezTo>
                  <a:pt x="24433" y="111220"/>
                  <a:pt x="46321" y="122164"/>
                  <a:pt x="73299" y="122164"/>
                </a:cubicBezTo>
                <a:cubicBezTo>
                  <a:pt x="100277" y="122164"/>
                  <a:pt x="122164" y="111220"/>
                  <a:pt x="122164" y="97731"/>
                </a:cubicBezTo>
                <a:lnTo>
                  <a:pt x="122164" y="68056"/>
                </a:lnTo>
                <a:lnTo>
                  <a:pt x="85795" y="83046"/>
                </a:lnTo>
                <a:cubicBezTo>
                  <a:pt x="81825" y="84675"/>
                  <a:pt x="77600" y="85515"/>
                  <a:pt x="73299" y="85515"/>
                </a:cubicBezTo>
                <a:cubicBezTo>
                  <a:pt x="68997" y="85515"/>
                  <a:pt x="64773" y="84675"/>
                  <a:pt x="60802" y="83046"/>
                </a:cubicBezTo>
                <a:lnTo>
                  <a:pt x="24433" y="68056"/>
                </a:lnTo>
                <a:close/>
              </a:path>
            </a:pathLst>
          </a:custGeom>
          <a:solidFill>
            <a:srgbClr val="4C8A7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14"/>
          <p:cNvSpPr/>
          <p:nvPr/>
        </p:nvSpPr>
        <p:spPr>
          <a:xfrm>
            <a:off x="6673735" y="1637002"/>
            <a:ext cx="627110" cy="162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8">
                <a:solidFill>
                  <a:srgbClr val="2F3E3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Polytechnic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14"/>
          <p:cNvSpPr/>
          <p:nvPr/>
        </p:nvSpPr>
        <p:spPr>
          <a:xfrm>
            <a:off x="11206859" y="1604425"/>
            <a:ext cx="472369" cy="228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83">
                <a:solidFill>
                  <a:srgbClr val="4C8A7A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63.2%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14"/>
          <p:cNvSpPr/>
          <p:nvPr/>
        </p:nvSpPr>
        <p:spPr>
          <a:xfrm>
            <a:off x="6347964" y="2027928"/>
            <a:ext cx="5342653" cy="423503"/>
          </a:xfrm>
          <a:custGeom>
            <a:rect b="b" l="l" r="r" t="t"/>
            <a:pathLst>
              <a:path extrusionOk="0" h="423503" w="5342653">
                <a:moveTo>
                  <a:pt x="65156" y="0"/>
                </a:moveTo>
                <a:lnTo>
                  <a:pt x="5277497" y="0"/>
                </a:lnTo>
                <a:cubicBezTo>
                  <a:pt x="5313482" y="0"/>
                  <a:pt x="5342653" y="29171"/>
                  <a:pt x="5342653" y="65156"/>
                </a:cubicBezTo>
                <a:lnTo>
                  <a:pt x="5342653" y="358347"/>
                </a:lnTo>
                <a:cubicBezTo>
                  <a:pt x="5342653" y="394332"/>
                  <a:pt x="5313482" y="423503"/>
                  <a:pt x="5277497" y="423503"/>
                </a:cubicBezTo>
                <a:lnTo>
                  <a:pt x="65156" y="423503"/>
                </a:lnTo>
                <a:cubicBezTo>
                  <a:pt x="29171" y="423503"/>
                  <a:pt x="0" y="394332"/>
                  <a:pt x="0" y="358347"/>
                </a:cubicBezTo>
                <a:lnTo>
                  <a:pt x="0" y="65156"/>
                </a:lnTo>
                <a:cubicBezTo>
                  <a:pt x="0" y="29171"/>
                  <a:pt x="29171" y="0"/>
                  <a:pt x="651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14"/>
          <p:cNvSpPr/>
          <p:nvPr/>
        </p:nvSpPr>
        <p:spPr>
          <a:xfrm>
            <a:off x="6461984" y="2174525"/>
            <a:ext cx="130309" cy="130309"/>
          </a:xfrm>
          <a:custGeom>
            <a:rect b="b" l="l" r="r" t="t"/>
            <a:pathLst>
              <a:path extrusionOk="0" h="130309" w="130309">
                <a:moveTo>
                  <a:pt x="69201" y="5141"/>
                </a:moveTo>
                <a:cubicBezTo>
                  <a:pt x="66707" y="3716"/>
                  <a:pt x="63627" y="3716"/>
                  <a:pt x="61108" y="5141"/>
                </a:cubicBezTo>
                <a:lnTo>
                  <a:pt x="4098" y="37718"/>
                </a:lnTo>
                <a:cubicBezTo>
                  <a:pt x="891" y="39551"/>
                  <a:pt x="-687" y="43317"/>
                  <a:pt x="255" y="46881"/>
                </a:cubicBezTo>
                <a:cubicBezTo>
                  <a:pt x="1196" y="50444"/>
                  <a:pt x="4454" y="52938"/>
                  <a:pt x="8144" y="52938"/>
                </a:cubicBezTo>
                <a:lnTo>
                  <a:pt x="16289" y="52938"/>
                </a:lnTo>
                <a:lnTo>
                  <a:pt x="16289" y="105876"/>
                </a:lnTo>
                <a:lnTo>
                  <a:pt x="16289" y="105876"/>
                </a:lnTo>
                <a:lnTo>
                  <a:pt x="3258" y="115649"/>
                </a:lnTo>
                <a:cubicBezTo>
                  <a:pt x="1196" y="117176"/>
                  <a:pt x="0" y="119594"/>
                  <a:pt x="0" y="122164"/>
                </a:cubicBezTo>
                <a:cubicBezTo>
                  <a:pt x="0" y="126669"/>
                  <a:pt x="3639" y="130309"/>
                  <a:pt x="8144" y="130309"/>
                </a:cubicBezTo>
                <a:lnTo>
                  <a:pt x="122164" y="130309"/>
                </a:lnTo>
                <a:cubicBezTo>
                  <a:pt x="126669" y="130309"/>
                  <a:pt x="130309" y="126669"/>
                  <a:pt x="130309" y="122164"/>
                </a:cubicBezTo>
                <a:cubicBezTo>
                  <a:pt x="130309" y="119594"/>
                  <a:pt x="129112" y="117176"/>
                  <a:pt x="127051" y="115649"/>
                </a:cubicBezTo>
                <a:lnTo>
                  <a:pt x="114020" y="105876"/>
                </a:lnTo>
                <a:lnTo>
                  <a:pt x="114020" y="52938"/>
                </a:lnTo>
                <a:lnTo>
                  <a:pt x="122164" y="52938"/>
                </a:lnTo>
                <a:cubicBezTo>
                  <a:pt x="125855" y="52938"/>
                  <a:pt x="129087" y="50444"/>
                  <a:pt x="130029" y="46881"/>
                </a:cubicBezTo>
                <a:cubicBezTo>
                  <a:pt x="130970" y="43317"/>
                  <a:pt x="129392" y="39551"/>
                  <a:pt x="126186" y="37718"/>
                </a:cubicBezTo>
                <a:lnTo>
                  <a:pt x="69176" y="5141"/>
                </a:lnTo>
                <a:close/>
                <a:moveTo>
                  <a:pt x="101804" y="52938"/>
                </a:moveTo>
                <a:lnTo>
                  <a:pt x="101804" y="105876"/>
                </a:lnTo>
                <a:lnTo>
                  <a:pt x="85515" y="105876"/>
                </a:lnTo>
                <a:lnTo>
                  <a:pt x="85515" y="52938"/>
                </a:lnTo>
                <a:lnTo>
                  <a:pt x="101804" y="52938"/>
                </a:lnTo>
                <a:close/>
                <a:moveTo>
                  <a:pt x="73299" y="52938"/>
                </a:moveTo>
                <a:lnTo>
                  <a:pt x="73299" y="105876"/>
                </a:lnTo>
                <a:lnTo>
                  <a:pt x="57010" y="105876"/>
                </a:lnTo>
                <a:lnTo>
                  <a:pt x="57010" y="52938"/>
                </a:lnTo>
                <a:lnTo>
                  <a:pt x="73299" y="52938"/>
                </a:lnTo>
                <a:close/>
                <a:moveTo>
                  <a:pt x="44794" y="52938"/>
                </a:moveTo>
                <a:lnTo>
                  <a:pt x="44794" y="105876"/>
                </a:lnTo>
                <a:lnTo>
                  <a:pt x="28505" y="105876"/>
                </a:lnTo>
                <a:lnTo>
                  <a:pt x="28505" y="52938"/>
                </a:lnTo>
                <a:lnTo>
                  <a:pt x="44794" y="52938"/>
                </a:lnTo>
                <a:close/>
                <a:moveTo>
                  <a:pt x="65154" y="24433"/>
                </a:moveTo>
                <a:cubicBezTo>
                  <a:pt x="69649" y="24433"/>
                  <a:pt x="73299" y="28082"/>
                  <a:pt x="73299" y="32577"/>
                </a:cubicBezTo>
                <a:cubicBezTo>
                  <a:pt x="73299" y="37072"/>
                  <a:pt x="69649" y="40721"/>
                  <a:pt x="65154" y="40721"/>
                </a:cubicBezTo>
                <a:cubicBezTo>
                  <a:pt x="60659" y="40721"/>
                  <a:pt x="57010" y="37072"/>
                  <a:pt x="57010" y="32577"/>
                </a:cubicBezTo>
                <a:cubicBezTo>
                  <a:pt x="57010" y="28082"/>
                  <a:pt x="60659" y="24433"/>
                  <a:pt x="65154" y="24433"/>
                </a:cubicBezTo>
                <a:close/>
              </a:path>
            </a:pathLst>
          </a:custGeom>
          <a:solidFill>
            <a:srgbClr val="5F6F6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14"/>
          <p:cNvSpPr/>
          <p:nvPr/>
        </p:nvSpPr>
        <p:spPr>
          <a:xfrm>
            <a:off x="6673735" y="2158236"/>
            <a:ext cx="830717" cy="162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8">
                <a:solidFill>
                  <a:srgbClr val="2F3E3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State University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14"/>
          <p:cNvSpPr/>
          <p:nvPr/>
        </p:nvSpPr>
        <p:spPr>
          <a:xfrm>
            <a:off x="11201006" y="2125659"/>
            <a:ext cx="480513" cy="228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83">
                <a:solidFill>
                  <a:srgbClr val="5F6F6B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46.3%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14"/>
          <p:cNvSpPr/>
          <p:nvPr/>
        </p:nvSpPr>
        <p:spPr>
          <a:xfrm>
            <a:off x="6347964" y="2549162"/>
            <a:ext cx="5342653" cy="423503"/>
          </a:xfrm>
          <a:custGeom>
            <a:rect b="b" l="l" r="r" t="t"/>
            <a:pathLst>
              <a:path extrusionOk="0" h="423503" w="5342653">
                <a:moveTo>
                  <a:pt x="65156" y="0"/>
                </a:moveTo>
                <a:lnTo>
                  <a:pt x="5277497" y="0"/>
                </a:lnTo>
                <a:cubicBezTo>
                  <a:pt x="5313482" y="0"/>
                  <a:pt x="5342653" y="29171"/>
                  <a:pt x="5342653" y="65156"/>
                </a:cubicBezTo>
                <a:lnTo>
                  <a:pt x="5342653" y="358347"/>
                </a:lnTo>
                <a:cubicBezTo>
                  <a:pt x="5342653" y="394332"/>
                  <a:pt x="5313482" y="423503"/>
                  <a:pt x="5277497" y="423503"/>
                </a:cubicBezTo>
                <a:lnTo>
                  <a:pt x="65156" y="423503"/>
                </a:lnTo>
                <a:cubicBezTo>
                  <a:pt x="29171" y="423503"/>
                  <a:pt x="0" y="394332"/>
                  <a:pt x="0" y="358347"/>
                </a:cubicBezTo>
                <a:lnTo>
                  <a:pt x="0" y="65156"/>
                </a:lnTo>
                <a:cubicBezTo>
                  <a:pt x="0" y="29171"/>
                  <a:pt x="29171" y="0"/>
                  <a:pt x="651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14"/>
          <p:cNvSpPr/>
          <p:nvPr/>
        </p:nvSpPr>
        <p:spPr>
          <a:xfrm>
            <a:off x="6453840" y="2695760"/>
            <a:ext cx="146597" cy="130309"/>
          </a:xfrm>
          <a:custGeom>
            <a:rect b="b" l="l" r="r" t="t"/>
            <a:pathLst>
              <a:path extrusionOk="0" h="130309" w="146597">
                <a:moveTo>
                  <a:pt x="0" y="48866"/>
                </a:moveTo>
                <a:cubicBezTo>
                  <a:pt x="0" y="39882"/>
                  <a:pt x="7304" y="32577"/>
                  <a:pt x="16289" y="32577"/>
                </a:cubicBezTo>
                <a:lnTo>
                  <a:pt x="32577" y="32577"/>
                </a:lnTo>
                <a:lnTo>
                  <a:pt x="65129" y="3283"/>
                </a:lnTo>
                <a:cubicBezTo>
                  <a:pt x="69786" y="-891"/>
                  <a:pt x="76836" y="-891"/>
                  <a:pt x="81468" y="3283"/>
                </a:cubicBezTo>
                <a:lnTo>
                  <a:pt x="114020" y="32577"/>
                </a:lnTo>
                <a:lnTo>
                  <a:pt x="130309" y="32577"/>
                </a:lnTo>
                <a:cubicBezTo>
                  <a:pt x="139293" y="32577"/>
                  <a:pt x="146597" y="39882"/>
                  <a:pt x="146597" y="48866"/>
                </a:cubicBezTo>
                <a:lnTo>
                  <a:pt x="146597" y="114020"/>
                </a:lnTo>
                <a:cubicBezTo>
                  <a:pt x="146597" y="123004"/>
                  <a:pt x="139293" y="130309"/>
                  <a:pt x="130309" y="130309"/>
                </a:cubicBezTo>
                <a:lnTo>
                  <a:pt x="16289" y="130309"/>
                </a:lnTo>
                <a:cubicBezTo>
                  <a:pt x="7304" y="130309"/>
                  <a:pt x="0" y="123004"/>
                  <a:pt x="0" y="114020"/>
                </a:cubicBezTo>
                <a:lnTo>
                  <a:pt x="0" y="48866"/>
                </a:lnTo>
                <a:close/>
                <a:moveTo>
                  <a:pt x="57010" y="95695"/>
                </a:moveTo>
                <a:lnTo>
                  <a:pt x="57010" y="118092"/>
                </a:lnTo>
                <a:lnTo>
                  <a:pt x="89587" y="118092"/>
                </a:lnTo>
                <a:lnTo>
                  <a:pt x="89587" y="95695"/>
                </a:lnTo>
                <a:cubicBezTo>
                  <a:pt x="89587" y="90071"/>
                  <a:pt x="85031" y="85515"/>
                  <a:pt x="79407" y="85515"/>
                </a:cubicBezTo>
                <a:lnTo>
                  <a:pt x="67190" y="85515"/>
                </a:lnTo>
                <a:cubicBezTo>
                  <a:pt x="61566" y="85515"/>
                  <a:pt x="57010" y="90071"/>
                  <a:pt x="57010" y="95695"/>
                </a:cubicBezTo>
                <a:close/>
                <a:moveTo>
                  <a:pt x="28505" y="97731"/>
                </a:moveTo>
                <a:cubicBezTo>
                  <a:pt x="30745" y="97731"/>
                  <a:pt x="32577" y="95899"/>
                  <a:pt x="32577" y="93659"/>
                </a:cubicBezTo>
                <a:lnTo>
                  <a:pt x="32577" y="85515"/>
                </a:lnTo>
                <a:cubicBezTo>
                  <a:pt x="32577" y="83275"/>
                  <a:pt x="30745" y="81443"/>
                  <a:pt x="28505" y="81443"/>
                </a:cubicBezTo>
                <a:lnTo>
                  <a:pt x="20361" y="81443"/>
                </a:lnTo>
                <a:cubicBezTo>
                  <a:pt x="18121" y="81443"/>
                  <a:pt x="16289" y="83275"/>
                  <a:pt x="16289" y="85515"/>
                </a:cubicBezTo>
                <a:lnTo>
                  <a:pt x="16289" y="93659"/>
                </a:lnTo>
                <a:cubicBezTo>
                  <a:pt x="16289" y="95899"/>
                  <a:pt x="18121" y="97731"/>
                  <a:pt x="20361" y="97731"/>
                </a:cubicBezTo>
                <a:lnTo>
                  <a:pt x="28505" y="97731"/>
                </a:lnTo>
                <a:close/>
                <a:moveTo>
                  <a:pt x="32577" y="61082"/>
                </a:moveTo>
                <a:lnTo>
                  <a:pt x="32577" y="52938"/>
                </a:lnTo>
                <a:cubicBezTo>
                  <a:pt x="32577" y="50698"/>
                  <a:pt x="30745" y="48866"/>
                  <a:pt x="28505" y="48866"/>
                </a:cubicBezTo>
                <a:lnTo>
                  <a:pt x="20361" y="48866"/>
                </a:lnTo>
                <a:cubicBezTo>
                  <a:pt x="18121" y="48866"/>
                  <a:pt x="16289" y="50698"/>
                  <a:pt x="16289" y="52938"/>
                </a:cubicBezTo>
                <a:lnTo>
                  <a:pt x="16289" y="61082"/>
                </a:lnTo>
                <a:cubicBezTo>
                  <a:pt x="16289" y="63322"/>
                  <a:pt x="18121" y="65154"/>
                  <a:pt x="20361" y="65154"/>
                </a:cubicBezTo>
                <a:lnTo>
                  <a:pt x="28505" y="65154"/>
                </a:lnTo>
                <a:cubicBezTo>
                  <a:pt x="30745" y="65154"/>
                  <a:pt x="32577" y="63322"/>
                  <a:pt x="32577" y="61082"/>
                </a:cubicBezTo>
                <a:close/>
                <a:moveTo>
                  <a:pt x="126236" y="97731"/>
                </a:moveTo>
                <a:cubicBezTo>
                  <a:pt x="128476" y="97731"/>
                  <a:pt x="130309" y="95899"/>
                  <a:pt x="130309" y="93659"/>
                </a:cubicBezTo>
                <a:lnTo>
                  <a:pt x="130309" y="85515"/>
                </a:lnTo>
                <a:cubicBezTo>
                  <a:pt x="130309" y="83275"/>
                  <a:pt x="128476" y="81443"/>
                  <a:pt x="126236" y="81443"/>
                </a:cubicBezTo>
                <a:lnTo>
                  <a:pt x="118092" y="81443"/>
                </a:lnTo>
                <a:cubicBezTo>
                  <a:pt x="115853" y="81443"/>
                  <a:pt x="114020" y="83275"/>
                  <a:pt x="114020" y="85515"/>
                </a:cubicBezTo>
                <a:lnTo>
                  <a:pt x="114020" y="93659"/>
                </a:lnTo>
                <a:cubicBezTo>
                  <a:pt x="114020" y="95899"/>
                  <a:pt x="115853" y="97731"/>
                  <a:pt x="118092" y="97731"/>
                </a:cubicBezTo>
                <a:lnTo>
                  <a:pt x="126236" y="97731"/>
                </a:lnTo>
                <a:close/>
                <a:moveTo>
                  <a:pt x="130309" y="61082"/>
                </a:moveTo>
                <a:lnTo>
                  <a:pt x="130309" y="52938"/>
                </a:lnTo>
                <a:cubicBezTo>
                  <a:pt x="130309" y="50698"/>
                  <a:pt x="128476" y="48866"/>
                  <a:pt x="126236" y="48866"/>
                </a:cubicBezTo>
                <a:lnTo>
                  <a:pt x="118092" y="48866"/>
                </a:lnTo>
                <a:cubicBezTo>
                  <a:pt x="115853" y="48866"/>
                  <a:pt x="114020" y="50698"/>
                  <a:pt x="114020" y="52938"/>
                </a:cubicBezTo>
                <a:lnTo>
                  <a:pt x="114020" y="61082"/>
                </a:lnTo>
                <a:cubicBezTo>
                  <a:pt x="114020" y="63322"/>
                  <a:pt x="115853" y="65154"/>
                  <a:pt x="118092" y="65154"/>
                </a:cubicBezTo>
                <a:lnTo>
                  <a:pt x="126236" y="65154"/>
                </a:lnTo>
                <a:cubicBezTo>
                  <a:pt x="128476" y="65154"/>
                  <a:pt x="130309" y="63322"/>
                  <a:pt x="130309" y="61082"/>
                </a:cubicBezTo>
                <a:close/>
                <a:moveTo>
                  <a:pt x="73299" y="65154"/>
                </a:moveTo>
                <a:cubicBezTo>
                  <a:pt x="82289" y="65154"/>
                  <a:pt x="89587" y="57856"/>
                  <a:pt x="89587" y="48866"/>
                </a:cubicBezTo>
                <a:cubicBezTo>
                  <a:pt x="89587" y="39876"/>
                  <a:pt x="82289" y="32577"/>
                  <a:pt x="73299" y="32577"/>
                </a:cubicBezTo>
                <a:cubicBezTo>
                  <a:pt x="64309" y="32577"/>
                  <a:pt x="57010" y="39876"/>
                  <a:pt x="57010" y="48866"/>
                </a:cubicBezTo>
                <a:cubicBezTo>
                  <a:pt x="57010" y="57856"/>
                  <a:pt x="64309" y="65154"/>
                  <a:pt x="73299" y="65154"/>
                </a:cubicBezTo>
                <a:close/>
              </a:path>
            </a:pathLst>
          </a:custGeom>
          <a:solidFill>
            <a:srgbClr val="8FB7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14"/>
          <p:cNvSpPr/>
          <p:nvPr/>
        </p:nvSpPr>
        <p:spPr>
          <a:xfrm>
            <a:off x="6673735" y="2679471"/>
            <a:ext cx="944737" cy="162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8">
                <a:solidFill>
                  <a:srgbClr val="2F3E3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Federal University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14"/>
          <p:cNvSpPr/>
          <p:nvPr/>
        </p:nvSpPr>
        <p:spPr>
          <a:xfrm>
            <a:off x="11242554" y="2646894"/>
            <a:ext cx="431647" cy="228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83">
                <a:solidFill>
                  <a:srgbClr val="8FB7AC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33.5%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14"/>
          <p:cNvSpPr/>
          <p:nvPr/>
        </p:nvSpPr>
        <p:spPr>
          <a:xfrm>
            <a:off x="6352036" y="3074469"/>
            <a:ext cx="5334509" cy="431647"/>
          </a:xfrm>
          <a:custGeom>
            <a:rect b="b" l="l" r="r" t="t"/>
            <a:pathLst>
              <a:path extrusionOk="0" h="431647" w="5334509">
                <a:moveTo>
                  <a:pt x="65153" y="0"/>
                </a:moveTo>
                <a:lnTo>
                  <a:pt x="5269356" y="0"/>
                </a:lnTo>
                <a:cubicBezTo>
                  <a:pt x="5305339" y="0"/>
                  <a:pt x="5334509" y="29170"/>
                  <a:pt x="5334509" y="65153"/>
                </a:cubicBezTo>
                <a:lnTo>
                  <a:pt x="5334509" y="366494"/>
                </a:lnTo>
                <a:cubicBezTo>
                  <a:pt x="5334509" y="402477"/>
                  <a:pt x="5305339" y="431647"/>
                  <a:pt x="5269356" y="431647"/>
                </a:cubicBezTo>
                <a:lnTo>
                  <a:pt x="65153" y="431647"/>
                </a:lnTo>
                <a:cubicBezTo>
                  <a:pt x="29194" y="431647"/>
                  <a:pt x="0" y="402453"/>
                  <a:pt x="0" y="366494"/>
                </a:cubicBezTo>
                <a:lnTo>
                  <a:pt x="0" y="65153"/>
                </a:lnTo>
                <a:cubicBezTo>
                  <a:pt x="0" y="29194"/>
                  <a:pt x="29194" y="0"/>
                  <a:pt x="65153" y="0"/>
                </a:cubicBezTo>
                <a:close/>
              </a:path>
            </a:pathLst>
          </a:custGeom>
          <a:solidFill>
            <a:srgbClr val="2F3E3B">
              <a:alpha val="10196"/>
            </a:srgbClr>
          </a:solidFill>
          <a:ln cap="flat" cmpd="sng" w="12700">
            <a:solidFill>
              <a:srgbClr val="2F3E3B">
                <a:alpha val="3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14"/>
          <p:cNvSpPr/>
          <p:nvPr/>
        </p:nvSpPr>
        <p:spPr>
          <a:xfrm>
            <a:off x="6486417" y="3225138"/>
            <a:ext cx="97731" cy="130309"/>
          </a:xfrm>
          <a:custGeom>
            <a:rect b="b" l="l" r="r" t="t"/>
            <a:pathLst>
              <a:path extrusionOk="0" h="130309" w="97731">
                <a:moveTo>
                  <a:pt x="16289" y="0"/>
                </a:moveTo>
                <a:cubicBezTo>
                  <a:pt x="7304" y="0"/>
                  <a:pt x="0" y="7304"/>
                  <a:pt x="0" y="16289"/>
                </a:cubicBezTo>
                <a:lnTo>
                  <a:pt x="0" y="114020"/>
                </a:lnTo>
                <a:cubicBezTo>
                  <a:pt x="0" y="123004"/>
                  <a:pt x="7304" y="130309"/>
                  <a:pt x="16289" y="130309"/>
                </a:cubicBezTo>
                <a:lnTo>
                  <a:pt x="81443" y="130309"/>
                </a:lnTo>
                <a:cubicBezTo>
                  <a:pt x="90427" y="130309"/>
                  <a:pt x="97731" y="123004"/>
                  <a:pt x="97731" y="114020"/>
                </a:cubicBezTo>
                <a:lnTo>
                  <a:pt x="97731" y="16289"/>
                </a:lnTo>
                <a:cubicBezTo>
                  <a:pt x="97731" y="7304"/>
                  <a:pt x="90427" y="0"/>
                  <a:pt x="81443" y="0"/>
                </a:cubicBezTo>
                <a:lnTo>
                  <a:pt x="16289" y="0"/>
                </a:lnTo>
                <a:close/>
                <a:moveTo>
                  <a:pt x="44794" y="89587"/>
                </a:moveTo>
                <a:lnTo>
                  <a:pt x="52938" y="89587"/>
                </a:lnTo>
                <a:cubicBezTo>
                  <a:pt x="57443" y="89587"/>
                  <a:pt x="61082" y="93227"/>
                  <a:pt x="61082" y="97731"/>
                </a:cubicBezTo>
                <a:lnTo>
                  <a:pt x="61082" y="118092"/>
                </a:lnTo>
                <a:lnTo>
                  <a:pt x="36649" y="118092"/>
                </a:lnTo>
                <a:lnTo>
                  <a:pt x="36649" y="97731"/>
                </a:lnTo>
                <a:cubicBezTo>
                  <a:pt x="36649" y="93227"/>
                  <a:pt x="40289" y="89587"/>
                  <a:pt x="44794" y="89587"/>
                </a:cubicBezTo>
                <a:close/>
                <a:moveTo>
                  <a:pt x="24433" y="28505"/>
                </a:moveTo>
                <a:cubicBezTo>
                  <a:pt x="24433" y="26265"/>
                  <a:pt x="26265" y="24433"/>
                  <a:pt x="28505" y="24433"/>
                </a:cubicBezTo>
                <a:lnTo>
                  <a:pt x="36649" y="24433"/>
                </a:lnTo>
                <a:cubicBezTo>
                  <a:pt x="38889" y="24433"/>
                  <a:pt x="40721" y="26265"/>
                  <a:pt x="40721" y="28505"/>
                </a:cubicBezTo>
                <a:lnTo>
                  <a:pt x="40721" y="36649"/>
                </a:lnTo>
                <a:cubicBezTo>
                  <a:pt x="40721" y="38889"/>
                  <a:pt x="38889" y="40721"/>
                  <a:pt x="36649" y="40721"/>
                </a:cubicBezTo>
                <a:lnTo>
                  <a:pt x="28505" y="40721"/>
                </a:lnTo>
                <a:cubicBezTo>
                  <a:pt x="26265" y="40721"/>
                  <a:pt x="24433" y="38889"/>
                  <a:pt x="24433" y="36649"/>
                </a:cubicBezTo>
                <a:lnTo>
                  <a:pt x="24433" y="28505"/>
                </a:lnTo>
                <a:close/>
                <a:moveTo>
                  <a:pt x="61082" y="24433"/>
                </a:moveTo>
                <a:lnTo>
                  <a:pt x="69226" y="24433"/>
                </a:lnTo>
                <a:cubicBezTo>
                  <a:pt x="71466" y="24433"/>
                  <a:pt x="73299" y="26265"/>
                  <a:pt x="73299" y="28505"/>
                </a:cubicBezTo>
                <a:lnTo>
                  <a:pt x="73299" y="36649"/>
                </a:lnTo>
                <a:cubicBezTo>
                  <a:pt x="73299" y="38889"/>
                  <a:pt x="71466" y="40721"/>
                  <a:pt x="69226" y="40721"/>
                </a:cubicBezTo>
                <a:lnTo>
                  <a:pt x="61082" y="40721"/>
                </a:lnTo>
                <a:cubicBezTo>
                  <a:pt x="58842" y="40721"/>
                  <a:pt x="57010" y="38889"/>
                  <a:pt x="57010" y="36649"/>
                </a:cubicBezTo>
                <a:lnTo>
                  <a:pt x="57010" y="28505"/>
                </a:lnTo>
                <a:cubicBezTo>
                  <a:pt x="57010" y="26265"/>
                  <a:pt x="58842" y="24433"/>
                  <a:pt x="61082" y="24433"/>
                </a:cubicBezTo>
                <a:close/>
                <a:moveTo>
                  <a:pt x="24433" y="61082"/>
                </a:moveTo>
                <a:cubicBezTo>
                  <a:pt x="24433" y="58842"/>
                  <a:pt x="26265" y="57010"/>
                  <a:pt x="28505" y="57010"/>
                </a:cubicBezTo>
                <a:lnTo>
                  <a:pt x="36649" y="57010"/>
                </a:lnTo>
                <a:cubicBezTo>
                  <a:pt x="38889" y="57010"/>
                  <a:pt x="40721" y="58842"/>
                  <a:pt x="40721" y="61082"/>
                </a:cubicBezTo>
                <a:lnTo>
                  <a:pt x="40721" y="69226"/>
                </a:lnTo>
                <a:cubicBezTo>
                  <a:pt x="40721" y="71466"/>
                  <a:pt x="38889" y="73299"/>
                  <a:pt x="36649" y="73299"/>
                </a:cubicBezTo>
                <a:lnTo>
                  <a:pt x="28505" y="73299"/>
                </a:lnTo>
                <a:cubicBezTo>
                  <a:pt x="26265" y="73299"/>
                  <a:pt x="24433" y="71466"/>
                  <a:pt x="24433" y="69226"/>
                </a:cubicBezTo>
                <a:lnTo>
                  <a:pt x="24433" y="61082"/>
                </a:lnTo>
                <a:close/>
                <a:moveTo>
                  <a:pt x="61082" y="57010"/>
                </a:moveTo>
                <a:lnTo>
                  <a:pt x="69226" y="57010"/>
                </a:lnTo>
                <a:cubicBezTo>
                  <a:pt x="71466" y="57010"/>
                  <a:pt x="73299" y="58842"/>
                  <a:pt x="73299" y="61082"/>
                </a:cubicBezTo>
                <a:lnTo>
                  <a:pt x="73299" y="69226"/>
                </a:lnTo>
                <a:cubicBezTo>
                  <a:pt x="73299" y="71466"/>
                  <a:pt x="71466" y="73299"/>
                  <a:pt x="69226" y="73299"/>
                </a:cubicBezTo>
                <a:lnTo>
                  <a:pt x="61082" y="73299"/>
                </a:lnTo>
                <a:cubicBezTo>
                  <a:pt x="58842" y="73299"/>
                  <a:pt x="57010" y="71466"/>
                  <a:pt x="57010" y="69226"/>
                </a:cubicBezTo>
                <a:lnTo>
                  <a:pt x="57010" y="61082"/>
                </a:lnTo>
                <a:cubicBezTo>
                  <a:pt x="57010" y="58842"/>
                  <a:pt x="58842" y="57010"/>
                  <a:pt x="61082" y="57010"/>
                </a:cubicBezTo>
                <a:close/>
              </a:path>
            </a:pathLst>
          </a:custGeom>
          <a:solidFill>
            <a:srgbClr val="2F3E3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14"/>
          <p:cNvSpPr/>
          <p:nvPr/>
        </p:nvSpPr>
        <p:spPr>
          <a:xfrm>
            <a:off x="6681880" y="3208850"/>
            <a:ext cx="920305" cy="162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98">
                <a:solidFill>
                  <a:srgbClr val="2F3E3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Private University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14"/>
          <p:cNvSpPr/>
          <p:nvPr/>
        </p:nvSpPr>
        <p:spPr>
          <a:xfrm>
            <a:off x="11208005" y="3176273"/>
            <a:ext cx="464224" cy="228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83">
                <a:solidFill>
                  <a:srgbClr val="2F3E3B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19.9%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14"/>
          <p:cNvSpPr/>
          <p:nvPr/>
        </p:nvSpPr>
        <p:spPr>
          <a:xfrm>
            <a:off x="6360180" y="3587559"/>
            <a:ext cx="97731" cy="97731"/>
          </a:xfrm>
          <a:custGeom>
            <a:rect b="b" l="l" r="r" t="t"/>
            <a:pathLst>
              <a:path extrusionOk="0" h="97731" w="97731">
                <a:moveTo>
                  <a:pt x="48866" y="97731"/>
                </a:moveTo>
                <a:cubicBezTo>
                  <a:pt x="75835" y="97731"/>
                  <a:pt x="97731" y="75835"/>
                  <a:pt x="97731" y="48866"/>
                </a:cubicBezTo>
                <a:cubicBezTo>
                  <a:pt x="97731" y="21896"/>
                  <a:pt x="75835" y="0"/>
                  <a:pt x="48866" y="0"/>
                </a:cubicBezTo>
                <a:cubicBezTo>
                  <a:pt x="21896" y="0"/>
                  <a:pt x="0" y="21896"/>
                  <a:pt x="0" y="48866"/>
                </a:cubicBezTo>
                <a:cubicBezTo>
                  <a:pt x="0" y="75835"/>
                  <a:pt x="21896" y="97731"/>
                  <a:pt x="48866" y="97731"/>
                </a:cubicBezTo>
                <a:close/>
                <a:moveTo>
                  <a:pt x="42758" y="30541"/>
                </a:moveTo>
                <a:cubicBezTo>
                  <a:pt x="42758" y="27170"/>
                  <a:pt x="45495" y="24433"/>
                  <a:pt x="48866" y="24433"/>
                </a:cubicBezTo>
                <a:cubicBezTo>
                  <a:pt x="52237" y="24433"/>
                  <a:pt x="54974" y="27170"/>
                  <a:pt x="54974" y="30541"/>
                </a:cubicBezTo>
                <a:cubicBezTo>
                  <a:pt x="54974" y="33912"/>
                  <a:pt x="52237" y="36649"/>
                  <a:pt x="48866" y="36649"/>
                </a:cubicBezTo>
                <a:cubicBezTo>
                  <a:pt x="45495" y="36649"/>
                  <a:pt x="42758" y="33912"/>
                  <a:pt x="42758" y="30541"/>
                </a:cubicBezTo>
                <a:close/>
                <a:moveTo>
                  <a:pt x="41230" y="42758"/>
                </a:moveTo>
                <a:lnTo>
                  <a:pt x="50393" y="42758"/>
                </a:lnTo>
                <a:cubicBezTo>
                  <a:pt x="52932" y="42758"/>
                  <a:pt x="54974" y="44800"/>
                  <a:pt x="54974" y="47339"/>
                </a:cubicBezTo>
                <a:lnTo>
                  <a:pt x="54974" y="64136"/>
                </a:lnTo>
                <a:lnTo>
                  <a:pt x="56501" y="64136"/>
                </a:lnTo>
                <a:cubicBezTo>
                  <a:pt x="59040" y="64136"/>
                  <a:pt x="61082" y="66179"/>
                  <a:pt x="61082" y="68717"/>
                </a:cubicBezTo>
                <a:cubicBezTo>
                  <a:pt x="61082" y="71256"/>
                  <a:pt x="59040" y="73299"/>
                  <a:pt x="56501" y="73299"/>
                </a:cubicBezTo>
                <a:lnTo>
                  <a:pt x="41230" y="73299"/>
                </a:lnTo>
                <a:cubicBezTo>
                  <a:pt x="38692" y="73299"/>
                  <a:pt x="36649" y="71256"/>
                  <a:pt x="36649" y="68717"/>
                </a:cubicBezTo>
                <a:cubicBezTo>
                  <a:pt x="36649" y="66179"/>
                  <a:pt x="38692" y="64136"/>
                  <a:pt x="41230" y="64136"/>
                </a:cubicBezTo>
                <a:lnTo>
                  <a:pt x="45812" y="64136"/>
                </a:lnTo>
                <a:lnTo>
                  <a:pt x="45812" y="51920"/>
                </a:lnTo>
                <a:lnTo>
                  <a:pt x="41230" y="51920"/>
                </a:lnTo>
                <a:cubicBezTo>
                  <a:pt x="38692" y="51920"/>
                  <a:pt x="36649" y="49877"/>
                  <a:pt x="36649" y="47339"/>
                </a:cubicBezTo>
                <a:cubicBezTo>
                  <a:pt x="36649" y="44800"/>
                  <a:pt x="38692" y="42758"/>
                  <a:pt x="41230" y="42758"/>
                </a:cubicBezTo>
                <a:close/>
              </a:path>
            </a:pathLst>
          </a:custGeom>
          <a:solidFill>
            <a:srgbClr val="5F6F6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14"/>
          <p:cNvSpPr/>
          <p:nvPr/>
        </p:nvSpPr>
        <p:spPr>
          <a:xfrm>
            <a:off x="6491019" y="3575343"/>
            <a:ext cx="5248464" cy="13030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70">
                <a:solidFill>
                  <a:srgbClr val="5F6F6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χ² = 87.96, p &lt; 0.001, Cramér's V = 0.170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14"/>
          <p:cNvSpPr/>
          <p:nvPr/>
        </p:nvSpPr>
        <p:spPr>
          <a:xfrm>
            <a:off x="6181006" y="4011062"/>
            <a:ext cx="5676569" cy="2842357"/>
          </a:xfrm>
          <a:custGeom>
            <a:rect b="b" l="l" r="r" t="t"/>
            <a:pathLst>
              <a:path extrusionOk="0" h="2842357" w="5676569">
                <a:moveTo>
                  <a:pt x="97720" y="0"/>
                </a:moveTo>
                <a:lnTo>
                  <a:pt x="5578849" y="0"/>
                </a:lnTo>
                <a:cubicBezTo>
                  <a:pt x="5632818" y="0"/>
                  <a:pt x="5676569" y="43751"/>
                  <a:pt x="5676569" y="97720"/>
                </a:cubicBezTo>
                <a:lnTo>
                  <a:pt x="5676569" y="2744636"/>
                </a:lnTo>
                <a:cubicBezTo>
                  <a:pt x="5676569" y="2798606"/>
                  <a:pt x="5632818" y="2842357"/>
                  <a:pt x="5578849" y="2842357"/>
                </a:cubicBezTo>
                <a:lnTo>
                  <a:pt x="97720" y="2842357"/>
                </a:lnTo>
                <a:cubicBezTo>
                  <a:pt x="43751" y="2842357"/>
                  <a:pt x="0" y="2798606"/>
                  <a:pt x="0" y="2744636"/>
                </a:cubicBezTo>
                <a:lnTo>
                  <a:pt x="0" y="97720"/>
                </a:lnTo>
                <a:cubicBezTo>
                  <a:pt x="0" y="43787"/>
                  <a:pt x="43787" y="0"/>
                  <a:pt x="97720" y="0"/>
                </a:cubicBezTo>
                <a:close/>
              </a:path>
            </a:pathLst>
          </a:custGeom>
          <a:solidFill>
            <a:srgbClr val="5F6F6B">
              <a:alpha val="10196"/>
            </a:srgbClr>
          </a:solidFill>
          <a:ln cap="flat" cmpd="sng" w="12700">
            <a:solidFill>
              <a:srgbClr val="5F6F6B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14"/>
          <p:cNvSpPr/>
          <p:nvPr/>
        </p:nvSpPr>
        <p:spPr>
          <a:xfrm>
            <a:off x="6347964" y="4178020"/>
            <a:ext cx="5415952" cy="228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54">
                <a:solidFill>
                  <a:srgbClr val="2F3E3B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Readiness by Career Resource Effectiveness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14"/>
          <p:cNvSpPr/>
          <p:nvPr/>
        </p:nvSpPr>
        <p:spPr>
          <a:xfrm>
            <a:off x="6347964" y="4503792"/>
            <a:ext cx="5342653" cy="423503"/>
          </a:xfrm>
          <a:custGeom>
            <a:rect b="b" l="l" r="r" t="t"/>
            <a:pathLst>
              <a:path extrusionOk="0" h="423503" w="5342653">
                <a:moveTo>
                  <a:pt x="65156" y="0"/>
                </a:moveTo>
                <a:lnTo>
                  <a:pt x="5277497" y="0"/>
                </a:lnTo>
                <a:cubicBezTo>
                  <a:pt x="5313482" y="0"/>
                  <a:pt x="5342653" y="29171"/>
                  <a:pt x="5342653" y="65156"/>
                </a:cubicBezTo>
                <a:lnTo>
                  <a:pt x="5342653" y="358347"/>
                </a:lnTo>
                <a:cubicBezTo>
                  <a:pt x="5342653" y="394332"/>
                  <a:pt x="5313482" y="423503"/>
                  <a:pt x="5277497" y="423503"/>
                </a:cubicBezTo>
                <a:lnTo>
                  <a:pt x="65156" y="423503"/>
                </a:lnTo>
                <a:cubicBezTo>
                  <a:pt x="29171" y="423503"/>
                  <a:pt x="0" y="394332"/>
                  <a:pt x="0" y="358347"/>
                </a:cubicBezTo>
                <a:lnTo>
                  <a:pt x="0" y="65156"/>
                </a:lnTo>
                <a:cubicBezTo>
                  <a:pt x="0" y="29171"/>
                  <a:pt x="29171" y="0"/>
                  <a:pt x="65156" y="0"/>
                </a:cubicBezTo>
                <a:close/>
              </a:path>
            </a:pathLst>
          </a:custGeom>
          <a:solidFill>
            <a:srgbClr val="4C8A7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14"/>
          <p:cNvSpPr/>
          <p:nvPr/>
        </p:nvSpPr>
        <p:spPr>
          <a:xfrm>
            <a:off x="6445695" y="4634100"/>
            <a:ext cx="741130" cy="162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98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Very Effective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14"/>
          <p:cNvSpPr/>
          <p:nvPr/>
        </p:nvSpPr>
        <p:spPr>
          <a:xfrm>
            <a:off x="11187453" y="4601523"/>
            <a:ext cx="488657" cy="228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83">
                <a:solidFill>
                  <a:srgbClr val="FFFFFF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77.9%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14"/>
          <p:cNvSpPr/>
          <p:nvPr/>
        </p:nvSpPr>
        <p:spPr>
          <a:xfrm>
            <a:off x="6347964" y="5025026"/>
            <a:ext cx="5342653" cy="423503"/>
          </a:xfrm>
          <a:custGeom>
            <a:rect b="b" l="l" r="r" t="t"/>
            <a:pathLst>
              <a:path extrusionOk="0" h="423503" w="5342653">
                <a:moveTo>
                  <a:pt x="65156" y="0"/>
                </a:moveTo>
                <a:lnTo>
                  <a:pt x="5277497" y="0"/>
                </a:lnTo>
                <a:cubicBezTo>
                  <a:pt x="5313482" y="0"/>
                  <a:pt x="5342653" y="29171"/>
                  <a:pt x="5342653" y="65156"/>
                </a:cubicBezTo>
                <a:lnTo>
                  <a:pt x="5342653" y="358347"/>
                </a:lnTo>
                <a:cubicBezTo>
                  <a:pt x="5342653" y="394332"/>
                  <a:pt x="5313482" y="423503"/>
                  <a:pt x="5277497" y="423503"/>
                </a:cubicBezTo>
                <a:lnTo>
                  <a:pt x="65156" y="423503"/>
                </a:lnTo>
                <a:cubicBezTo>
                  <a:pt x="29171" y="423503"/>
                  <a:pt x="0" y="394332"/>
                  <a:pt x="0" y="358347"/>
                </a:cubicBezTo>
                <a:lnTo>
                  <a:pt x="0" y="65156"/>
                </a:lnTo>
                <a:cubicBezTo>
                  <a:pt x="0" y="29171"/>
                  <a:pt x="29171" y="0"/>
                  <a:pt x="65156" y="0"/>
                </a:cubicBezTo>
                <a:close/>
              </a:path>
            </a:pathLst>
          </a:custGeom>
          <a:solidFill>
            <a:srgbClr val="8FB7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14"/>
          <p:cNvSpPr/>
          <p:nvPr/>
        </p:nvSpPr>
        <p:spPr>
          <a:xfrm>
            <a:off x="6445695" y="5155335"/>
            <a:ext cx="480513" cy="162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98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Effective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14"/>
          <p:cNvSpPr/>
          <p:nvPr/>
        </p:nvSpPr>
        <p:spPr>
          <a:xfrm>
            <a:off x="11216149" y="5122758"/>
            <a:ext cx="464224" cy="228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83">
                <a:solidFill>
                  <a:srgbClr val="FFFFFF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34.3%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14"/>
          <p:cNvSpPr/>
          <p:nvPr/>
        </p:nvSpPr>
        <p:spPr>
          <a:xfrm>
            <a:off x="6347964" y="5546261"/>
            <a:ext cx="5342653" cy="423503"/>
          </a:xfrm>
          <a:custGeom>
            <a:rect b="b" l="l" r="r" t="t"/>
            <a:pathLst>
              <a:path extrusionOk="0" h="423503" w="5342653">
                <a:moveTo>
                  <a:pt x="65156" y="0"/>
                </a:moveTo>
                <a:lnTo>
                  <a:pt x="5277497" y="0"/>
                </a:lnTo>
                <a:cubicBezTo>
                  <a:pt x="5313482" y="0"/>
                  <a:pt x="5342653" y="29171"/>
                  <a:pt x="5342653" y="65156"/>
                </a:cubicBezTo>
                <a:lnTo>
                  <a:pt x="5342653" y="358347"/>
                </a:lnTo>
                <a:cubicBezTo>
                  <a:pt x="5342653" y="394332"/>
                  <a:pt x="5313482" y="423503"/>
                  <a:pt x="5277497" y="423503"/>
                </a:cubicBezTo>
                <a:lnTo>
                  <a:pt x="65156" y="423503"/>
                </a:lnTo>
                <a:cubicBezTo>
                  <a:pt x="29171" y="423503"/>
                  <a:pt x="0" y="394332"/>
                  <a:pt x="0" y="358347"/>
                </a:cubicBezTo>
                <a:lnTo>
                  <a:pt x="0" y="65156"/>
                </a:lnTo>
                <a:cubicBezTo>
                  <a:pt x="0" y="29171"/>
                  <a:pt x="29171" y="0"/>
                  <a:pt x="65156" y="0"/>
                </a:cubicBezTo>
                <a:close/>
              </a:path>
            </a:pathLst>
          </a:custGeom>
          <a:solidFill>
            <a:srgbClr val="5F6F6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14"/>
          <p:cNvSpPr/>
          <p:nvPr/>
        </p:nvSpPr>
        <p:spPr>
          <a:xfrm>
            <a:off x="6445695" y="5676569"/>
            <a:ext cx="830717" cy="162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98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Very Ineffective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14"/>
          <p:cNvSpPr/>
          <p:nvPr/>
        </p:nvSpPr>
        <p:spPr>
          <a:xfrm>
            <a:off x="11201642" y="5643992"/>
            <a:ext cx="472369" cy="228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83">
                <a:solidFill>
                  <a:srgbClr val="FFFFFF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38.6%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14"/>
          <p:cNvSpPr/>
          <p:nvPr/>
        </p:nvSpPr>
        <p:spPr>
          <a:xfrm>
            <a:off x="6347964" y="6067495"/>
            <a:ext cx="5342653" cy="423503"/>
          </a:xfrm>
          <a:custGeom>
            <a:rect b="b" l="l" r="r" t="t"/>
            <a:pathLst>
              <a:path extrusionOk="0" h="423503" w="5342653">
                <a:moveTo>
                  <a:pt x="65156" y="0"/>
                </a:moveTo>
                <a:lnTo>
                  <a:pt x="5277497" y="0"/>
                </a:lnTo>
                <a:cubicBezTo>
                  <a:pt x="5313482" y="0"/>
                  <a:pt x="5342653" y="29171"/>
                  <a:pt x="5342653" y="65156"/>
                </a:cubicBezTo>
                <a:lnTo>
                  <a:pt x="5342653" y="358347"/>
                </a:lnTo>
                <a:cubicBezTo>
                  <a:pt x="5342653" y="394332"/>
                  <a:pt x="5313482" y="423503"/>
                  <a:pt x="5277497" y="423503"/>
                </a:cubicBezTo>
                <a:lnTo>
                  <a:pt x="65156" y="423503"/>
                </a:lnTo>
                <a:cubicBezTo>
                  <a:pt x="29171" y="423503"/>
                  <a:pt x="0" y="394332"/>
                  <a:pt x="0" y="358347"/>
                </a:cubicBezTo>
                <a:lnTo>
                  <a:pt x="0" y="65156"/>
                </a:lnTo>
                <a:cubicBezTo>
                  <a:pt x="0" y="29171"/>
                  <a:pt x="29171" y="0"/>
                  <a:pt x="65156" y="0"/>
                </a:cubicBezTo>
                <a:close/>
              </a:path>
            </a:pathLst>
          </a:custGeom>
          <a:solidFill>
            <a:srgbClr val="2F3E3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14"/>
          <p:cNvSpPr/>
          <p:nvPr/>
        </p:nvSpPr>
        <p:spPr>
          <a:xfrm>
            <a:off x="6445695" y="6197804"/>
            <a:ext cx="570100" cy="162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98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Ineffective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14"/>
          <p:cNvSpPr/>
          <p:nvPr/>
        </p:nvSpPr>
        <p:spPr>
          <a:xfrm>
            <a:off x="11188280" y="6165226"/>
            <a:ext cx="488657" cy="228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83">
                <a:solidFill>
                  <a:srgbClr val="FFFFFF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20.9%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14"/>
          <p:cNvSpPr/>
          <p:nvPr/>
        </p:nvSpPr>
        <p:spPr>
          <a:xfrm>
            <a:off x="6360180" y="6568369"/>
            <a:ext cx="97731" cy="97731"/>
          </a:xfrm>
          <a:custGeom>
            <a:rect b="b" l="l" r="r" t="t"/>
            <a:pathLst>
              <a:path extrusionOk="0" h="97731" w="97731">
                <a:moveTo>
                  <a:pt x="48866" y="97731"/>
                </a:moveTo>
                <a:cubicBezTo>
                  <a:pt x="75835" y="97731"/>
                  <a:pt x="97731" y="75835"/>
                  <a:pt x="97731" y="48866"/>
                </a:cubicBezTo>
                <a:cubicBezTo>
                  <a:pt x="97731" y="21896"/>
                  <a:pt x="75835" y="0"/>
                  <a:pt x="48866" y="0"/>
                </a:cubicBezTo>
                <a:cubicBezTo>
                  <a:pt x="21896" y="0"/>
                  <a:pt x="0" y="21896"/>
                  <a:pt x="0" y="48866"/>
                </a:cubicBezTo>
                <a:cubicBezTo>
                  <a:pt x="0" y="75835"/>
                  <a:pt x="21896" y="97731"/>
                  <a:pt x="48866" y="97731"/>
                </a:cubicBezTo>
                <a:close/>
                <a:moveTo>
                  <a:pt x="42758" y="30541"/>
                </a:moveTo>
                <a:cubicBezTo>
                  <a:pt x="42758" y="27170"/>
                  <a:pt x="45495" y="24433"/>
                  <a:pt x="48866" y="24433"/>
                </a:cubicBezTo>
                <a:cubicBezTo>
                  <a:pt x="52237" y="24433"/>
                  <a:pt x="54974" y="27170"/>
                  <a:pt x="54974" y="30541"/>
                </a:cubicBezTo>
                <a:cubicBezTo>
                  <a:pt x="54974" y="33912"/>
                  <a:pt x="52237" y="36649"/>
                  <a:pt x="48866" y="36649"/>
                </a:cubicBezTo>
                <a:cubicBezTo>
                  <a:pt x="45495" y="36649"/>
                  <a:pt x="42758" y="33912"/>
                  <a:pt x="42758" y="30541"/>
                </a:cubicBezTo>
                <a:close/>
                <a:moveTo>
                  <a:pt x="41230" y="42758"/>
                </a:moveTo>
                <a:lnTo>
                  <a:pt x="50393" y="42758"/>
                </a:lnTo>
                <a:cubicBezTo>
                  <a:pt x="52932" y="42758"/>
                  <a:pt x="54974" y="44800"/>
                  <a:pt x="54974" y="47339"/>
                </a:cubicBezTo>
                <a:lnTo>
                  <a:pt x="54974" y="64136"/>
                </a:lnTo>
                <a:lnTo>
                  <a:pt x="56501" y="64136"/>
                </a:lnTo>
                <a:cubicBezTo>
                  <a:pt x="59040" y="64136"/>
                  <a:pt x="61082" y="66179"/>
                  <a:pt x="61082" y="68717"/>
                </a:cubicBezTo>
                <a:cubicBezTo>
                  <a:pt x="61082" y="71256"/>
                  <a:pt x="59040" y="73299"/>
                  <a:pt x="56501" y="73299"/>
                </a:cubicBezTo>
                <a:lnTo>
                  <a:pt x="41230" y="73299"/>
                </a:lnTo>
                <a:cubicBezTo>
                  <a:pt x="38692" y="73299"/>
                  <a:pt x="36649" y="71256"/>
                  <a:pt x="36649" y="68717"/>
                </a:cubicBezTo>
                <a:cubicBezTo>
                  <a:pt x="36649" y="66179"/>
                  <a:pt x="38692" y="64136"/>
                  <a:pt x="41230" y="64136"/>
                </a:cubicBezTo>
                <a:lnTo>
                  <a:pt x="45812" y="64136"/>
                </a:lnTo>
                <a:lnTo>
                  <a:pt x="45812" y="51920"/>
                </a:lnTo>
                <a:lnTo>
                  <a:pt x="41230" y="51920"/>
                </a:lnTo>
                <a:cubicBezTo>
                  <a:pt x="38692" y="51920"/>
                  <a:pt x="36649" y="49877"/>
                  <a:pt x="36649" y="47339"/>
                </a:cubicBezTo>
                <a:cubicBezTo>
                  <a:pt x="36649" y="44800"/>
                  <a:pt x="38692" y="42758"/>
                  <a:pt x="41230" y="42758"/>
                </a:cubicBezTo>
                <a:close/>
              </a:path>
            </a:pathLst>
          </a:custGeom>
          <a:solidFill>
            <a:srgbClr val="5F6F6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14"/>
          <p:cNvSpPr/>
          <p:nvPr/>
        </p:nvSpPr>
        <p:spPr>
          <a:xfrm>
            <a:off x="6491019" y="6556152"/>
            <a:ext cx="5248464" cy="13030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70">
                <a:solidFill>
                  <a:srgbClr val="5F6F6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χ² = 118.77, p &lt; 0.001, Cramér's V = 0.197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kimi-web-img.moonshot.cn/img/images.stockcake.com/eecb826746e6f2047a2dae88d9f285c28aea3337.jpg" id="468" name="Google Shape;468;p15"/>
          <p:cNvPicPr preferRelativeResize="0"/>
          <p:nvPr/>
        </p:nvPicPr>
        <p:blipFill rotWithShape="1">
          <a:blip r:embed="rId3">
            <a:alphaModFix amt="10000"/>
          </a:blip>
          <a:srcRect b="21875" l="0" r="0" t="21875"/>
          <a:stretch/>
        </p:blipFill>
        <p:spPr>
          <a:xfrm>
            <a:off x="0" y="0"/>
            <a:ext cx="12192000" cy="68580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</p:pic>
      <p:sp>
        <p:nvSpPr>
          <p:cNvPr id="469" name="Google Shape;469;p15"/>
          <p:cNvSpPr/>
          <p:nvPr/>
        </p:nvSpPr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94901"/>
                </a:srgbClr>
              </a:gs>
              <a:gs pos="50000">
                <a:srgbClr val="FFFFFF">
                  <a:alpha val="90196"/>
                </a:srgbClr>
              </a:gs>
              <a:gs pos="100000">
                <a:srgbClr val="4C8A7A">
                  <a:alpha val="10196"/>
                </a:srgbClr>
              </a:gs>
            </a:gsLst>
            <a:lin ang="27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15"/>
          <p:cNvSpPr/>
          <p:nvPr/>
        </p:nvSpPr>
        <p:spPr>
          <a:xfrm>
            <a:off x="317500" y="381000"/>
            <a:ext cx="317500" cy="31750"/>
          </a:xfrm>
          <a:custGeom>
            <a:rect b="b" l="l" r="r" t="t"/>
            <a:pathLst>
              <a:path extrusionOk="0" h="31750" w="317500">
                <a:moveTo>
                  <a:pt x="0" y="0"/>
                </a:moveTo>
                <a:lnTo>
                  <a:pt x="317500" y="0"/>
                </a:lnTo>
                <a:lnTo>
                  <a:pt x="317500" y="31750"/>
                </a:lnTo>
                <a:lnTo>
                  <a:pt x="0" y="31750"/>
                </a:lnTo>
                <a:lnTo>
                  <a:pt x="0" y="0"/>
                </a:lnTo>
                <a:close/>
              </a:path>
            </a:pathLst>
          </a:custGeom>
          <a:solidFill>
            <a:srgbClr val="4C8A7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15"/>
          <p:cNvSpPr/>
          <p:nvPr/>
        </p:nvSpPr>
        <p:spPr>
          <a:xfrm>
            <a:off x="730250" y="317500"/>
            <a:ext cx="1690688" cy="158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75">
                <a:solidFill>
                  <a:srgbClr val="4C8A7A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Section 05 • Conclusion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15"/>
          <p:cNvSpPr/>
          <p:nvPr/>
        </p:nvSpPr>
        <p:spPr>
          <a:xfrm>
            <a:off x="317500" y="539750"/>
            <a:ext cx="11699875" cy="31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50">
                <a:solidFill>
                  <a:srgbClr val="2F3E3B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Strategic Implications &amp; The Path Forward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15"/>
          <p:cNvSpPr/>
          <p:nvPr/>
        </p:nvSpPr>
        <p:spPr>
          <a:xfrm>
            <a:off x="321469" y="988219"/>
            <a:ext cx="3762375" cy="4405313"/>
          </a:xfrm>
          <a:custGeom>
            <a:rect b="b" l="l" r="r" t="t"/>
            <a:pathLst>
              <a:path extrusionOk="0" h="4405313" w="3762375">
                <a:moveTo>
                  <a:pt x="95263" y="0"/>
                </a:moveTo>
                <a:lnTo>
                  <a:pt x="3667112" y="0"/>
                </a:lnTo>
                <a:cubicBezTo>
                  <a:pt x="3719724" y="0"/>
                  <a:pt x="3762375" y="42651"/>
                  <a:pt x="3762375" y="95263"/>
                </a:cubicBezTo>
                <a:lnTo>
                  <a:pt x="3762375" y="4310049"/>
                </a:lnTo>
                <a:cubicBezTo>
                  <a:pt x="3762375" y="4362662"/>
                  <a:pt x="3719724" y="4405313"/>
                  <a:pt x="3667112" y="4405313"/>
                </a:cubicBezTo>
                <a:lnTo>
                  <a:pt x="95263" y="4405313"/>
                </a:lnTo>
                <a:cubicBezTo>
                  <a:pt x="42651" y="4405313"/>
                  <a:pt x="0" y="4362662"/>
                  <a:pt x="0" y="4310049"/>
                </a:cubicBezTo>
                <a:lnTo>
                  <a:pt x="0" y="95263"/>
                </a:lnTo>
                <a:cubicBezTo>
                  <a:pt x="0" y="42686"/>
                  <a:pt x="42686" y="0"/>
                  <a:pt x="95263" y="0"/>
                </a:cubicBezTo>
                <a:close/>
              </a:path>
            </a:pathLst>
          </a:custGeom>
          <a:solidFill>
            <a:srgbClr val="4C8A7A">
              <a:alpha val="10196"/>
            </a:srgbClr>
          </a:solidFill>
          <a:ln cap="flat" cmpd="sng" w="12700">
            <a:solidFill>
              <a:srgbClr val="4C8A7A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15"/>
          <p:cNvSpPr/>
          <p:nvPr/>
        </p:nvSpPr>
        <p:spPr>
          <a:xfrm>
            <a:off x="484187" y="1150938"/>
            <a:ext cx="381000" cy="381000"/>
          </a:xfrm>
          <a:custGeom>
            <a:rect b="b" l="l" r="r" t="t"/>
            <a:pathLst>
              <a:path extrusionOk="0" h="381000" w="381000">
                <a:moveTo>
                  <a:pt x="95250" y="0"/>
                </a:moveTo>
                <a:lnTo>
                  <a:pt x="285750" y="0"/>
                </a:lnTo>
                <a:cubicBezTo>
                  <a:pt x="338320" y="0"/>
                  <a:pt x="381000" y="42680"/>
                  <a:pt x="381000" y="95250"/>
                </a:cubicBezTo>
                <a:lnTo>
                  <a:pt x="381000" y="285750"/>
                </a:lnTo>
                <a:cubicBezTo>
                  <a:pt x="381000" y="338320"/>
                  <a:pt x="338320" y="381000"/>
                  <a:pt x="285750" y="381000"/>
                </a:cubicBezTo>
                <a:lnTo>
                  <a:pt x="95250" y="381000"/>
                </a:lnTo>
                <a:cubicBezTo>
                  <a:pt x="42680" y="381000"/>
                  <a:pt x="0" y="338320"/>
                  <a:pt x="0" y="285750"/>
                </a:cubicBezTo>
                <a:lnTo>
                  <a:pt x="0" y="95250"/>
                </a:lnTo>
                <a:cubicBezTo>
                  <a:pt x="0" y="42680"/>
                  <a:pt x="42680" y="0"/>
                  <a:pt x="95250" y="0"/>
                </a:cubicBezTo>
                <a:close/>
              </a:path>
            </a:pathLst>
          </a:custGeom>
          <a:solidFill>
            <a:srgbClr val="4C8A7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15"/>
          <p:cNvSpPr/>
          <p:nvPr/>
        </p:nvSpPr>
        <p:spPr>
          <a:xfrm>
            <a:off x="595313" y="1262063"/>
            <a:ext cx="158750" cy="158750"/>
          </a:xfrm>
          <a:custGeom>
            <a:rect b="b" l="l" r="r" t="t"/>
            <a:pathLst>
              <a:path extrusionOk="0" h="158750" w="158750">
                <a:moveTo>
                  <a:pt x="84305" y="6263"/>
                </a:moveTo>
                <a:cubicBezTo>
                  <a:pt x="81266" y="4527"/>
                  <a:pt x="77515" y="4527"/>
                  <a:pt x="74445" y="6263"/>
                </a:cubicBezTo>
                <a:lnTo>
                  <a:pt x="4992" y="45951"/>
                </a:lnTo>
                <a:cubicBezTo>
                  <a:pt x="1085" y="48183"/>
                  <a:pt x="-837" y="52772"/>
                  <a:pt x="310" y="57113"/>
                </a:cubicBezTo>
                <a:cubicBezTo>
                  <a:pt x="1457" y="61454"/>
                  <a:pt x="5426" y="64492"/>
                  <a:pt x="9922" y="64492"/>
                </a:cubicBezTo>
                <a:lnTo>
                  <a:pt x="19844" y="64492"/>
                </a:lnTo>
                <a:lnTo>
                  <a:pt x="19844" y="128984"/>
                </a:lnTo>
                <a:lnTo>
                  <a:pt x="19844" y="128984"/>
                </a:lnTo>
                <a:lnTo>
                  <a:pt x="3969" y="140891"/>
                </a:lnTo>
                <a:cubicBezTo>
                  <a:pt x="1457" y="142751"/>
                  <a:pt x="0" y="145697"/>
                  <a:pt x="0" y="148828"/>
                </a:cubicBezTo>
                <a:cubicBezTo>
                  <a:pt x="0" y="154316"/>
                  <a:pt x="4434" y="158750"/>
                  <a:pt x="9922" y="158750"/>
                </a:cubicBezTo>
                <a:lnTo>
                  <a:pt x="148828" y="158750"/>
                </a:lnTo>
                <a:cubicBezTo>
                  <a:pt x="154316" y="158750"/>
                  <a:pt x="158750" y="154316"/>
                  <a:pt x="158750" y="148828"/>
                </a:cubicBezTo>
                <a:cubicBezTo>
                  <a:pt x="158750" y="145697"/>
                  <a:pt x="157293" y="142751"/>
                  <a:pt x="154781" y="140891"/>
                </a:cubicBezTo>
                <a:lnTo>
                  <a:pt x="138906" y="128984"/>
                </a:lnTo>
                <a:lnTo>
                  <a:pt x="138906" y="64492"/>
                </a:lnTo>
                <a:lnTo>
                  <a:pt x="148828" y="64492"/>
                </a:lnTo>
                <a:cubicBezTo>
                  <a:pt x="153324" y="64492"/>
                  <a:pt x="157262" y="61454"/>
                  <a:pt x="158409" y="57113"/>
                </a:cubicBezTo>
                <a:cubicBezTo>
                  <a:pt x="159556" y="52772"/>
                  <a:pt x="157634" y="48183"/>
                  <a:pt x="153727" y="45951"/>
                </a:cubicBezTo>
                <a:lnTo>
                  <a:pt x="84274" y="6263"/>
                </a:lnTo>
                <a:close/>
                <a:moveTo>
                  <a:pt x="124023" y="64492"/>
                </a:moveTo>
                <a:lnTo>
                  <a:pt x="124023" y="128984"/>
                </a:lnTo>
                <a:lnTo>
                  <a:pt x="104180" y="128984"/>
                </a:lnTo>
                <a:lnTo>
                  <a:pt x="104180" y="64492"/>
                </a:lnTo>
                <a:lnTo>
                  <a:pt x="124023" y="64492"/>
                </a:lnTo>
                <a:close/>
                <a:moveTo>
                  <a:pt x="89297" y="64492"/>
                </a:moveTo>
                <a:lnTo>
                  <a:pt x="89297" y="128984"/>
                </a:lnTo>
                <a:lnTo>
                  <a:pt x="69453" y="128984"/>
                </a:lnTo>
                <a:lnTo>
                  <a:pt x="69453" y="64492"/>
                </a:lnTo>
                <a:lnTo>
                  <a:pt x="89297" y="64492"/>
                </a:lnTo>
                <a:close/>
                <a:moveTo>
                  <a:pt x="54570" y="64492"/>
                </a:moveTo>
                <a:lnTo>
                  <a:pt x="54570" y="128984"/>
                </a:lnTo>
                <a:lnTo>
                  <a:pt x="34727" y="128984"/>
                </a:lnTo>
                <a:lnTo>
                  <a:pt x="34727" y="64492"/>
                </a:lnTo>
                <a:lnTo>
                  <a:pt x="54570" y="64492"/>
                </a:lnTo>
                <a:close/>
                <a:moveTo>
                  <a:pt x="79375" y="29766"/>
                </a:moveTo>
                <a:cubicBezTo>
                  <a:pt x="84851" y="29766"/>
                  <a:pt x="89297" y="34211"/>
                  <a:pt x="89297" y="39688"/>
                </a:cubicBezTo>
                <a:cubicBezTo>
                  <a:pt x="89297" y="45164"/>
                  <a:pt x="84851" y="49609"/>
                  <a:pt x="79375" y="49609"/>
                </a:cubicBezTo>
                <a:cubicBezTo>
                  <a:pt x="73899" y="49609"/>
                  <a:pt x="69453" y="45164"/>
                  <a:pt x="69453" y="39688"/>
                </a:cubicBezTo>
                <a:cubicBezTo>
                  <a:pt x="69453" y="34211"/>
                  <a:pt x="73899" y="29766"/>
                  <a:pt x="79375" y="297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15"/>
          <p:cNvSpPr/>
          <p:nvPr/>
        </p:nvSpPr>
        <p:spPr>
          <a:xfrm>
            <a:off x="960438" y="1230313"/>
            <a:ext cx="2389188" cy="222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50">
                <a:solidFill>
                  <a:srgbClr val="2F3E3B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For Higher Education Institutions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15"/>
          <p:cNvSpPr/>
          <p:nvPr/>
        </p:nvSpPr>
        <p:spPr>
          <a:xfrm>
            <a:off x="484187" y="1793875"/>
            <a:ext cx="254000" cy="254000"/>
          </a:xfrm>
          <a:custGeom>
            <a:rect b="b" l="l" r="r" t="t"/>
            <a:pathLst>
              <a:path extrusionOk="0" h="254000" w="254000">
                <a:moveTo>
                  <a:pt x="63500" y="0"/>
                </a:moveTo>
                <a:lnTo>
                  <a:pt x="190500" y="0"/>
                </a:lnTo>
                <a:cubicBezTo>
                  <a:pt x="225547" y="0"/>
                  <a:pt x="254000" y="28453"/>
                  <a:pt x="254000" y="63500"/>
                </a:cubicBezTo>
                <a:lnTo>
                  <a:pt x="254000" y="190500"/>
                </a:lnTo>
                <a:cubicBezTo>
                  <a:pt x="254000" y="225547"/>
                  <a:pt x="225547" y="254000"/>
                  <a:pt x="190500" y="254000"/>
                </a:cubicBezTo>
                <a:lnTo>
                  <a:pt x="63500" y="254000"/>
                </a:lnTo>
                <a:cubicBezTo>
                  <a:pt x="28453" y="254000"/>
                  <a:pt x="0" y="225547"/>
                  <a:pt x="0" y="190500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solidFill>
            <a:srgbClr val="4C8A7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15"/>
          <p:cNvSpPr/>
          <p:nvPr/>
        </p:nvSpPr>
        <p:spPr>
          <a:xfrm>
            <a:off x="456406" y="1793875"/>
            <a:ext cx="309563" cy="2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75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15"/>
          <p:cNvSpPr/>
          <p:nvPr/>
        </p:nvSpPr>
        <p:spPr>
          <a:xfrm>
            <a:off x="833438" y="1793875"/>
            <a:ext cx="3151188" cy="1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2F3E3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Redesign Employability Around Exposure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15"/>
          <p:cNvSpPr/>
          <p:nvPr/>
        </p:nvSpPr>
        <p:spPr>
          <a:xfrm>
            <a:off x="833438" y="1984375"/>
            <a:ext cx="31432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75">
                <a:solidFill>
                  <a:srgbClr val="5F6F6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Make internships compulsory, quality-monitored, credit-bearing, and integrated into employability measurement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15"/>
          <p:cNvSpPr/>
          <p:nvPr/>
        </p:nvSpPr>
        <p:spPr>
          <a:xfrm>
            <a:off x="484187" y="2710656"/>
            <a:ext cx="254000" cy="254000"/>
          </a:xfrm>
          <a:custGeom>
            <a:rect b="b" l="l" r="r" t="t"/>
            <a:pathLst>
              <a:path extrusionOk="0" h="254000" w="254000">
                <a:moveTo>
                  <a:pt x="63500" y="0"/>
                </a:moveTo>
                <a:lnTo>
                  <a:pt x="190500" y="0"/>
                </a:lnTo>
                <a:cubicBezTo>
                  <a:pt x="225547" y="0"/>
                  <a:pt x="254000" y="28453"/>
                  <a:pt x="254000" y="63500"/>
                </a:cubicBezTo>
                <a:lnTo>
                  <a:pt x="254000" y="190500"/>
                </a:lnTo>
                <a:cubicBezTo>
                  <a:pt x="254000" y="225547"/>
                  <a:pt x="225547" y="254000"/>
                  <a:pt x="190500" y="254000"/>
                </a:cubicBezTo>
                <a:lnTo>
                  <a:pt x="63500" y="254000"/>
                </a:lnTo>
                <a:cubicBezTo>
                  <a:pt x="28453" y="254000"/>
                  <a:pt x="0" y="225547"/>
                  <a:pt x="0" y="190500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solidFill>
            <a:srgbClr val="5F6F6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15"/>
          <p:cNvSpPr/>
          <p:nvPr/>
        </p:nvSpPr>
        <p:spPr>
          <a:xfrm>
            <a:off x="456406" y="2710656"/>
            <a:ext cx="309563" cy="2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75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15"/>
          <p:cNvSpPr/>
          <p:nvPr/>
        </p:nvSpPr>
        <p:spPr>
          <a:xfrm>
            <a:off x="833438" y="2710656"/>
            <a:ext cx="3151188" cy="1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2F3E3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Teach Signalling Explicitly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15"/>
          <p:cNvSpPr/>
          <p:nvPr/>
        </p:nvSpPr>
        <p:spPr>
          <a:xfrm>
            <a:off x="833438" y="2901156"/>
            <a:ext cx="31432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75">
                <a:solidFill>
                  <a:srgbClr val="5F6F6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Career preparation, CV writing, interview skills, and networking should be taught and assessed as formal transition skills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15"/>
          <p:cNvSpPr/>
          <p:nvPr/>
        </p:nvSpPr>
        <p:spPr>
          <a:xfrm>
            <a:off x="484187" y="3627438"/>
            <a:ext cx="254000" cy="254000"/>
          </a:xfrm>
          <a:custGeom>
            <a:rect b="b" l="l" r="r" t="t"/>
            <a:pathLst>
              <a:path extrusionOk="0" h="254000" w="254000">
                <a:moveTo>
                  <a:pt x="63500" y="0"/>
                </a:moveTo>
                <a:lnTo>
                  <a:pt x="190500" y="0"/>
                </a:lnTo>
                <a:cubicBezTo>
                  <a:pt x="225547" y="0"/>
                  <a:pt x="254000" y="28453"/>
                  <a:pt x="254000" y="63500"/>
                </a:cubicBezTo>
                <a:lnTo>
                  <a:pt x="254000" y="190500"/>
                </a:lnTo>
                <a:cubicBezTo>
                  <a:pt x="254000" y="225547"/>
                  <a:pt x="225547" y="254000"/>
                  <a:pt x="190500" y="254000"/>
                </a:cubicBezTo>
                <a:lnTo>
                  <a:pt x="63500" y="254000"/>
                </a:lnTo>
                <a:cubicBezTo>
                  <a:pt x="28453" y="254000"/>
                  <a:pt x="0" y="225547"/>
                  <a:pt x="0" y="190500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solidFill>
            <a:srgbClr val="8FB7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15"/>
          <p:cNvSpPr/>
          <p:nvPr/>
        </p:nvSpPr>
        <p:spPr>
          <a:xfrm>
            <a:off x="456406" y="3627438"/>
            <a:ext cx="309563" cy="2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75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15"/>
          <p:cNvSpPr/>
          <p:nvPr/>
        </p:nvSpPr>
        <p:spPr>
          <a:xfrm>
            <a:off x="833438" y="3627438"/>
            <a:ext cx="3151188" cy="1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2F3E3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Replace Peripheral Career Services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15"/>
          <p:cNvSpPr/>
          <p:nvPr/>
        </p:nvSpPr>
        <p:spPr>
          <a:xfrm>
            <a:off x="833438" y="3817938"/>
            <a:ext cx="31432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75">
                <a:solidFill>
                  <a:srgbClr val="5F6F6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Move from "career office" logic to "transition system" logic with integrated support infrastructure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15"/>
          <p:cNvSpPr/>
          <p:nvPr/>
        </p:nvSpPr>
        <p:spPr>
          <a:xfrm>
            <a:off x="484187" y="4544219"/>
            <a:ext cx="254000" cy="254000"/>
          </a:xfrm>
          <a:custGeom>
            <a:rect b="b" l="l" r="r" t="t"/>
            <a:pathLst>
              <a:path extrusionOk="0" h="254000" w="254000">
                <a:moveTo>
                  <a:pt x="63500" y="0"/>
                </a:moveTo>
                <a:lnTo>
                  <a:pt x="190500" y="0"/>
                </a:lnTo>
                <a:cubicBezTo>
                  <a:pt x="225547" y="0"/>
                  <a:pt x="254000" y="28453"/>
                  <a:pt x="254000" y="63500"/>
                </a:cubicBezTo>
                <a:lnTo>
                  <a:pt x="254000" y="190500"/>
                </a:lnTo>
                <a:cubicBezTo>
                  <a:pt x="254000" y="225547"/>
                  <a:pt x="225547" y="254000"/>
                  <a:pt x="190500" y="254000"/>
                </a:cubicBezTo>
                <a:lnTo>
                  <a:pt x="63500" y="254000"/>
                </a:lnTo>
                <a:cubicBezTo>
                  <a:pt x="28453" y="254000"/>
                  <a:pt x="0" y="225547"/>
                  <a:pt x="0" y="190500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solidFill>
            <a:srgbClr val="2F3E3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15"/>
          <p:cNvSpPr/>
          <p:nvPr/>
        </p:nvSpPr>
        <p:spPr>
          <a:xfrm>
            <a:off x="456406" y="4544219"/>
            <a:ext cx="309563" cy="2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75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15"/>
          <p:cNvSpPr/>
          <p:nvPr/>
        </p:nvSpPr>
        <p:spPr>
          <a:xfrm>
            <a:off x="833438" y="4544219"/>
            <a:ext cx="3151188" cy="1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2F3E3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Use Outcome Metrics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15"/>
          <p:cNvSpPr/>
          <p:nvPr/>
        </p:nvSpPr>
        <p:spPr>
          <a:xfrm>
            <a:off x="833438" y="4734719"/>
            <a:ext cx="31432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75">
                <a:solidFill>
                  <a:srgbClr val="5F6F6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Judge performance using employment outcomes, time to work, career relevance, and transition support quality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15"/>
          <p:cNvSpPr/>
          <p:nvPr/>
        </p:nvSpPr>
        <p:spPr>
          <a:xfrm>
            <a:off x="4216115" y="988219"/>
            <a:ext cx="3762375" cy="4405313"/>
          </a:xfrm>
          <a:custGeom>
            <a:rect b="b" l="l" r="r" t="t"/>
            <a:pathLst>
              <a:path extrusionOk="0" h="4405313" w="3762375">
                <a:moveTo>
                  <a:pt x="95263" y="0"/>
                </a:moveTo>
                <a:lnTo>
                  <a:pt x="3667112" y="0"/>
                </a:lnTo>
                <a:cubicBezTo>
                  <a:pt x="3719724" y="0"/>
                  <a:pt x="3762375" y="42651"/>
                  <a:pt x="3762375" y="95263"/>
                </a:cubicBezTo>
                <a:lnTo>
                  <a:pt x="3762375" y="4310049"/>
                </a:lnTo>
                <a:cubicBezTo>
                  <a:pt x="3762375" y="4362662"/>
                  <a:pt x="3719724" y="4405313"/>
                  <a:pt x="3667112" y="4405313"/>
                </a:cubicBezTo>
                <a:lnTo>
                  <a:pt x="95263" y="4405313"/>
                </a:lnTo>
                <a:cubicBezTo>
                  <a:pt x="42651" y="4405313"/>
                  <a:pt x="0" y="4362662"/>
                  <a:pt x="0" y="4310049"/>
                </a:cubicBezTo>
                <a:lnTo>
                  <a:pt x="0" y="95263"/>
                </a:lnTo>
                <a:cubicBezTo>
                  <a:pt x="0" y="42686"/>
                  <a:pt x="42686" y="0"/>
                  <a:pt x="95263" y="0"/>
                </a:cubicBezTo>
                <a:close/>
              </a:path>
            </a:pathLst>
          </a:custGeom>
          <a:solidFill>
            <a:srgbClr val="5F6F6B">
              <a:alpha val="10196"/>
            </a:srgbClr>
          </a:solidFill>
          <a:ln cap="flat" cmpd="sng" w="12700">
            <a:solidFill>
              <a:srgbClr val="5F6F6B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15"/>
          <p:cNvSpPr/>
          <p:nvPr/>
        </p:nvSpPr>
        <p:spPr>
          <a:xfrm>
            <a:off x="4378833" y="1150938"/>
            <a:ext cx="381000" cy="381000"/>
          </a:xfrm>
          <a:custGeom>
            <a:rect b="b" l="l" r="r" t="t"/>
            <a:pathLst>
              <a:path extrusionOk="0" h="381000" w="381000">
                <a:moveTo>
                  <a:pt x="95250" y="0"/>
                </a:moveTo>
                <a:lnTo>
                  <a:pt x="285750" y="0"/>
                </a:lnTo>
                <a:cubicBezTo>
                  <a:pt x="338320" y="0"/>
                  <a:pt x="381000" y="42680"/>
                  <a:pt x="381000" y="95250"/>
                </a:cubicBezTo>
                <a:lnTo>
                  <a:pt x="381000" y="285750"/>
                </a:lnTo>
                <a:cubicBezTo>
                  <a:pt x="381000" y="338320"/>
                  <a:pt x="338320" y="381000"/>
                  <a:pt x="285750" y="381000"/>
                </a:cubicBezTo>
                <a:lnTo>
                  <a:pt x="95250" y="381000"/>
                </a:lnTo>
                <a:cubicBezTo>
                  <a:pt x="42680" y="381000"/>
                  <a:pt x="0" y="338320"/>
                  <a:pt x="0" y="285750"/>
                </a:cubicBezTo>
                <a:lnTo>
                  <a:pt x="0" y="95250"/>
                </a:lnTo>
                <a:cubicBezTo>
                  <a:pt x="0" y="42680"/>
                  <a:pt x="42680" y="0"/>
                  <a:pt x="95250" y="0"/>
                </a:cubicBezTo>
                <a:close/>
              </a:path>
            </a:pathLst>
          </a:custGeom>
          <a:solidFill>
            <a:srgbClr val="5F6F6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15"/>
          <p:cNvSpPr/>
          <p:nvPr/>
        </p:nvSpPr>
        <p:spPr>
          <a:xfrm>
            <a:off x="4489958" y="1262063"/>
            <a:ext cx="158750" cy="158750"/>
          </a:xfrm>
          <a:custGeom>
            <a:rect b="b" l="l" r="r" t="t"/>
            <a:pathLst>
              <a:path extrusionOk="0" h="158750" w="158750">
                <a:moveTo>
                  <a:pt x="62012" y="14883"/>
                </a:moveTo>
                <a:lnTo>
                  <a:pt x="96738" y="14883"/>
                </a:lnTo>
                <a:cubicBezTo>
                  <a:pt x="98103" y="14883"/>
                  <a:pt x="99219" y="15999"/>
                  <a:pt x="99219" y="17363"/>
                </a:cubicBezTo>
                <a:lnTo>
                  <a:pt x="99219" y="29766"/>
                </a:lnTo>
                <a:lnTo>
                  <a:pt x="59531" y="29766"/>
                </a:lnTo>
                <a:lnTo>
                  <a:pt x="59531" y="17363"/>
                </a:lnTo>
                <a:cubicBezTo>
                  <a:pt x="59531" y="15999"/>
                  <a:pt x="60647" y="14883"/>
                  <a:pt x="62012" y="14883"/>
                </a:cubicBezTo>
                <a:close/>
                <a:moveTo>
                  <a:pt x="44648" y="17363"/>
                </a:moveTo>
                <a:lnTo>
                  <a:pt x="44648" y="29766"/>
                </a:lnTo>
                <a:lnTo>
                  <a:pt x="19844" y="29766"/>
                </a:lnTo>
                <a:cubicBezTo>
                  <a:pt x="8899" y="29766"/>
                  <a:pt x="0" y="38664"/>
                  <a:pt x="0" y="49609"/>
                </a:cubicBezTo>
                <a:lnTo>
                  <a:pt x="0" y="79375"/>
                </a:lnTo>
                <a:lnTo>
                  <a:pt x="158750" y="79375"/>
                </a:lnTo>
                <a:lnTo>
                  <a:pt x="158750" y="49609"/>
                </a:lnTo>
                <a:cubicBezTo>
                  <a:pt x="158750" y="38664"/>
                  <a:pt x="149851" y="29766"/>
                  <a:pt x="138906" y="29766"/>
                </a:cubicBezTo>
                <a:lnTo>
                  <a:pt x="114102" y="29766"/>
                </a:lnTo>
                <a:lnTo>
                  <a:pt x="114102" y="17363"/>
                </a:lnTo>
                <a:cubicBezTo>
                  <a:pt x="114102" y="7782"/>
                  <a:pt x="106319" y="0"/>
                  <a:pt x="96738" y="0"/>
                </a:cubicBezTo>
                <a:lnTo>
                  <a:pt x="62012" y="0"/>
                </a:lnTo>
                <a:cubicBezTo>
                  <a:pt x="52431" y="0"/>
                  <a:pt x="44648" y="7782"/>
                  <a:pt x="44648" y="17363"/>
                </a:cubicBezTo>
                <a:close/>
                <a:moveTo>
                  <a:pt x="158750" y="94258"/>
                </a:moveTo>
                <a:lnTo>
                  <a:pt x="99219" y="94258"/>
                </a:lnTo>
                <a:lnTo>
                  <a:pt x="99219" y="99219"/>
                </a:lnTo>
                <a:cubicBezTo>
                  <a:pt x="99219" y="104707"/>
                  <a:pt x="94785" y="109141"/>
                  <a:pt x="89297" y="109141"/>
                </a:cubicBezTo>
                <a:lnTo>
                  <a:pt x="69453" y="109141"/>
                </a:lnTo>
                <a:cubicBezTo>
                  <a:pt x="63965" y="109141"/>
                  <a:pt x="59531" y="104707"/>
                  <a:pt x="59531" y="99219"/>
                </a:cubicBezTo>
                <a:lnTo>
                  <a:pt x="59531" y="94258"/>
                </a:lnTo>
                <a:lnTo>
                  <a:pt x="0" y="94258"/>
                </a:lnTo>
                <a:lnTo>
                  <a:pt x="0" y="128984"/>
                </a:lnTo>
                <a:cubicBezTo>
                  <a:pt x="0" y="139929"/>
                  <a:pt x="8899" y="148828"/>
                  <a:pt x="19844" y="148828"/>
                </a:cubicBezTo>
                <a:lnTo>
                  <a:pt x="138906" y="148828"/>
                </a:lnTo>
                <a:cubicBezTo>
                  <a:pt x="149851" y="148828"/>
                  <a:pt x="158750" y="139929"/>
                  <a:pt x="158750" y="128984"/>
                </a:cubicBezTo>
                <a:lnTo>
                  <a:pt x="158750" y="942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15"/>
          <p:cNvSpPr/>
          <p:nvPr/>
        </p:nvSpPr>
        <p:spPr>
          <a:xfrm>
            <a:off x="4855083" y="1230313"/>
            <a:ext cx="1071563" cy="222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50">
                <a:solidFill>
                  <a:srgbClr val="2F3E3B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For Employers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15"/>
          <p:cNvSpPr/>
          <p:nvPr/>
        </p:nvSpPr>
        <p:spPr>
          <a:xfrm>
            <a:off x="4378833" y="1658938"/>
            <a:ext cx="3436938" cy="2016125"/>
          </a:xfrm>
          <a:custGeom>
            <a:rect b="b" l="l" r="r" t="t"/>
            <a:pathLst>
              <a:path extrusionOk="0" h="2016125" w="3436938">
                <a:moveTo>
                  <a:pt x="63508" y="0"/>
                </a:moveTo>
                <a:lnTo>
                  <a:pt x="3373430" y="0"/>
                </a:lnTo>
                <a:cubicBezTo>
                  <a:pt x="3408504" y="0"/>
                  <a:pt x="3436938" y="28433"/>
                  <a:pt x="3436938" y="63508"/>
                </a:cubicBezTo>
                <a:lnTo>
                  <a:pt x="3436938" y="1952617"/>
                </a:lnTo>
                <a:cubicBezTo>
                  <a:pt x="3436938" y="1987692"/>
                  <a:pt x="3408504" y="2016125"/>
                  <a:pt x="3373430" y="2016125"/>
                </a:cubicBezTo>
                <a:lnTo>
                  <a:pt x="63508" y="2016125"/>
                </a:lnTo>
                <a:cubicBezTo>
                  <a:pt x="28433" y="2016125"/>
                  <a:pt x="0" y="1987692"/>
                  <a:pt x="0" y="1952617"/>
                </a:cubicBezTo>
                <a:lnTo>
                  <a:pt x="0" y="63508"/>
                </a:lnTo>
                <a:cubicBezTo>
                  <a:pt x="0" y="28457"/>
                  <a:pt x="28457" y="0"/>
                  <a:pt x="635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15"/>
          <p:cNvSpPr/>
          <p:nvPr/>
        </p:nvSpPr>
        <p:spPr>
          <a:xfrm>
            <a:off x="4537583" y="1817688"/>
            <a:ext cx="3182938" cy="619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2F3E3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Do not assume graduates lack intelligence or commitment</a:t>
            </a:r>
            <a:r>
              <a:rPr lang="en-US" sz="1000">
                <a:solidFill>
                  <a:srgbClr val="2F3E3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simply because they struggle in the labour market.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15"/>
          <p:cNvSpPr/>
          <p:nvPr/>
        </p:nvSpPr>
        <p:spPr>
          <a:xfrm>
            <a:off x="4553458" y="2563813"/>
            <a:ext cx="3103563" cy="952500"/>
          </a:xfrm>
          <a:custGeom>
            <a:rect b="b" l="l" r="r" t="t"/>
            <a:pathLst>
              <a:path extrusionOk="0" h="952500" w="3103563">
                <a:moveTo>
                  <a:pt x="31750" y="0"/>
                </a:moveTo>
                <a:lnTo>
                  <a:pt x="3040059" y="0"/>
                </a:lnTo>
                <a:cubicBezTo>
                  <a:pt x="3075131" y="0"/>
                  <a:pt x="3103563" y="28431"/>
                  <a:pt x="3103563" y="63503"/>
                </a:cubicBezTo>
                <a:lnTo>
                  <a:pt x="3103563" y="888997"/>
                </a:lnTo>
                <a:cubicBezTo>
                  <a:pt x="3103563" y="924069"/>
                  <a:pt x="3075131" y="952500"/>
                  <a:pt x="3040059" y="952500"/>
                </a:cubicBezTo>
                <a:lnTo>
                  <a:pt x="31750" y="952500"/>
                </a:lnTo>
                <a:cubicBezTo>
                  <a:pt x="14227" y="952500"/>
                  <a:pt x="0" y="938273"/>
                  <a:pt x="0" y="92075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4C8A7A">
              <a:alpha val="10196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15"/>
          <p:cNvSpPr/>
          <p:nvPr/>
        </p:nvSpPr>
        <p:spPr>
          <a:xfrm>
            <a:off x="4553458" y="2563813"/>
            <a:ext cx="31750" cy="952500"/>
          </a:xfrm>
          <a:custGeom>
            <a:rect b="b" l="l" r="r" t="t"/>
            <a:pathLst>
              <a:path extrusionOk="0" h="952500" w="31750">
                <a:moveTo>
                  <a:pt x="31750" y="0"/>
                </a:moveTo>
                <a:lnTo>
                  <a:pt x="31750" y="0"/>
                </a:lnTo>
                <a:lnTo>
                  <a:pt x="31750" y="952500"/>
                </a:lnTo>
                <a:lnTo>
                  <a:pt x="31750" y="952500"/>
                </a:lnTo>
                <a:cubicBezTo>
                  <a:pt x="14227" y="952500"/>
                  <a:pt x="0" y="938273"/>
                  <a:pt x="0" y="92075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4C8A7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15"/>
          <p:cNvSpPr/>
          <p:nvPr/>
        </p:nvSpPr>
        <p:spPr>
          <a:xfrm>
            <a:off x="4696333" y="2690813"/>
            <a:ext cx="2905125" cy="222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25">
                <a:solidFill>
                  <a:srgbClr val="2F3E3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Key Insight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15"/>
          <p:cNvSpPr/>
          <p:nvPr/>
        </p:nvSpPr>
        <p:spPr>
          <a:xfrm>
            <a:off x="4696333" y="2976563"/>
            <a:ext cx="2897188" cy="412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5F6F6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Many graduates may be better described as </a:t>
            </a:r>
            <a:r>
              <a:rPr b="1" lang="en-US" sz="1000">
                <a:solidFill>
                  <a:srgbClr val="4C8A7A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under-signalled</a:t>
            </a:r>
            <a:r>
              <a:rPr lang="en-US" sz="1000">
                <a:solidFill>
                  <a:srgbClr val="5F6F6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than under-capable.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15"/>
          <p:cNvSpPr/>
          <p:nvPr/>
        </p:nvSpPr>
        <p:spPr>
          <a:xfrm>
            <a:off x="4386771" y="3881438"/>
            <a:ext cx="142875" cy="142875"/>
          </a:xfrm>
          <a:custGeom>
            <a:rect b="b" l="l" r="r" t="t"/>
            <a:pathLst>
              <a:path extrusionOk="0" h="142875" w="142875">
                <a:moveTo>
                  <a:pt x="71438" y="142875"/>
                </a:moveTo>
                <a:cubicBezTo>
                  <a:pt x="110865" y="142875"/>
                  <a:pt x="142875" y="110865"/>
                  <a:pt x="142875" y="71438"/>
                </a:cubicBezTo>
                <a:cubicBezTo>
                  <a:pt x="142875" y="32010"/>
                  <a:pt x="110865" y="0"/>
                  <a:pt x="71438" y="0"/>
                </a:cubicBezTo>
                <a:cubicBezTo>
                  <a:pt x="32010" y="0"/>
                  <a:pt x="0" y="32010"/>
                  <a:pt x="0" y="71438"/>
                </a:cubicBezTo>
                <a:cubicBezTo>
                  <a:pt x="0" y="110865"/>
                  <a:pt x="32010" y="142875"/>
                  <a:pt x="71437" y="142875"/>
                </a:cubicBezTo>
                <a:close/>
                <a:moveTo>
                  <a:pt x="94990" y="59355"/>
                </a:moveTo>
                <a:lnTo>
                  <a:pt x="72665" y="95073"/>
                </a:lnTo>
                <a:cubicBezTo>
                  <a:pt x="71493" y="96943"/>
                  <a:pt x="69484" y="98115"/>
                  <a:pt x="67280" y="98227"/>
                </a:cubicBezTo>
                <a:cubicBezTo>
                  <a:pt x="65075" y="98338"/>
                  <a:pt x="62954" y="97334"/>
                  <a:pt x="61643" y="95548"/>
                </a:cubicBezTo>
                <a:lnTo>
                  <a:pt x="48248" y="77688"/>
                </a:lnTo>
                <a:cubicBezTo>
                  <a:pt x="46016" y="74730"/>
                  <a:pt x="46630" y="70545"/>
                  <a:pt x="49588" y="68312"/>
                </a:cubicBezTo>
                <a:cubicBezTo>
                  <a:pt x="52546" y="66080"/>
                  <a:pt x="56731" y="66694"/>
                  <a:pt x="58964" y="69652"/>
                </a:cubicBezTo>
                <a:lnTo>
                  <a:pt x="66498" y="79697"/>
                </a:lnTo>
                <a:lnTo>
                  <a:pt x="83632" y="52267"/>
                </a:lnTo>
                <a:cubicBezTo>
                  <a:pt x="85585" y="49141"/>
                  <a:pt x="89715" y="48165"/>
                  <a:pt x="92869" y="50146"/>
                </a:cubicBezTo>
                <a:cubicBezTo>
                  <a:pt x="96022" y="52127"/>
                  <a:pt x="96971" y="56229"/>
                  <a:pt x="94990" y="59382"/>
                </a:cubicBezTo>
                <a:close/>
              </a:path>
            </a:pathLst>
          </a:custGeom>
          <a:solidFill>
            <a:srgbClr val="5F6F6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15"/>
          <p:cNvSpPr/>
          <p:nvPr/>
        </p:nvSpPr>
        <p:spPr>
          <a:xfrm>
            <a:off x="4634446" y="3849688"/>
            <a:ext cx="32385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F3E3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Offer structured internships and graduate transition programmes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15"/>
          <p:cNvSpPr/>
          <p:nvPr/>
        </p:nvSpPr>
        <p:spPr>
          <a:xfrm>
            <a:off x="4370896" y="4452938"/>
            <a:ext cx="142875" cy="142875"/>
          </a:xfrm>
          <a:custGeom>
            <a:rect b="b" l="l" r="r" t="t"/>
            <a:pathLst>
              <a:path extrusionOk="0" h="142875" w="142875">
                <a:moveTo>
                  <a:pt x="71438" y="142875"/>
                </a:moveTo>
                <a:cubicBezTo>
                  <a:pt x="110865" y="142875"/>
                  <a:pt x="142875" y="110865"/>
                  <a:pt x="142875" y="71438"/>
                </a:cubicBezTo>
                <a:cubicBezTo>
                  <a:pt x="142875" y="32010"/>
                  <a:pt x="110865" y="0"/>
                  <a:pt x="71438" y="0"/>
                </a:cubicBezTo>
                <a:cubicBezTo>
                  <a:pt x="32010" y="0"/>
                  <a:pt x="0" y="32010"/>
                  <a:pt x="0" y="71438"/>
                </a:cubicBezTo>
                <a:cubicBezTo>
                  <a:pt x="0" y="110865"/>
                  <a:pt x="32010" y="142875"/>
                  <a:pt x="71437" y="142875"/>
                </a:cubicBezTo>
                <a:close/>
                <a:moveTo>
                  <a:pt x="94990" y="59355"/>
                </a:moveTo>
                <a:lnTo>
                  <a:pt x="72665" y="95073"/>
                </a:lnTo>
                <a:cubicBezTo>
                  <a:pt x="71493" y="96943"/>
                  <a:pt x="69484" y="98115"/>
                  <a:pt x="67280" y="98227"/>
                </a:cubicBezTo>
                <a:cubicBezTo>
                  <a:pt x="65075" y="98338"/>
                  <a:pt x="62954" y="97334"/>
                  <a:pt x="61643" y="95548"/>
                </a:cubicBezTo>
                <a:lnTo>
                  <a:pt x="48248" y="77688"/>
                </a:lnTo>
                <a:cubicBezTo>
                  <a:pt x="46016" y="74730"/>
                  <a:pt x="46630" y="70545"/>
                  <a:pt x="49588" y="68312"/>
                </a:cubicBezTo>
                <a:cubicBezTo>
                  <a:pt x="52546" y="66080"/>
                  <a:pt x="56731" y="66694"/>
                  <a:pt x="58964" y="69652"/>
                </a:cubicBezTo>
                <a:lnTo>
                  <a:pt x="66498" y="79697"/>
                </a:lnTo>
                <a:lnTo>
                  <a:pt x="83632" y="52267"/>
                </a:lnTo>
                <a:cubicBezTo>
                  <a:pt x="85585" y="49141"/>
                  <a:pt x="89715" y="48165"/>
                  <a:pt x="92869" y="50146"/>
                </a:cubicBezTo>
                <a:cubicBezTo>
                  <a:pt x="96022" y="52127"/>
                  <a:pt x="96971" y="56229"/>
                  <a:pt x="94990" y="59382"/>
                </a:cubicBezTo>
                <a:close/>
              </a:path>
            </a:pathLst>
          </a:custGeom>
          <a:solidFill>
            <a:srgbClr val="5F6F6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15"/>
          <p:cNvSpPr/>
          <p:nvPr/>
        </p:nvSpPr>
        <p:spPr>
          <a:xfrm>
            <a:off x="4601828" y="4421188"/>
            <a:ext cx="3278188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F3E3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Develop practical assessment systems that evaluate capability beyond credentials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15"/>
          <p:cNvSpPr/>
          <p:nvPr/>
        </p:nvSpPr>
        <p:spPr>
          <a:xfrm>
            <a:off x="4398677" y="5024438"/>
            <a:ext cx="142875" cy="142875"/>
          </a:xfrm>
          <a:custGeom>
            <a:rect b="b" l="l" r="r" t="t"/>
            <a:pathLst>
              <a:path extrusionOk="0" h="142875" w="142875">
                <a:moveTo>
                  <a:pt x="71438" y="142875"/>
                </a:moveTo>
                <a:cubicBezTo>
                  <a:pt x="110865" y="142875"/>
                  <a:pt x="142875" y="110865"/>
                  <a:pt x="142875" y="71438"/>
                </a:cubicBezTo>
                <a:cubicBezTo>
                  <a:pt x="142875" y="32010"/>
                  <a:pt x="110865" y="0"/>
                  <a:pt x="71438" y="0"/>
                </a:cubicBezTo>
                <a:cubicBezTo>
                  <a:pt x="32010" y="0"/>
                  <a:pt x="0" y="32010"/>
                  <a:pt x="0" y="71438"/>
                </a:cubicBezTo>
                <a:cubicBezTo>
                  <a:pt x="0" y="110865"/>
                  <a:pt x="32010" y="142875"/>
                  <a:pt x="71437" y="142875"/>
                </a:cubicBezTo>
                <a:close/>
                <a:moveTo>
                  <a:pt x="94990" y="59355"/>
                </a:moveTo>
                <a:lnTo>
                  <a:pt x="72665" y="95073"/>
                </a:lnTo>
                <a:cubicBezTo>
                  <a:pt x="71493" y="96943"/>
                  <a:pt x="69484" y="98115"/>
                  <a:pt x="67280" y="98227"/>
                </a:cubicBezTo>
                <a:cubicBezTo>
                  <a:pt x="65075" y="98338"/>
                  <a:pt x="62954" y="97334"/>
                  <a:pt x="61643" y="95548"/>
                </a:cubicBezTo>
                <a:lnTo>
                  <a:pt x="48248" y="77688"/>
                </a:lnTo>
                <a:cubicBezTo>
                  <a:pt x="46016" y="74730"/>
                  <a:pt x="46630" y="70545"/>
                  <a:pt x="49588" y="68312"/>
                </a:cubicBezTo>
                <a:cubicBezTo>
                  <a:pt x="52546" y="66080"/>
                  <a:pt x="56731" y="66694"/>
                  <a:pt x="58964" y="69652"/>
                </a:cubicBezTo>
                <a:lnTo>
                  <a:pt x="66498" y="79697"/>
                </a:lnTo>
                <a:lnTo>
                  <a:pt x="83632" y="52267"/>
                </a:lnTo>
                <a:cubicBezTo>
                  <a:pt x="85585" y="49141"/>
                  <a:pt x="89715" y="48165"/>
                  <a:pt x="92869" y="50146"/>
                </a:cubicBezTo>
                <a:cubicBezTo>
                  <a:pt x="96022" y="52127"/>
                  <a:pt x="96971" y="56229"/>
                  <a:pt x="94990" y="59382"/>
                </a:cubicBezTo>
                <a:close/>
              </a:path>
            </a:pathLst>
          </a:custGeom>
          <a:solidFill>
            <a:srgbClr val="5F6F6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15"/>
          <p:cNvSpPr/>
          <p:nvPr/>
        </p:nvSpPr>
        <p:spPr>
          <a:xfrm>
            <a:off x="4652677" y="4992688"/>
            <a:ext cx="2817813" cy="1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F3E3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Build work readiness partnerships with institutions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15"/>
          <p:cNvSpPr/>
          <p:nvPr/>
        </p:nvSpPr>
        <p:spPr>
          <a:xfrm>
            <a:off x="8110761" y="988219"/>
            <a:ext cx="3762375" cy="4405313"/>
          </a:xfrm>
          <a:custGeom>
            <a:rect b="b" l="l" r="r" t="t"/>
            <a:pathLst>
              <a:path extrusionOk="0" h="4405313" w="3762375">
                <a:moveTo>
                  <a:pt x="95263" y="0"/>
                </a:moveTo>
                <a:lnTo>
                  <a:pt x="3667112" y="0"/>
                </a:lnTo>
                <a:cubicBezTo>
                  <a:pt x="3719724" y="0"/>
                  <a:pt x="3762375" y="42651"/>
                  <a:pt x="3762375" y="95263"/>
                </a:cubicBezTo>
                <a:lnTo>
                  <a:pt x="3762375" y="4310049"/>
                </a:lnTo>
                <a:cubicBezTo>
                  <a:pt x="3762375" y="4362662"/>
                  <a:pt x="3719724" y="4405313"/>
                  <a:pt x="3667112" y="4405313"/>
                </a:cubicBezTo>
                <a:lnTo>
                  <a:pt x="95263" y="4405313"/>
                </a:lnTo>
                <a:cubicBezTo>
                  <a:pt x="42651" y="4405313"/>
                  <a:pt x="0" y="4362662"/>
                  <a:pt x="0" y="4310049"/>
                </a:cubicBezTo>
                <a:lnTo>
                  <a:pt x="0" y="95263"/>
                </a:lnTo>
                <a:cubicBezTo>
                  <a:pt x="0" y="42686"/>
                  <a:pt x="42686" y="0"/>
                  <a:pt x="95263" y="0"/>
                </a:cubicBezTo>
                <a:close/>
              </a:path>
            </a:pathLst>
          </a:custGeom>
          <a:solidFill>
            <a:srgbClr val="2F3E3B">
              <a:alpha val="10196"/>
            </a:srgbClr>
          </a:solidFill>
          <a:ln cap="flat" cmpd="sng" w="12700">
            <a:solidFill>
              <a:srgbClr val="2F3E3B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15"/>
          <p:cNvSpPr/>
          <p:nvPr/>
        </p:nvSpPr>
        <p:spPr>
          <a:xfrm>
            <a:off x="8273479" y="1150938"/>
            <a:ext cx="381000" cy="381000"/>
          </a:xfrm>
          <a:custGeom>
            <a:rect b="b" l="l" r="r" t="t"/>
            <a:pathLst>
              <a:path extrusionOk="0" h="381000" w="381000">
                <a:moveTo>
                  <a:pt x="95250" y="0"/>
                </a:moveTo>
                <a:lnTo>
                  <a:pt x="285750" y="0"/>
                </a:lnTo>
                <a:cubicBezTo>
                  <a:pt x="338320" y="0"/>
                  <a:pt x="381000" y="42680"/>
                  <a:pt x="381000" y="95250"/>
                </a:cubicBezTo>
                <a:lnTo>
                  <a:pt x="381000" y="285750"/>
                </a:lnTo>
                <a:cubicBezTo>
                  <a:pt x="381000" y="338320"/>
                  <a:pt x="338320" y="381000"/>
                  <a:pt x="285750" y="381000"/>
                </a:cubicBezTo>
                <a:lnTo>
                  <a:pt x="95250" y="381000"/>
                </a:lnTo>
                <a:cubicBezTo>
                  <a:pt x="42680" y="381000"/>
                  <a:pt x="0" y="338320"/>
                  <a:pt x="0" y="285750"/>
                </a:cubicBezTo>
                <a:lnTo>
                  <a:pt x="0" y="95250"/>
                </a:lnTo>
                <a:cubicBezTo>
                  <a:pt x="0" y="42680"/>
                  <a:pt x="42680" y="0"/>
                  <a:pt x="95250" y="0"/>
                </a:cubicBezTo>
                <a:close/>
              </a:path>
            </a:pathLst>
          </a:custGeom>
          <a:solidFill>
            <a:srgbClr val="2F3E3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15"/>
          <p:cNvSpPr/>
          <p:nvPr/>
        </p:nvSpPr>
        <p:spPr>
          <a:xfrm>
            <a:off x="8384604" y="1262063"/>
            <a:ext cx="158750" cy="158750"/>
          </a:xfrm>
          <a:custGeom>
            <a:rect b="b" l="l" r="r" t="t"/>
            <a:pathLst>
              <a:path extrusionOk="0" h="158750" w="158750">
                <a:moveTo>
                  <a:pt x="74011" y="1581"/>
                </a:moveTo>
                <a:cubicBezTo>
                  <a:pt x="77267" y="-527"/>
                  <a:pt x="81483" y="-527"/>
                  <a:pt x="84739" y="1581"/>
                </a:cubicBezTo>
                <a:lnTo>
                  <a:pt x="154192" y="46230"/>
                </a:lnTo>
                <a:cubicBezTo>
                  <a:pt x="157882" y="48617"/>
                  <a:pt x="159587" y="53144"/>
                  <a:pt x="158347" y="57361"/>
                </a:cubicBezTo>
                <a:cubicBezTo>
                  <a:pt x="157107" y="61578"/>
                  <a:pt x="153231" y="64492"/>
                  <a:pt x="148828" y="64492"/>
                </a:cubicBezTo>
                <a:lnTo>
                  <a:pt x="138906" y="64492"/>
                </a:lnTo>
                <a:lnTo>
                  <a:pt x="138906" y="128984"/>
                </a:lnTo>
                <a:lnTo>
                  <a:pt x="154781" y="140891"/>
                </a:lnTo>
                <a:cubicBezTo>
                  <a:pt x="157293" y="142751"/>
                  <a:pt x="158750" y="145697"/>
                  <a:pt x="158750" y="148828"/>
                </a:cubicBezTo>
                <a:cubicBezTo>
                  <a:pt x="158750" y="154316"/>
                  <a:pt x="154316" y="158750"/>
                  <a:pt x="148828" y="158750"/>
                </a:cubicBezTo>
                <a:lnTo>
                  <a:pt x="9922" y="158750"/>
                </a:lnTo>
                <a:cubicBezTo>
                  <a:pt x="4434" y="158750"/>
                  <a:pt x="0" y="154316"/>
                  <a:pt x="0" y="148828"/>
                </a:cubicBezTo>
                <a:cubicBezTo>
                  <a:pt x="0" y="145697"/>
                  <a:pt x="1457" y="142751"/>
                  <a:pt x="3969" y="140891"/>
                </a:cubicBezTo>
                <a:lnTo>
                  <a:pt x="19844" y="128984"/>
                </a:lnTo>
                <a:lnTo>
                  <a:pt x="19844" y="128984"/>
                </a:lnTo>
                <a:lnTo>
                  <a:pt x="19844" y="64492"/>
                </a:lnTo>
                <a:lnTo>
                  <a:pt x="9922" y="64492"/>
                </a:lnTo>
                <a:cubicBezTo>
                  <a:pt x="5519" y="64492"/>
                  <a:pt x="1643" y="61578"/>
                  <a:pt x="403" y="57361"/>
                </a:cubicBezTo>
                <a:cubicBezTo>
                  <a:pt x="-837" y="53144"/>
                  <a:pt x="868" y="48586"/>
                  <a:pt x="4558" y="46230"/>
                </a:cubicBezTo>
                <a:lnTo>
                  <a:pt x="74011" y="1581"/>
                </a:lnTo>
                <a:close/>
                <a:moveTo>
                  <a:pt x="104180" y="64492"/>
                </a:moveTo>
                <a:lnTo>
                  <a:pt x="104180" y="128984"/>
                </a:lnTo>
                <a:lnTo>
                  <a:pt x="124023" y="128984"/>
                </a:lnTo>
                <a:lnTo>
                  <a:pt x="124023" y="64492"/>
                </a:lnTo>
                <a:lnTo>
                  <a:pt x="104180" y="64492"/>
                </a:lnTo>
                <a:close/>
                <a:moveTo>
                  <a:pt x="69453" y="128984"/>
                </a:moveTo>
                <a:lnTo>
                  <a:pt x="89297" y="128984"/>
                </a:lnTo>
                <a:lnTo>
                  <a:pt x="89297" y="64492"/>
                </a:lnTo>
                <a:lnTo>
                  <a:pt x="69453" y="64492"/>
                </a:lnTo>
                <a:lnTo>
                  <a:pt x="69453" y="128984"/>
                </a:lnTo>
                <a:close/>
                <a:moveTo>
                  <a:pt x="34727" y="64492"/>
                </a:moveTo>
                <a:lnTo>
                  <a:pt x="34727" y="128984"/>
                </a:lnTo>
                <a:lnTo>
                  <a:pt x="54570" y="128984"/>
                </a:lnTo>
                <a:lnTo>
                  <a:pt x="54570" y="64492"/>
                </a:lnTo>
                <a:lnTo>
                  <a:pt x="34727" y="644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15"/>
          <p:cNvSpPr/>
          <p:nvPr/>
        </p:nvSpPr>
        <p:spPr>
          <a:xfrm>
            <a:off x="8749729" y="1230313"/>
            <a:ext cx="1301750" cy="222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50">
                <a:solidFill>
                  <a:srgbClr val="2F3E3B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For Policy Makers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15"/>
          <p:cNvSpPr/>
          <p:nvPr/>
        </p:nvSpPr>
        <p:spPr>
          <a:xfrm>
            <a:off x="8273479" y="1658938"/>
            <a:ext cx="3436938" cy="1143000"/>
          </a:xfrm>
          <a:custGeom>
            <a:rect b="b" l="l" r="r" t="t"/>
            <a:pathLst>
              <a:path extrusionOk="0" h="1143000" w="3436938">
                <a:moveTo>
                  <a:pt x="63505" y="0"/>
                </a:moveTo>
                <a:lnTo>
                  <a:pt x="3373432" y="0"/>
                </a:lnTo>
                <a:cubicBezTo>
                  <a:pt x="3408505" y="0"/>
                  <a:pt x="3436938" y="28432"/>
                  <a:pt x="3436938" y="63505"/>
                </a:cubicBezTo>
                <a:lnTo>
                  <a:pt x="3436938" y="1079495"/>
                </a:lnTo>
                <a:cubicBezTo>
                  <a:pt x="3436938" y="1114568"/>
                  <a:pt x="3408505" y="1143000"/>
                  <a:pt x="3373432" y="1143000"/>
                </a:cubicBezTo>
                <a:lnTo>
                  <a:pt x="63505" y="1143000"/>
                </a:lnTo>
                <a:cubicBezTo>
                  <a:pt x="28432" y="1143000"/>
                  <a:pt x="0" y="1114568"/>
                  <a:pt x="0" y="1079495"/>
                </a:cubicBezTo>
                <a:lnTo>
                  <a:pt x="0" y="63505"/>
                </a:lnTo>
                <a:cubicBezTo>
                  <a:pt x="0" y="28456"/>
                  <a:pt x="28456" y="0"/>
                  <a:pt x="6350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15"/>
          <p:cNvSpPr/>
          <p:nvPr/>
        </p:nvSpPr>
        <p:spPr>
          <a:xfrm>
            <a:off x="8432229" y="1817688"/>
            <a:ext cx="3182938" cy="8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2F3E3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 national employability strategy cannot be built around curriculum reform alone.</a:t>
            </a:r>
            <a:r>
              <a:rPr lang="en-US" sz="1000">
                <a:solidFill>
                  <a:srgbClr val="2F3E3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The strongest variables involve exposure, transition support, signalling, and institutional conversion capacity.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15"/>
          <p:cNvSpPr/>
          <p:nvPr/>
        </p:nvSpPr>
        <p:spPr>
          <a:xfrm>
            <a:off x="8273479" y="3038078"/>
            <a:ext cx="254000" cy="254000"/>
          </a:xfrm>
          <a:custGeom>
            <a:rect b="b" l="l" r="r" t="t"/>
            <a:pathLst>
              <a:path extrusionOk="0" h="254000" w="254000">
                <a:moveTo>
                  <a:pt x="63500" y="0"/>
                </a:moveTo>
                <a:lnTo>
                  <a:pt x="190500" y="0"/>
                </a:lnTo>
                <a:cubicBezTo>
                  <a:pt x="225547" y="0"/>
                  <a:pt x="254000" y="28453"/>
                  <a:pt x="254000" y="63500"/>
                </a:cubicBezTo>
                <a:lnTo>
                  <a:pt x="254000" y="190500"/>
                </a:lnTo>
                <a:cubicBezTo>
                  <a:pt x="254000" y="225547"/>
                  <a:pt x="225547" y="254000"/>
                  <a:pt x="190500" y="254000"/>
                </a:cubicBezTo>
                <a:lnTo>
                  <a:pt x="63500" y="254000"/>
                </a:lnTo>
                <a:cubicBezTo>
                  <a:pt x="28453" y="254000"/>
                  <a:pt x="0" y="225547"/>
                  <a:pt x="0" y="190500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solidFill>
            <a:srgbClr val="4C8A7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15"/>
          <p:cNvSpPr/>
          <p:nvPr/>
        </p:nvSpPr>
        <p:spPr>
          <a:xfrm>
            <a:off x="8245698" y="3038078"/>
            <a:ext cx="309563" cy="2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75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15"/>
          <p:cNvSpPr/>
          <p:nvPr/>
        </p:nvSpPr>
        <p:spPr>
          <a:xfrm>
            <a:off x="8622729" y="3038078"/>
            <a:ext cx="2881313" cy="1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F3E3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Pay greater attention to </a:t>
            </a:r>
            <a:r>
              <a:rPr b="1" lang="en-US" sz="1000">
                <a:solidFill>
                  <a:srgbClr val="2F3E3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employability infrastructure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15"/>
          <p:cNvSpPr/>
          <p:nvPr/>
        </p:nvSpPr>
        <p:spPr>
          <a:xfrm>
            <a:off x="8273479" y="3605609"/>
            <a:ext cx="254000" cy="254000"/>
          </a:xfrm>
          <a:custGeom>
            <a:rect b="b" l="l" r="r" t="t"/>
            <a:pathLst>
              <a:path extrusionOk="0" h="254000" w="254000">
                <a:moveTo>
                  <a:pt x="63500" y="0"/>
                </a:moveTo>
                <a:lnTo>
                  <a:pt x="190500" y="0"/>
                </a:lnTo>
                <a:cubicBezTo>
                  <a:pt x="225547" y="0"/>
                  <a:pt x="254000" y="28453"/>
                  <a:pt x="254000" y="63500"/>
                </a:cubicBezTo>
                <a:lnTo>
                  <a:pt x="254000" y="190500"/>
                </a:lnTo>
                <a:cubicBezTo>
                  <a:pt x="254000" y="225547"/>
                  <a:pt x="225547" y="254000"/>
                  <a:pt x="190500" y="254000"/>
                </a:cubicBezTo>
                <a:lnTo>
                  <a:pt x="63500" y="254000"/>
                </a:lnTo>
                <a:cubicBezTo>
                  <a:pt x="28453" y="254000"/>
                  <a:pt x="0" y="225547"/>
                  <a:pt x="0" y="190500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solidFill>
            <a:srgbClr val="5F6F6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15"/>
          <p:cNvSpPr/>
          <p:nvPr/>
        </p:nvSpPr>
        <p:spPr>
          <a:xfrm>
            <a:off x="8245698" y="3605609"/>
            <a:ext cx="309563" cy="2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75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15"/>
          <p:cNvSpPr/>
          <p:nvPr/>
        </p:nvSpPr>
        <p:spPr>
          <a:xfrm>
            <a:off x="8622729" y="3605609"/>
            <a:ext cx="24765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F3E3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Develop and support </a:t>
            </a:r>
            <a:r>
              <a:rPr b="1" lang="en-US" sz="1000">
                <a:solidFill>
                  <a:srgbClr val="2F3E3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internship ecosystems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15"/>
          <p:cNvSpPr/>
          <p:nvPr/>
        </p:nvSpPr>
        <p:spPr>
          <a:xfrm>
            <a:off x="8273479" y="4173141"/>
            <a:ext cx="254000" cy="254000"/>
          </a:xfrm>
          <a:custGeom>
            <a:rect b="b" l="l" r="r" t="t"/>
            <a:pathLst>
              <a:path extrusionOk="0" h="254000" w="254000">
                <a:moveTo>
                  <a:pt x="63500" y="0"/>
                </a:moveTo>
                <a:lnTo>
                  <a:pt x="190500" y="0"/>
                </a:lnTo>
                <a:cubicBezTo>
                  <a:pt x="225547" y="0"/>
                  <a:pt x="254000" y="28453"/>
                  <a:pt x="254000" y="63500"/>
                </a:cubicBezTo>
                <a:lnTo>
                  <a:pt x="254000" y="190500"/>
                </a:lnTo>
                <a:cubicBezTo>
                  <a:pt x="254000" y="225547"/>
                  <a:pt x="225547" y="254000"/>
                  <a:pt x="190500" y="254000"/>
                </a:cubicBezTo>
                <a:lnTo>
                  <a:pt x="63500" y="254000"/>
                </a:lnTo>
                <a:cubicBezTo>
                  <a:pt x="28453" y="254000"/>
                  <a:pt x="0" y="225547"/>
                  <a:pt x="0" y="190500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solidFill>
            <a:srgbClr val="8FB7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15"/>
          <p:cNvSpPr/>
          <p:nvPr/>
        </p:nvSpPr>
        <p:spPr>
          <a:xfrm>
            <a:off x="8245698" y="4173141"/>
            <a:ext cx="309563" cy="2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75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15"/>
          <p:cNvSpPr/>
          <p:nvPr/>
        </p:nvSpPr>
        <p:spPr>
          <a:xfrm>
            <a:off x="8622729" y="4173141"/>
            <a:ext cx="2119313" cy="1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F3E3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Establish </a:t>
            </a:r>
            <a:r>
              <a:rPr b="1" lang="en-US" sz="1000">
                <a:solidFill>
                  <a:srgbClr val="2F3E3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transition support standards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15"/>
          <p:cNvSpPr/>
          <p:nvPr/>
        </p:nvSpPr>
        <p:spPr>
          <a:xfrm>
            <a:off x="8273479" y="4740672"/>
            <a:ext cx="254000" cy="254000"/>
          </a:xfrm>
          <a:custGeom>
            <a:rect b="b" l="l" r="r" t="t"/>
            <a:pathLst>
              <a:path extrusionOk="0" h="254000" w="254000">
                <a:moveTo>
                  <a:pt x="63500" y="0"/>
                </a:moveTo>
                <a:lnTo>
                  <a:pt x="190500" y="0"/>
                </a:lnTo>
                <a:cubicBezTo>
                  <a:pt x="225547" y="0"/>
                  <a:pt x="254000" y="28453"/>
                  <a:pt x="254000" y="63500"/>
                </a:cubicBezTo>
                <a:lnTo>
                  <a:pt x="254000" y="190500"/>
                </a:lnTo>
                <a:cubicBezTo>
                  <a:pt x="254000" y="225547"/>
                  <a:pt x="225547" y="254000"/>
                  <a:pt x="190500" y="254000"/>
                </a:cubicBezTo>
                <a:lnTo>
                  <a:pt x="63500" y="254000"/>
                </a:lnTo>
                <a:cubicBezTo>
                  <a:pt x="28453" y="254000"/>
                  <a:pt x="0" y="225547"/>
                  <a:pt x="0" y="190500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solidFill>
            <a:srgbClr val="2F3E3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15"/>
          <p:cNvSpPr/>
          <p:nvPr/>
        </p:nvSpPr>
        <p:spPr>
          <a:xfrm>
            <a:off x="8245698" y="4740672"/>
            <a:ext cx="309563" cy="2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75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4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15"/>
          <p:cNvSpPr/>
          <p:nvPr/>
        </p:nvSpPr>
        <p:spPr>
          <a:xfrm>
            <a:off x="8622729" y="4740672"/>
            <a:ext cx="3151188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F3E3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Implement robust </a:t>
            </a:r>
            <a:r>
              <a:rPr b="1" lang="en-US" sz="1000">
                <a:solidFill>
                  <a:srgbClr val="2F3E3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graduate outcome measurement</a:t>
            </a:r>
            <a:r>
              <a:rPr lang="en-US" sz="1000">
                <a:solidFill>
                  <a:srgbClr val="2F3E3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systems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15"/>
          <p:cNvSpPr/>
          <p:nvPr/>
        </p:nvSpPr>
        <p:spPr>
          <a:xfrm>
            <a:off x="317500" y="5524500"/>
            <a:ext cx="11557000" cy="1016000"/>
          </a:xfrm>
          <a:custGeom>
            <a:rect b="b" l="l" r="r" t="t"/>
            <a:pathLst>
              <a:path extrusionOk="0" h="1016000" w="11557000">
                <a:moveTo>
                  <a:pt x="95250" y="0"/>
                </a:moveTo>
                <a:lnTo>
                  <a:pt x="11461750" y="0"/>
                </a:lnTo>
                <a:cubicBezTo>
                  <a:pt x="11514320" y="0"/>
                  <a:pt x="11557000" y="42680"/>
                  <a:pt x="11557000" y="95250"/>
                </a:cubicBezTo>
                <a:lnTo>
                  <a:pt x="11557000" y="920750"/>
                </a:lnTo>
                <a:cubicBezTo>
                  <a:pt x="11557000" y="973320"/>
                  <a:pt x="11514320" y="1016000"/>
                  <a:pt x="11461750" y="1016000"/>
                </a:cubicBezTo>
                <a:lnTo>
                  <a:pt x="95250" y="1016000"/>
                </a:lnTo>
                <a:cubicBezTo>
                  <a:pt x="42680" y="1016000"/>
                  <a:pt x="0" y="973320"/>
                  <a:pt x="0" y="920750"/>
                </a:cubicBezTo>
                <a:lnTo>
                  <a:pt x="0" y="95250"/>
                </a:lnTo>
                <a:cubicBezTo>
                  <a:pt x="0" y="42680"/>
                  <a:pt x="42680" y="0"/>
                  <a:pt x="95250" y="0"/>
                </a:cubicBezTo>
                <a:close/>
              </a:path>
            </a:pathLst>
          </a:custGeom>
          <a:gradFill>
            <a:gsLst>
              <a:gs pos="0">
                <a:srgbClr val="4C8A7A"/>
              </a:gs>
              <a:gs pos="100000">
                <a:srgbClr val="2F3E3B"/>
              </a:gs>
            </a:gsLst>
            <a:lin ang="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15"/>
          <p:cNvSpPr/>
          <p:nvPr/>
        </p:nvSpPr>
        <p:spPr>
          <a:xfrm>
            <a:off x="476250" y="5683250"/>
            <a:ext cx="444500" cy="444500"/>
          </a:xfrm>
          <a:custGeom>
            <a:rect b="b" l="l" r="r" t="t"/>
            <a:pathLst>
              <a:path extrusionOk="0" h="444500" w="444500">
                <a:moveTo>
                  <a:pt x="95252" y="0"/>
                </a:moveTo>
                <a:lnTo>
                  <a:pt x="349248" y="0"/>
                </a:lnTo>
                <a:cubicBezTo>
                  <a:pt x="401819" y="0"/>
                  <a:pt x="444500" y="42681"/>
                  <a:pt x="444500" y="95252"/>
                </a:cubicBezTo>
                <a:lnTo>
                  <a:pt x="444500" y="349248"/>
                </a:lnTo>
                <a:cubicBezTo>
                  <a:pt x="444500" y="401854"/>
                  <a:pt x="401854" y="444500"/>
                  <a:pt x="349248" y="444500"/>
                </a:cubicBezTo>
                <a:lnTo>
                  <a:pt x="95252" y="444500"/>
                </a:lnTo>
                <a:cubicBezTo>
                  <a:pt x="42681" y="444500"/>
                  <a:pt x="0" y="401819"/>
                  <a:pt x="0" y="349248"/>
                </a:cubicBezTo>
                <a:lnTo>
                  <a:pt x="0" y="95252"/>
                </a:lnTo>
                <a:cubicBezTo>
                  <a:pt x="0" y="42646"/>
                  <a:pt x="42646" y="0"/>
                  <a:pt x="95252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15"/>
          <p:cNvSpPr/>
          <p:nvPr/>
        </p:nvSpPr>
        <p:spPr>
          <a:xfrm>
            <a:off x="591344" y="5810250"/>
            <a:ext cx="214313" cy="190500"/>
          </a:xfrm>
          <a:custGeom>
            <a:rect b="b" l="l" r="r" t="t"/>
            <a:pathLst>
              <a:path extrusionOk="0" h="190500" w="214313">
                <a:moveTo>
                  <a:pt x="115156" y="-7032"/>
                </a:moveTo>
                <a:cubicBezTo>
                  <a:pt x="113630" y="-10009"/>
                  <a:pt x="110542" y="-11906"/>
                  <a:pt x="107193" y="-11906"/>
                </a:cubicBezTo>
                <a:cubicBezTo>
                  <a:pt x="103845" y="-11906"/>
                  <a:pt x="100757" y="-10009"/>
                  <a:pt x="99231" y="-7032"/>
                </a:cubicBezTo>
                <a:lnTo>
                  <a:pt x="71847" y="46620"/>
                </a:lnTo>
                <a:lnTo>
                  <a:pt x="12353" y="56071"/>
                </a:lnTo>
                <a:cubicBezTo>
                  <a:pt x="9041" y="56592"/>
                  <a:pt x="6288" y="58936"/>
                  <a:pt x="5246" y="62136"/>
                </a:cubicBezTo>
                <a:cubicBezTo>
                  <a:pt x="4204" y="65336"/>
                  <a:pt x="5060" y="68833"/>
                  <a:pt x="7404" y="71214"/>
                </a:cubicBezTo>
                <a:lnTo>
                  <a:pt x="49969" y="113816"/>
                </a:lnTo>
                <a:lnTo>
                  <a:pt x="40593" y="173310"/>
                </a:lnTo>
                <a:cubicBezTo>
                  <a:pt x="40072" y="176622"/>
                  <a:pt x="41449" y="179970"/>
                  <a:pt x="44165" y="181942"/>
                </a:cubicBezTo>
                <a:cubicBezTo>
                  <a:pt x="46881" y="183914"/>
                  <a:pt x="50453" y="184212"/>
                  <a:pt x="53467" y="182687"/>
                </a:cubicBezTo>
                <a:lnTo>
                  <a:pt x="107193" y="155377"/>
                </a:lnTo>
                <a:lnTo>
                  <a:pt x="160883" y="182687"/>
                </a:lnTo>
                <a:cubicBezTo>
                  <a:pt x="163860" y="184212"/>
                  <a:pt x="167469" y="183914"/>
                  <a:pt x="170185" y="181942"/>
                </a:cubicBezTo>
                <a:cubicBezTo>
                  <a:pt x="172901" y="179970"/>
                  <a:pt x="174278" y="176659"/>
                  <a:pt x="173757" y="173310"/>
                </a:cubicBezTo>
                <a:lnTo>
                  <a:pt x="164343" y="113816"/>
                </a:lnTo>
                <a:lnTo>
                  <a:pt x="206908" y="71214"/>
                </a:lnTo>
                <a:cubicBezTo>
                  <a:pt x="209290" y="68833"/>
                  <a:pt x="210108" y="65336"/>
                  <a:pt x="209066" y="62136"/>
                </a:cubicBezTo>
                <a:cubicBezTo>
                  <a:pt x="208025" y="58936"/>
                  <a:pt x="205308" y="56592"/>
                  <a:pt x="201960" y="56071"/>
                </a:cubicBezTo>
                <a:lnTo>
                  <a:pt x="142503" y="46620"/>
                </a:lnTo>
                <a:lnTo>
                  <a:pt x="115156" y="-70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15"/>
          <p:cNvSpPr/>
          <p:nvPr/>
        </p:nvSpPr>
        <p:spPr>
          <a:xfrm>
            <a:off x="1047750" y="5683250"/>
            <a:ext cx="10747375" cy="222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50">
                <a:solidFill>
                  <a:srgbClr val="FFFFFF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Central Contribution of Round 3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15"/>
          <p:cNvSpPr/>
          <p:nvPr/>
        </p:nvSpPr>
        <p:spPr>
          <a:xfrm>
            <a:off x="1047750" y="5969000"/>
            <a:ext cx="10731500" cy="412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Nigerian higher education produces broad readiness, but does not yet consistently produce deep, conversion-ready, transition-effective employability.</a:t>
            </a:r>
            <a:r>
              <a:rPr lang="en-US" sz="10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The bottleneck lies in the space between learning and labour market visibility, institutional experience and selection readiness, confidence and conversion, graduation and timely workforce entry.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381000" y="457200"/>
            <a:ext cx="457200" cy="38100"/>
          </a:xfrm>
          <a:custGeom>
            <a:rect b="b" l="l" r="r" t="t"/>
            <a:pathLst>
              <a:path extrusionOk="0" h="38100" w="457200">
                <a:moveTo>
                  <a:pt x="0" y="0"/>
                </a:moveTo>
                <a:lnTo>
                  <a:pt x="457200" y="0"/>
                </a:lnTo>
                <a:lnTo>
                  <a:pt x="4572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4C8A7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5"/>
          <p:cNvSpPr/>
          <p:nvPr/>
        </p:nvSpPr>
        <p:spPr>
          <a:xfrm>
            <a:off x="952500" y="381000"/>
            <a:ext cx="1495425" cy="1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4C8A7A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Report Structure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5"/>
          <p:cNvSpPr/>
          <p:nvPr/>
        </p:nvSpPr>
        <p:spPr>
          <a:xfrm>
            <a:off x="381000" y="647700"/>
            <a:ext cx="11658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2F3E3B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Report Overview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5"/>
          <p:cNvSpPr/>
          <p:nvPr/>
        </p:nvSpPr>
        <p:spPr>
          <a:xfrm>
            <a:off x="400050" y="1333500"/>
            <a:ext cx="5600700" cy="1752600"/>
          </a:xfrm>
          <a:custGeom>
            <a:rect b="b" l="l" r="r" t="t"/>
            <a:pathLst>
              <a:path extrusionOk="0" h="1752600" w="5600700">
                <a:moveTo>
                  <a:pt x="38100" y="0"/>
                </a:moveTo>
                <a:lnTo>
                  <a:pt x="5486395" y="0"/>
                </a:lnTo>
                <a:cubicBezTo>
                  <a:pt x="5549524" y="0"/>
                  <a:pt x="5600700" y="51176"/>
                  <a:pt x="5600700" y="114305"/>
                </a:cubicBezTo>
                <a:lnTo>
                  <a:pt x="5600700" y="1638295"/>
                </a:lnTo>
                <a:cubicBezTo>
                  <a:pt x="5600700" y="1701424"/>
                  <a:pt x="5549524" y="1752600"/>
                  <a:pt x="5486395" y="1752600"/>
                </a:cubicBezTo>
                <a:lnTo>
                  <a:pt x="38100" y="1752600"/>
                </a:lnTo>
                <a:cubicBezTo>
                  <a:pt x="17072" y="1752600"/>
                  <a:pt x="0" y="1735528"/>
                  <a:pt x="0" y="17145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gradFill>
            <a:gsLst>
              <a:gs pos="0">
                <a:srgbClr val="4C8A7A">
                  <a:alpha val="10196"/>
                </a:srgbClr>
              </a:gs>
              <a:gs pos="100000">
                <a:srgbClr val="8FB7AC">
                  <a:alpha val="5098"/>
                </a:srgbClr>
              </a:gs>
            </a:gsLst>
            <a:lin ang="27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5"/>
          <p:cNvSpPr/>
          <p:nvPr/>
        </p:nvSpPr>
        <p:spPr>
          <a:xfrm>
            <a:off x="400050" y="1333500"/>
            <a:ext cx="38100" cy="1752600"/>
          </a:xfrm>
          <a:custGeom>
            <a:rect b="b" l="l" r="r" t="t"/>
            <a:pathLst>
              <a:path extrusionOk="0" h="1752600" w="38100">
                <a:moveTo>
                  <a:pt x="38100" y="0"/>
                </a:moveTo>
                <a:lnTo>
                  <a:pt x="38100" y="0"/>
                </a:lnTo>
                <a:lnTo>
                  <a:pt x="38100" y="1752600"/>
                </a:lnTo>
                <a:lnTo>
                  <a:pt x="38100" y="1752600"/>
                </a:lnTo>
                <a:cubicBezTo>
                  <a:pt x="17072" y="1752600"/>
                  <a:pt x="0" y="1735528"/>
                  <a:pt x="0" y="17145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4C8A7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5"/>
          <p:cNvSpPr/>
          <p:nvPr/>
        </p:nvSpPr>
        <p:spPr>
          <a:xfrm>
            <a:off x="647700" y="1752600"/>
            <a:ext cx="533400" cy="533400"/>
          </a:xfrm>
          <a:custGeom>
            <a:rect b="b" l="l" r="r" t="t"/>
            <a:pathLst>
              <a:path extrusionOk="0" h="533400" w="533400">
                <a:moveTo>
                  <a:pt x="114302" y="0"/>
                </a:moveTo>
                <a:lnTo>
                  <a:pt x="419098" y="0"/>
                </a:lnTo>
                <a:cubicBezTo>
                  <a:pt x="482183" y="0"/>
                  <a:pt x="533400" y="51217"/>
                  <a:pt x="533400" y="114302"/>
                </a:cubicBezTo>
                <a:lnTo>
                  <a:pt x="533400" y="419098"/>
                </a:lnTo>
                <a:cubicBezTo>
                  <a:pt x="533400" y="482183"/>
                  <a:pt x="482183" y="533400"/>
                  <a:pt x="4190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4C8A7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5"/>
          <p:cNvSpPr/>
          <p:nvPr/>
        </p:nvSpPr>
        <p:spPr>
          <a:xfrm>
            <a:off x="590550" y="1752600"/>
            <a:ext cx="647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01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5"/>
          <p:cNvSpPr/>
          <p:nvPr/>
        </p:nvSpPr>
        <p:spPr>
          <a:xfrm>
            <a:off x="1333500" y="1752600"/>
            <a:ext cx="455295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2F3E3B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Study Methodology &amp; Respondent Profile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5"/>
          <p:cNvSpPr/>
          <p:nvPr/>
        </p:nvSpPr>
        <p:spPr>
          <a:xfrm>
            <a:off x="1333500" y="2171700"/>
            <a:ext cx="4514850" cy="4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F6F6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Research framework, sample composition, and demographic analysis across 1,027 survey participants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5"/>
          <p:cNvSpPr/>
          <p:nvPr/>
        </p:nvSpPr>
        <p:spPr>
          <a:xfrm>
            <a:off x="6210300" y="1333500"/>
            <a:ext cx="5600700" cy="1752600"/>
          </a:xfrm>
          <a:custGeom>
            <a:rect b="b" l="l" r="r" t="t"/>
            <a:pathLst>
              <a:path extrusionOk="0" h="1752600" w="5600700">
                <a:moveTo>
                  <a:pt x="38100" y="0"/>
                </a:moveTo>
                <a:lnTo>
                  <a:pt x="5486395" y="0"/>
                </a:lnTo>
                <a:cubicBezTo>
                  <a:pt x="5549524" y="0"/>
                  <a:pt x="5600700" y="51176"/>
                  <a:pt x="5600700" y="114305"/>
                </a:cubicBezTo>
                <a:lnTo>
                  <a:pt x="5600700" y="1638295"/>
                </a:lnTo>
                <a:cubicBezTo>
                  <a:pt x="5600700" y="1701424"/>
                  <a:pt x="5549524" y="1752600"/>
                  <a:pt x="5486395" y="1752600"/>
                </a:cubicBezTo>
                <a:lnTo>
                  <a:pt x="38100" y="1752600"/>
                </a:lnTo>
                <a:cubicBezTo>
                  <a:pt x="17072" y="1752600"/>
                  <a:pt x="0" y="1735528"/>
                  <a:pt x="0" y="17145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gradFill>
            <a:gsLst>
              <a:gs pos="0">
                <a:srgbClr val="5F6F6B">
                  <a:alpha val="10196"/>
                </a:srgbClr>
              </a:gs>
              <a:gs pos="100000">
                <a:srgbClr val="8FB7AC">
                  <a:alpha val="5098"/>
                </a:srgbClr>
              </a:gs>
            </a:gsLst>
            <a:lin ang="27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5"/>
          <p:cNvSpPr/>
          <p:nvPr/>
        </p:nvSpPr>
        <p:spPr>
          <a:xfrm>
            <a:off x="6210300" y="1333500"/>
            <a:ext cx="38100" cy="1752600"/>
          </a:xfrm>
          <a:custGeom>
            <a:rect b="b" l="l" r="r" t="t"/>
            <a:pathLst>
              <a:path extrusionOk="0" h="1752600" w="38100">
                <a:moveTo>
                  <a:pt x="38100" y="0"/>
                </a:moveTo>
                <a:lnTo>
                  <a:pt x="38100" y="0"/>
                </a:lnTo>
                <a:lnTo>
                  <a:pt x="38100" y="1752600"/>
                </a:lnTo>
                <a:lnTo>
                  <a:pt x="38100" y="1752600"/>
                </a:lnTo>
                <a:cubicBezTo>
                  <a:pt x="17072" y="1752600"/>
                  <a:pt x="0" y="1735528"/>
                  <a:pt x="0" y="17145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5F6F6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5"/>
          <p:cNvSpPr/>
          <p:nvPr/>
        </p:nvSpPr>
        <p:spPr>
          <a:xfrm>
            <a:off x="6457950" y="1752600"/>
            <a:ext cx="533400" cy="533400"/>
          </a:xfrm>
          <a:custGeom>
            <a:rect b="b" l="l" r="r" t="t"/>
            <a:pathLst>
              <a:path extrusionOk="0" h="533400" w="533400">
                <a:moveTo>
                  <a:pt x="114302" y="0"/>
                </a:moveTo>
                <a:lnTo>
                  <a:pt x="419098" y="0"/>
                </a:lnTo>
                <a:cubicBezTo>
                  <a:pt x="482183" y="0"/>
                  <a:pt x="533400" y="51217"/>
                  <a:pt x="533400" y="114302"/>
                </a:cubicBezTo>
                <a:lnTo>
                  <a:pt x="533400" y="419098"/>
                </a:lnTo>
                <a:cubicBezTo>
                  <a:pt x="533400" y="482183"/>
                  <a:pt x="482183" y="533400"/>
                  <a:pt x="4190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5F6F6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5"/>
          <p:cNvSpPr/>
          <p:nvPr/>
        </p:nvSpPr>
        <p:spPr>
          <a:xfrm>
            <a:off x="6400800" y="1752600"/>
            <a:ext cx="647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02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5"/>
          <p:cNvSpPr/>
          <p:nvPr/>
        </p:nvSpPr>
        <p:spPr>
          <a:xfrm>
            <a:off x="7143750" y="1752600"/>
            <a:ext cx="455295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2F3E3B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Core Findings: Readiness &amp; Preparation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5"/>
          <p:cNvSpPr/>
          <p:nvPr/>
        </p:nvSpPr>
        <p:spPr>
          <a:xfrm>
            <a:off x="7143750" y="2171700"/>
            <a:ext cx="4514850" cy="4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F6F6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Critical analysis of readiness breadth vs. depth, experiential learning dominance, and skills acquisition patterns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5"/>
          <p:cNvSpPr/>
          <p:nvPr/>
        </p:nvSpPr>
        <p:spPr>
          <a:xfrm>
            <a:off x="400050" y="3276600"/>
            <a:ext cx="5600700" cy="2057400"/>
          </a:xfrm>
          <a:custGeom>
            <a:rect b="b" l="l" r="r" t="t"/>
            <a:pathLst>
              <a:path extrusionOk="0" h="2057400" w="5600700">
                <a:moveTo>
                  <a:pt x="38100" y="0"/>
                </a:moveTo>
                <a:lnTo>
                  <a:pt x="5486391" y="0"/>
                </a:lnTo>
                <a:cubicBezTo>
                  <a:pt x="5549522" y="0"/>
                  <a:pt x="5600700" y="51178"/>
                  <a:pt x="5600700" y="114309"/>
                </a:cubicBezTo>
                <a:lnTo>
                  <a:pt x="5600700" y="1943091"/>
                </a:lnTo>
                <a:cubicBezTo>
                  <a:pt x="5600700" y="2006222"/>
                  <a:pt x="5549522" y="2057400"/>
                  <a:pt x="5486391" y="2057400"/>
                </a:cubicBezTo>
                <a:lnTo>
                  <a:pt x="38100" y="2057400"/>
                </a:lnTo>
                <a:cubicBezTo>
                  <a:pt x="17072" y="2057400"/>
                  <a:pt x="0" y="2040328"/>
                  <a:pt x="0" y="20193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gradFill>
            <a:gsLst>
              <a:gs pos="0">
                <a:srgbClr val="8FB7AC">
                  <a:alpha val="10196"/>
                </a:srgbClr>
              </a:gs>
              <a:gs pos="100000">
                <a:srgbClr val="4C8A7A">
                  <a:alpha val="5098"/>
                </a:srgbClr>
              </a:gs>
            </a:gsLst>
            <a:lin ang="27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5"/>
          <p:cNvSpPr/>
          <p:nvPr/>
        </p:nvSpPr>
        <p:spPr>
          <a:xfrm>
            <a:off x="400050" y="3276600"/>
            <a:ext cx="38100" cy="2057400"/>
          </a:xfrm>
          <a:custGeom>
            <a:rect b="b" l="l" r="r" t="t"/>
            <a:pathLst>
              <a:path extrusionOk="0" h="2057400" w="38100">
                <a:moveTo>
                  <a:pt x="38100" y="0"/>
                </a:moveTo>
                <a:lnTo>
                  <a:pt x="38100" y="0"/>
                </a:lnTo>
                <a:lnTo>
                  <a:pt x="38100" y="2057400"/>
                </a:lnTo>
                <a:lnTo>
                  <a:pt x="38100" y="2057400"/>
                </a:lnTo>
                <a:cubicBezTo>
                  <a:pt x="17072" y="2057400"/>
                  <a:pt x="0" y="2040328"/>
                  <a:pt x="0" y="20193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FB7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5"/>
          <p:cNvSpPr/>
          <p:nvPr/>
        </p:nvSpPr>
        <p:spPr>
          <a:xfrm>
            <a:off x="647700" y="3848100"/>
            <a:ext cx="533400" cy="533400"/>
          </a:xfrm>
          <a:custGeom>
            <a:rect b="b" l="l" r="r" t="t"/>
            <a:pathLst>
              <a:path extrusionOk="0" h="533400" w="533400">
                <a:moveTo>
                  <a:pt x="114302" y="0"/>
                </a:moveTo>
                <a:lnTo>
                  <a:pt x="419098" y="0"/>
                </a:lnTo>
                <a:cubicBezTo>
                  <a:pt x="482183" y="0"/>
                  <a:pt x="533400" y="51217"/>
                  <a:pt x="533400" y="114302"/>
                </a:cubicBezTo>
                <a:lnTo>
                  <a:pt x="533400" y="419098"/>
                </a:lnTo>
                <a:cubicBezTo>
                  <a:pt x="533400" y="482183"/>
                  <a:pt x="482183" y="533400"/>
                  <a:pt x="4190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8FB7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5"/>
          <p:cNvSpPr/>
          <p:nvPr/>
        </p:nvSpPr>
        <p:spPr>
          <a:xfrm>
            <a:off x="590550" y="3848100"/>
            <a:ext cx="647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03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5"/>
          <p:cNvSpPr/>
          <p:nvPr/>
        </p:nvSpPr>
        <p:spPr>
          <a:xfrm>
            <a:off x="1333500" y="3848100"/>
            <a:ext cx="455295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2F3E3B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Career Support Systems &amp; Digital Behavior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5"/>
          <p:cNvSpPr/>
          <p:nvPr/>
        </p:nvSpPr>
        <p:spPr>
          <a:xfrm>
            <a:off x="1333500" y="4267200"/>
            <a:ext cx="4514850" cy="4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F6F6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Institutional support effectiveness, digital job search patterns, and multidimensional career fulfilment expectations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6210300" y="3276600"/>
            <a:ext cx="5600700" cy="2057400"/>
          </a:xfrm>
          <a:custGeom>
            <a:rect b="b" l="l" r="r" t="t"/>
            <a:pathLst>
              <a:path extrusionOk="0" h="2057400" w="5600700">
                <a:moveTo>
                  <a:pt x="38100" y="0"/>
                </a:moveTo>
                <a:lnTo>
                  <a:pt x="5486391" y="0"/>
                </a:lnTo>
                <a:cubicBezTo>
                  <a:pt x="5549522" y="0"/>
                  <a:pt x="5600700" y="51178"/>
                  <a:pt x="5600700" y="114309"/>
                </a:cubicBezTo>
                <a:lnTo>
                  <a:pt x="5600700" y="1943091"/>
                </a:lnTo>
                <a:cubicBezTo>
                  <a:pt x="5600700" y="2006222"/>
                  <a:pt x="5549522" y="2057400"/>
                  <a:pt x="5486391" y="2057400"/>
                </a:cubicBezTo>
                <a:lnTo>
                  <a:pt x="38100" y="2057400"/>
                </a:lnTo>
                <a:cubicBezTo>
                  <a:pt x="17072" y="2057400"/>
                  <a:pt x="0" y="2040328"/>
                  <a:pt x="0" y="20193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gradFill>
            <a:gsLst>
              <a:gs pos="0">
                <a:srgbClr val="2F3E3B">
                  <a:alpha val="10196"/>
                </a:srgbClr>
              </a:gs>
              <a:gs pos="100000">
                <a:srgbClr val="5F6F6B">
                  <a:alpha val="5098"/>
                </a:srgbClr>
              </a:gs>
            </a:gsLst>
            <a:lin ang="27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6210300" y="3276600"/>
            <a:ext cx="38100" cy="2057400"/>
          </a:xfrm>
          <a:custGeom>
            <a:rect b="b" l="l" r="r" t="t"/>
            <a:pathLst>
              <a:path extrusionOk="0" h="2057400" w="38100">
                <a:moveTo>
                  <a:pt x="38100" y="0"/>
                </a:moveTo>
                <a:lnTo>
                  <a:pt x="38100" y="0"/>
                </a:lnTo>
                <a:lnTo>
                  <a:pt x="38100" y="2057400"/>
                </a:lnTo>
                <a:lnTo>
                  <a:pt x="38100" y="2057400"/>
                </a:lnTo>
                <a:cubicBezTo>
                  <a:pt x="17072" y="2057400"/>
                  <a:pt x="0" y="2040328"/>
                  <a:pt x="0" y="20193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2F3E3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6457950" y="3695700"/>
            <a:ext cx="533400" cy="533400"/>
          </a:xfrm>
          <a:custGeom>
            <a:rect b="b" l="l" r="r" t="t"/>
            <a:pathLst>
              <a:path extrusionOk="0" h="533400" w="533400">
                <a:moveTo>
                  <a:pt x="114302" y="0"/>
                </a:moveTo>
                <a:lnTo>
                  <a:pt x="419098" y="0"/>
                </a:lnTo>
                <a:cubicBezTo>
                  <a:pt x="482183" y="0"/>
                  <a:pt x="533400" y="51217"/>
                  <a:pt x="533400" y="114302"/>
                </a:cubicBezTo>
                <a:lnTo>
                  <a:pt x="533400" y="419098"/>
                </a:lnTo>
                <a:cubicBezTo>
                  <a:pt x="533400" y="482183"/>
                  <a:pt x="482183" y="533400"/>
                  <a:pt x="4190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2F3E3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6400800" y="3695700"/>
            <a:ext cx="647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04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7143750" y="3695700"/>
            <a:ext cx="455295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2F3E3B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Longitudinal Analysis &amp; Statistical Inference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7143750" y="4419600"/>
            <a:ext cx="4514850" cy="4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F6F6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Three-round trend analysis (2017-2019), convergence findings, and key statistical associations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5"/>
          <p:cNvSpPr/>
          <p:nvPr/>
        </p:nvSpPr>
        <p:spPr>
          <a:xfrm>
            <a:off x="381000" y="5524500"/>
            <a:ext cx="11430000" cy="952500"/>
          </a:xfrm>
          <a:custGeom>
            <a:rect b="b" l="l" r="r" t="t"/>
            <a:pathLst>
              <a:path extrusionOk="0" h="952500" w="11430000">
                <a:moveTo>
                  <a:pt x="114300" y="0"/>
                </a:moveTo>
                <a:lnTo>
                  <a:pt x="11315700" y="0"/>
                </a:lnTo>
                <a:cubicBezTo>
                  <a:pt x="11378784" y="0"/>
                  <a:pt x="11430000" y="51216"/>
                  <a:pt x="11430000" y="114300"/>
                </a:cubicBezTo>
                <a:lnTo>
                  <a:pt x="11430000" y="838200"/>
                </a:lnTo>
                <a:cubicBezTo>
                  <a:pt x="11430000" y="901284"/>
                  <a:pt x="11378784" y="952500"/>
                  <a:pt x="11315700" y="952500"/>
                </a:cubicBezTo>
                <a:lnTo>
                  <a:pt x="114300" y="952500"/>
                </a:lnTo>
                <a:cubicBezTo>
                  <a:pt x="51216" y="952500"/>
                  <a:pt x="0" y="901284"/>
                  <a:pt x="0" y="8382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gradFill>
            <a:gsLst>
              <a:gs pos="0">
                <a:srgbClr val="4C8A7A"/>
              </a:gs>
              <a:gs pos="100000">
                <a:srgbClr val="5F6F6B"/>
              </a:gs>
            </a:gsLst>
            <a:lin ang="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5"/>
          <p:cNvSpPr/>
          <p:nvPr/>
        </p:nvSpPr>
        <p:spPr>
          <a:xfrm>
            <a:off x="571500" y="5734050"/>
            <a:ext cx="533400" cy="533400"/>
          </a:xfrm>
          <a:custGeom>
            <a:rect b="b" l="l" r="r" t="t"/>
            <a:pathLst>
              <a:path extrusionOk="0" h="533400" w="533400">
                <a:moveTo>
                  <a:pt x="114302" y="0"/>
                </a:moveTo>
                <a:lnTo>
                  <a:pt x="419098" y="0"/>
                </a:lnTo>
                <a:cubicBezTo>
                  <a:pt x="482183" y="0"/>
                  <a:pt x="533400" y="51217"/>
                  <a:pt x="533400" y="114302"/>
                </a:cubicBezTo>
                <a:lnTo>
                  <a:pt x="533400" y="419098"/>
                </a:lnTo>
                <a:cubicBezTo>
                  <a:pt x="533400" y="482183"/>
                  <a:pt x="482183" y="533400"/>
                  <a:pt x="4190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5"/>
          <p:cNvSpPr/>
          <p:nvPr/>
        </p:nvSpPr>
        <p:spPr>
          <a:xfrm>
            <a:off x="514350" y="5734050"/>
            <a:ext cx="647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05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5"/>
          <p:cNvSpPr/>
          <p:nvPr/>
        </p:nvSpPr>
        <p:spPr>
          <a:xfrm>
            <a:off x="1257300" y="5715000"/>
            <a:ext cx="104775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Implications &amp; Strategic Recommendations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5"/>
          <p:cNvSpPr/>
          <p:nvPr/>
        </p:nvSpPr>
        <p:spPr>
          <a:xfrm>
            <a:off x="1257300" y="6057900"/>
            <a:ext cx="10439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Evidence-based guidance for higher education institutions, employers, and policy makers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"/>
          <p:cNvSpPr/>
          <p:nvPr/>
        </p:nvSpPr>
        <p:spPr>
          <a:xfrm>
            <a:off x="381000" y="457200"/>
            <a:ext cx="381000" cy="38100"/>
          </a:xfrm>
          <a:custGeom>
            <a:rect b="b" l="l" r="r" t="t"/>
            <a:pathLst>
              <a:path extrusionOk="0" h="38100" w="381000">
                <a:moveTo>
                  <a:pt x="0" y="0"/>
                </a:moveTo>
                <a:lnTo>
                  <a:pt x="381000" y="0"/>
                </a:lnTo>
                <a:lnTo>
                  <a:pt x="3810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4C8A7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6"/>
          <p:cNvSpPr/>
          <p:nvPr/>
        </p:nvSpPr>
        <p:spPr>
          <a:xfrm>
            <a:off x="876300" y="381000"/>
            <a:ext cx="895350" cy="1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4C8A7A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Section 01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6"/>
          <p:cNvSpPr/>
          <p:nvPr/>
        </p:nvSpPr>
        <p:spPr>
          <a:xfrm>
            <a:off x="381000" y="647700"/>
            <a:ext cx="1160145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2F3E3B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Study Methodology &amp; Sample Profile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385763" y="1185863"/>
            <a:ext cx="4467225" cy="2714625"/>
          </a:xfrm>
          <a:custGeom>
            <a:rect b="b" l="l" r="r" t="t"/>
            <a:pathLst>
              <a:path extrusionOk="0" h="2714625" w="4467225">
                <a:moveTo>
                  <a:pt x="114313" y="0"/>
                </a:moveTo>
                <a:lnTo>
                  <a:pt x="4352912" y="0"/>
                </a:lnTo>
                <a:cubicBezTo>
                  <a:pt x="4416045" y="0"/>
                  <a:pt x="4467225" y="51180"/>
                  <a:pt x="4467225" y="114313"/>
                </a:cubicBezTo>
                <a:lnTo>
                  <a:pt x="4467225" y="2600312"/>
                </a:lnTo>
                <a:cubicBezTo>
                  <a:pt x="4467225" y="2663445"/>
                  <a:pt x="4416045" y="2714625"/>
                  <a:pt x="4352912" y="2714625"/>
                </a:cubicBezTo>
                <a:lnTo>
                  <a:pt x="114313" y="2714625"/>
                </a:lnTo>
                <a:cubicBezTo>
                  <a:pt x="51180" y="2714625"/>
                  <a:pt x="0" y="2663445"/>
                  <a:pt x="0" y="2600312"/>
                </a:cubicBezTo>
                <a:lnTo>
                  <a:pt x="0" y="114313"/>
                </a:lnTo>
                <a:cubicBezTo>
                  <a:pt x="0" y="51180"/>
                  <a:pt x="51180" y="0"/>
                  <a:pt x="114313" y="0"/>
                </a:cubicBezTo>
                <a:close/>
              </a:path>
            </a:pathLst>
          </a:custGeom>
          <a:solidFill>
            <a:srgbClr val="4C8A7A">
              <a:alpha val="10196"/>
            </a:srgbClr>
          </a:solidFill>
          <a:ln cap="flat" cmpd="sng" w="12700">
            <a:solidFill>
              <a:srgbClr val="4C8A7A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616744" y="1419225"/>
            <a:ext cx="166688" cy="190500"/>
          </a:xfrm>
          <a:custGeom>
            <a:rect b="b" l="l" r="r" t="t"/>
            <a:pathLst>
              <a:path extrusionOk="0" h="190500" w="166688">
                <a:moveTo>
                  <a:pt x="166688" y="76572"/>
                </a:moveTo>
                <a:cubicBezTo>
                  <a:pt x="161181" y="80218"/>
                  <a:pt x="154856" y="83158"/>
                  <a:pt x="148270" y="85502"/>
                </a:cubicBezTo>
                <a:cubicBezTo>
                  <a:pt x="130783" y="91753"/>
                  <a:pt x="107826" y="95250"/>
                  <a:pt x="83344" y="95250"/>
                </a:cubicBezTo>
                <a:cubicBezTo>
                  <a:pt x="58862" y="95250"/>
                  <a:pt x="35868" y="91715"/>
                  <a:pt x="18417" y="85502"/>
                </a:cubicBezTo>
                <a:cubicBezTo>
                  <a:pt x="11869" y="83158"/>
                  <a:pt x="5507" y="80218"/>
                  <a:pt x="0" y="76572"/>
                </a:cubicBezTo>
                <a:lnTo>
                  <a:pt x="0" y="107156"/>
                </a:lnTo>
                <a:cubicBezTo>
                  <a:pt x="0" y="123602"/>
                  <a:pt x="37319" y="136922"/>
                  <a:pt x="83344" y="136922"/>
                </a:cubicBezTo>
                <a:cubicBezTo>
                  <a:pt x="129369" y="136922"/>
                  <a:pt x="166688" y="123602"/>
                  <a:pt x="166688" y="107156"/>
                </a:cubicBezTo>
                <a:lnTo>
                  <a:pt x="166688" y="76572"/>
                </a:lnTo>
                <a:close/>
                <a:moveTo>
                  <a:pt x="166688" y="47625"/>
                </a:moveTo>
                <a:lnTo>
                  <a:pt x="166688" y="29766"/>
                </a:lnTo>
                <a:cubicBezTo>
                  <a:pt x="166688" y="13320"/>
                  <a:pt x="129369" y="0"/>
                  <a:pt x="83344" y="0"/>
                </a:cubicBezTo>
                <a:cubicBezTo>
                  <a:pt x="37319" y="0"/>
                  <a:pt x="0" y="13320"/>
                  <a:pt x="0" y="29766"/>
                </a:cubicBezTo>
                <a:lnTo>
                  <a:pt x="0" y="47625"/>
                </a:lnTo>
                <a:cubicBezTo>
                  <a:pt x="0" y="64071"/>
                  <a:pt x="37319" y="77391"/>
                  <a:pt x="83344" y="77391"/>
                </a:cubicBezTo>
                <a:cubicBezTo>
                  <a:pt x="129369" y="77391"/>
                  <a:pt x="166688" y="64071"/>
                  <a:pt x="166688" y="47625"/>
                </a:cubicBezTo>
                <a:close/>
                <a:moveTo>
                  <a:pt x="148270" y="145033"/>
                </a:moveTo>
                <a:cubicBezTo>
                  <a:pt x="130820" y="151247"/>
                  <a:pt x="107863" y="154781"/>
                  <a:pt x="83344" y="154781"/>
                </a:cubicBezTo>
                <a:cubicBezTo>
                  <a:pt x="58824" y="154781"/>
                  <a:pt x="35868" y="151247"/>
                  <a:pt x="18417" y="145033"/>
                </a:cubicBezTo>
                <a:cubicBezTo>
                  <a:pt x="11869" y="142689"/>
                  <a:pt x="5507" y="139750"/>
                  <a:pt x="0" y="136103"/>
                </a:cubicBezTo>
                <a:lnTo>
                  <a:pt x="0" y="160734"/>
                </a:lnTo>
                <a:cubicBezTo>
                  <a:pt x="0" y="177180"/>
                  <a:pt x="37319" y="190500"/>
                  <a:pt x="83344" y="190500"/>
                </a:cubicBezTo>
                <a:cubicBezTo>
                  <a:pt x="129369" y="190500"/>
                  <a:pt x="166688" y="177180"/>
                  <a:pt x="166688" y="160734"/>
                </a:cubicBezTo>
                <a:lnTo>
                  <a:pt x="166688" y="136103"/>
                </a:lnTo>
                <a:cubicBezTo>
                  <a:pt x="161181" y="139750"/>
                  <a:pt x="154856" y="142689"/>
                  <a:pt x="148270" y="145033"/>
                </a:cubicBezTo>
                <a:close/>
              </a:path>
            </a:pathLst>
          </a:custGeom>
          <a:solidFill>
            <a:srgbClr val="4C8A7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819150" y="1381125"/>
            <a:ext cx="3933825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2F3E3B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Sample Composition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6"/>
          <p:cNvSpPr/>
          <p:nvPr/>
        </p:nvSpPr>
        <p:spPr>
          <a:xfrm>
            <a:off x="581025" y="1800225"/>
            <a:ext cx="4076700" cy="533400"/>
          </a:xfrm>
          <a:custGeom>
            <a:rect b="b" l="l" r="r" t="t"/>
            <a:pathLst>
              <a:path extrusionOk="0" h="533400" w="4076700">
                <a:moveTo>
                  <a:pt x="76202" y="0"/>
                </a:moveTo>
                <a:lnTo>
                  <a:pt x="4000498" y="0"/>
                </a:lnTo>
                <a:cubicBezTo>
                  <a:pt x="4042583" y="0"/>
                  <a:pt x="4076700" y="34117"/>
                  <a:pt x="4076700" y="76202"/>
                </a:cubicBezTo>
                <a:lnTo>
                  <a:pt x="4076700" y="457198"/>
                </a:lnTo>
                <a:cubicBezTo>
                  <a:pt x="4076700" y="499283"/>
                  <a:pt x="4042583" y="533400"/>
                  <a:pt x="4000498" y="533400"/>
                </a:cubicBezTo>
                <a:lnTo>
                  <a:pt x="76202" y="533400"/>
                </a:lnTo>
                <a:cubicBezTo>
                  <a:pt x="34117" y="533400"/>
                  <a:pt x="0" y="499283"/>
                  <a:pt x="0" y="4571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6"/>
          <p:cNvSpPr/>
          <p:nvPr/>
        </p:nvSpPr>
        <p:spPr>
          <a:xfrm>
            <a:off x="695325" y="1952625"/>
            <a:ext cx="981075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F6F6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Total Records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6"/>
          <p:cNvSpPr/>
          <p:nvPr/>
        </p:nvSpPr>
        <p:spPr>
          <a:xfrm>
            <a:off x="4069854" y="1914525"/>
            <a:ext cx="59055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4C8A7A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1,027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6"/>
          <p:cNvSpPr/>
          <p:nvPr/>
        </p:nvSpPr>
        <p:spPr>
          <a:xfrm>
            <a:off x="581025" y="2486025"/>
            <a:ext cx="4076700" cy="533400"/>
          </a:xfrm>
          <a:custGeom>
            <a:rect b="b" l="l" r="r" t="t"/>
            <a:pathLst>
              <a:path extrusionOk="0" h="533400" w="4076700">
                <a:moveTo>
                  <a:pt x="76202" y="0"/>
                </a:moveTo>
                <a:lnTo>
                  <a:pt x="4000498" y="0"/>
                </a:lnTo>
                <a:cubicBezTo>
                  <a:pt x="4042583" y="0"/>
                  <a:pt x="4076700" y="34117"/>
                  <a:pt x="4076700" y="76202"/>
                </a:cubicBezTo>
                <a:lnTo>
                  <a:pt x="4076700" y="457198"/>
                </a:lnTo>
                <a:cubicBezTo>
                  <a:pt x="4076700" y="499283"/>
                  <a:pt x="4042583" y="533400"/>
                  <a:pt x="4000498" y="533400"/>
                </a:cubicBezTo>
                <a:lnTo>
                  <a:pt x="76202" y="533400"/>
                </a:lnTo>
                <a:cubicBezTo>
                  <a:pt x="34117" y="533400"/>
                  <a:pt x="0" y="499283"/>
                  <a:pt x="0" y="4571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6"/>
          <p:cNvSpPr/>
          <p:nvPr/>
        </p:nvSpPr>
        <p:spPr>
          <a:xfrm>
            <a:off x="695325" y="2638425"/>
            <a:ext cx="1152525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F6F6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Valid Responses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6"/>
          <p:cNvSpPr/>
          <p:nvPr/>
        </p:nvSpPr>
        <p:spPr>
          <a:xfrm>
            <a:off x="4100066" y="2600325"/>
            <a:ext cx="5619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4C8A7A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1,016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6"/>
          <p:cNvSpPr/>
          <p:nvPr/>
        </p:nvSpPr>
        <p:spPr>
          <a:xfrm>
            <a:off x="581025" y="3171825"/>
            <a:ext cx="4076700" cy="533400"/>
          </a:xfrm>
          <a:custGeom>
            <a:rect b="b" l="l" r="r" t="t"/>
            <a:pathLst>
              <a:path extrusionOk="0" h="533400" w="4076700">
                <a:moveTo>
                  <a:pt x="76202" y="0"/>
                </a:moveTo>
                <a:lnTo>
                  <a:pt x="4000498" y="0"/>
                </a:lnTo>
                <a:cubicBezTo>
                  <a:pt x="4042583" y="0"/>
                  <a:pt x="4076700" y="34117"/>
                  <a:pt x="4076700" y="76202"/>
                </a:cubicBezTo>
                <a:lnTo>
                  <a:pt x="4076700" y="457198"/>
                </a:lnTo>
                <a:cubicBezTo>
                  <a:pt x="4076700" y="499283"/>
                  <a:pt x="4042583" y="533400"/>
                  <a:pt x="4000498" y="533400"/>
                </a:cubicBezTo>
                <a:lnTo>
                  <a:pt x="76202" y="533400"/>
                </a:lnTo>
                <a:cubicBezTo>
                  <a:pt x="34117" y="533400"/>
                  <a:pt x="0" y="499283"/>
                  <a:pt x="0" y="4571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6"/>
          <p:cNvSpPr/>
          <p:nvPr/>
        </p:nvSpPr>
        <p:spPr>
          <a:xfrm>
            <a:off x="695325" y="3324225"/>
            <a:ext cx="914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F6F6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Missing Data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6"/>
          <p:cNvSpPr/>
          <p:nvPr/>
        </p:nvSpPr>
        <p:spPr>
          <a:xfrm>
            <a:off x="4391769" y="3286125"/>
            <a:ext cx="2667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8FB7AC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11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6"/>
          <p:cNvSpPr/>
          <p:nvPr/>
        </p:nvSpPr>
        <p:spPr>
          <a:xfrm>
            <a:off x="385763" y="4062412"/>
            <a:ext cx="4467225" cy="2486025"/>
          </a:xfrm>
          <a:custGeom>
            <a:rect b="b" l="l" r="r" t="t"/>
            <a:pathLst>
              <a:path extrusionOk="0" h="2486025" w="4467225">
                <a:moveTo>
                  <a:pt x="114307" y="0"/>
                </a:moveTo>
                <a:lnTo>
                  <a:pt x="4352918" y="0"/>
                </a:lnTo>
                <a:cubicBezTo>
                  <a:pt x="4416048" y="0"/>
                  <a:pt x="4467225" y="51177"/>
                  <a:pt x="4467225" y="114307"/>
                </a:cubicBezTo>
                <a:lnTo>
                  <a:pt x="4467225" y="2371718"/>
                </a:lnTo>
                <a:cubicBezTo>
                  <a:pt x="4467225" y="2434848"/>
                  <a:pt x="4416048" y="2486025"/>
                  <a:pt x="4352918" y="2486025"/>
                </a:cubicBezTo>
                <a:lnTo>
                  <a:pt x="114307" y="2486025"/>
                </a:lnTo>
                <a:cubicBezTo>
                  <a:pt x="51177" y="2486025"/>
                  <a:pt x="0" y="2434848"/>
                  <a:pt x="0" y="2371718"/>
                </a:cubicBezTo>
                <a:lnTo>
                  <a:pt x="0" y="114307"/>
                </a:lnTo>
                <a:cubicBezTo>
                  <a:pt x="0" y="51219"/>
                  <a:pt x="51219" y="0"/>
                  <a:pt x="114307" y="0"/>
                </a:cubicBezTo>
                <a:close/>
              </a:path>
            </a:pathLst>
          </a:custGeom>
          <a:solidFill>
            <a:srgbClr val="5F6F6B">
              <a:alpha val="10196"/>
            </a:srgbClr>
          </a:solidFill>
          <a:ln cap="flat" cmpd="sng" w="12700">
            <a:solidFill>
              <a:srgbClr val="5F6F6B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6"/>
          <p:cNvSpPr/>
          <p:nvPr/>
        </p:nvSpPr>
        <p:spPr>
          <a:xfrm>
            <a:off x="604838" y="4295775"/>
            <a:ext cx="190500" cy="190500"/>
          </a:xfrm>
          <a:custGeom>
            <a:rect b="b" l="l" r="r" t="t"/>
            <a:pathLst>
              <a:path extrusionOk="0" h="190500" w="190500">
                <a:moveTo>
                  <a:pt x="23812" y="23812"/>
                </a:moveTo>
                <a:cubicBezTo>
                  <a:pt x="23812" y="17227"/>
                  <a:pt x="18492" y="11906"/>
                  <a:pt x="11906" y="11906"/>
                </a:cubicBezTo>
                <a:cubicBezTo>
                  <a:pt x="5321" y="11906"/>
                  <a:pt x="0" y="17227"/>
                  <a:pt x="0" y="23812"/>
                </a:cubicBezTo>
                <a:lnTo>
                  <a:pt x="0" y="148828"/>
                </a:lnTo>
                <a:cubicBezTo>
                  <a:pt x="0" y="165274"/>
                  <a:pt x="13320" y="178594"/>
                  <a:pt x="29766" y="178594"/>
                </a:cubicBezTo>
                <a:lnTo>
                  <a:pt x="178594" y="178594"/>
                </a:lnTo>
                <a:cubicBezTo>
                  <a:pt x="185179" y="178594"/>
                  <a:pt x="190500" y="173273"/>
                  <a:pt x="190500" y="166688"/>
                </a:cubicBezTo>
                <a:cubicBezTo>
                  <a:pt x="190500" y="160102"/>
                  <a:pt x="185179" y="154781"/>
                  <a:pt x="178594" y="154781"/>
                </a:cubicBezTo>
                <a:lnTo>
                  <a:pt x="29766" y="154781"/>
                </a:lnTo>
                <a:cubicBezTo>
                  <a:pt x="26491" y="154781"/>
                  <a:pt x="23812" y="152102"/>
                  <a:pt x="23812" y="148828"/>
                </a:cubicBezTo>
                <a:lnTo>
                  <a:pt x="23812" y="23812"/>
                </a:lnTo>
                <a:close/>
                <a:moveTo>
                  <a:pt x="175096" y="56034"/>
                </a:moveTo>
                <a:cubicBezTo>
                  <a:pt x="179747" y="51383"/>
                  <a:pt x="179747" y="43830"/>
                  <a:pt x="175096" y="39179"/>
                </a:cubicBezTo>
                <a:cubicBezTo>
                  <a:pt x="170445" y="34528"/>
                  <a:pt x="162892" y="34528"/>
                  <a:pt x="158242" y="39179"/>
                </a:cubicBezTo>
                <a:lnTo>
                  <a:pt x="119063" y="78395"/>
                </a:lnTo>
                <a:lnTo>
                  <a:pt x="97706" y="57076"/>
                </a:lnTo>
                <a:cubicBezTo>
                  <a:pt x="93055" y="52425"/>
                  <a:pt x="85502" y="52425"/>
                  <a:pt x="80851" y="57076"/>
                </a:cubicBezTo>
                <a:lnTo>
                  <a:pt x="45132" y="92794"/>
                </a:lnTo>
                <a:cubicBezTo>
                  <a:pt x="40481" y="97445"/>
                  <a:pt x="40481" y="104998"/>
                  <a:pt x="45132" y="109649"/>
                </a:cubicBezTo>
                <a:cubicBezTo>
                  <a:pt x="49783" y="114300"/>
                  <a:pt x="57336" y="114300"/>
                  <a:pt x="61987" y="109649"/>
                </a:cubicBezTo>
                <a:lnTo>
                  <a:pt x="89297" y="82339"/>
                </a:lnTo>
                <a:lnTo>
                  <a:pt x="110654" y="103696"/>
                </a:lnTo>
                <a:cubicBezTo>
                  <a:pt x="115305" y="108347"/>
                  <a:pt x="122858" y="108347"/>
                  <a:pt x="127508" y="103696"/>
                </a:cubicBezTo>
                <a:lnTo>
                  <a:pt x="175133" y="56071"/>
                </a:lnTo>
                <a:close/>
              </a:path>
            </a:pathLst>
          </a:custGeom>
          <a:solidFill>
            <a:srgbClr val="5F6F6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6"/>
          <p:cNvSpPr/>
          <p:nvPr/>
        </p:nvSpPr>
        <p:spPr>
          <a:xfrm>
            <a:off x="819150" y="4257675"/>
            <a:ext cx="3933825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2F3E3B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Analytical Approach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6"/>
          <p:cNvSpPr/>
          <p:nvPr/>
        </p:nvSpPr>
        <p:spPr>
          <a:xfrm>
            <a:off x="581025" y="4714875"/>
            <a:ext cx="304800" cy="304800"/>
          </a:xfrm>
          <a:custGeom>
            <a:rect b="b" l="l" r="r" t="t"/>
            <a:pathLst>
              <a:path extrusionOk="0" h="304800" w="304800">
                <a:moveTo>
                  <a:pt x="76200" y="0"/>
                </a:moveTo>
                <a:lnTo>
                  <a:pt x="228600" y="0"/>
                </a:lnTo>
                <a:cubicBezTo>
                  <a:pt x="270656" y="0"/>
                  <a:pt x="304800" y="34144"/>
                  <a:pt x="304800" y="76200"/>
                </a:cubicBezTo>
                <a:lnTo>
                  <a:pt x="304800" y="228600"/>
                </a:lnTo>
                <a:cubicBezTo>
                  <a:pt x="304800" y="270656"/>
                  <a:pt x="270656" y="304800"/>
                  <a:pt x="228600" y="304800"/>
                </a:cubicBezTo>
                <a:lnTo>
                  <a:pt x="76200" y="304800"/>
                </a:lnTo>
                <a:cubicBezTo>
                  <a:pt x="34144" y="304800"/>
                  <a:pt x="0" y="270656"/>
                  <a:pt x="0" y="2286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4C8A7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6"/>
          <p:cNvSpPr/>
          <p:nvPr/>
        </p:nvSpPr>
        <p:spPr>
          <a:xfrm>
            <a:off x="547688" y="4714875"/>
            <a:ext cx="3714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6"/>
          <p:cNvSpPr/>
          <p:nvPr/>
        </p:nvSpPr>
        <p:spPr>
          <a:xfrm>
            <a:off x="1000125" y="4676775"/>
            <a:ext cx="283845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2F3E3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Descriptive Statistics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6"/>
          <p:cNvSpPr/>
          <p:nvPr/>
        </p:nvSpPr>
        <p:spPr>
          <a:xfrm>
            <a:off x="1000125" y="4905375"/>
            <a:ext cx="2828925" cy="1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5F6F6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Distribution, frequency, and percentage analysis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6"/>
          <p:cNvSpPr/>
          <p:nvPr/>
        </p:nvSpPr>
        <p:spPr>
          <a:xfrm>
            <a:off x="581025" y="5133975"/>
            <a:ext cx="304800" cy="304800"/>
          </a:xfrm>
          <a:custGeom>
            <a:rect b="b" l="l" r="r" t="t"/>
            <a:pathLst>
              <a:path extrusionOk="0" h="304800" w="304800">
                <a:moveTo>
                  <a:pt x="76200" y="0"/>
                </a:moveTo>
                <a:lnTo>
                  <a:pt x="228600" y="0"/>
                </a:lnTo>
                <a:cubicBezTo>
                  <a:pt x="270656" y="0"/>
                  <a:pt x="304800" y="34144"/>
                  <a:pt x="304800" y="76200"/>
                </a:cubicBezTo>
                <a:lnTo>
                  <a:pt x="304800" y="228600"/>
                </a:lnTo>
                <a:cubicBezTo>
                  <a:pt x="304800" y="270656"/>
                  <a:pt x="270656" y="304800"/>
                  <a:pt x="228600" y="304800"/>
                </a:cubicBezTo>
                <a:lnTo>
                  <a:pt x="76200" y="304800"/>
                </a:lnTo>
                <a:cubicBezTo>
                  <a:pt x="34144" y="304800"/>
                  <a:pt x="0" y="270656"/>
                  <a:pt x="0" y="2286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5F6F6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6"/>
          <p:cNvSpPr/>
          <p:nvPr/>
        </p:nvSpPr>
        <p:spPr>
          <a:xfrm>
            <a:off x="547688" y="5133975"/>
            <a:ext cx="3714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6"/>
          <p:cNvSpPr/>
          <p:nvPr/>
        </p:nvSpPr>
        <p:spPr>
          <a:xfrm>
            <a:off x="1000125" y="5095875"/>
            <a:ext cx="2676525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2F3E3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Multi-Response Analysis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6"/>
          <p:cNvSpPr/>
          <p:nvPr/>
        </p:nvSpPr>
        <p:spPr>
          <a:xfrm>
            <a:off x="1000125" y="5324475"/>
            <a:ext cx="26670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5F6F6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Decomposition of "select all that apply" items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6"/>
          <p:cNvSpPr/>
          <p:nvPr/>
        </p:nvSpPr>
        <p:spPr>
          <a:xfrm>
            <a:off x="581025" y="5553075"/>
            <a:ext cx="304800" cy="304800"/>
          </a:xfrm>
          <a:custGeom>
            <a:rect b="b" l="l" r="r" t="t"/>
            <a:pathLst>
              <a:path extrusionOk="0" h="304800" w="304800">
                <a:moveTo>
                  <a:pt x="76200" y="0"/>
                </a:moveTo>
                <a:lnTo>
                  <a:pt x="228600" y="0"/>
                </a:lnTo>
                <a:cubicBezTo>
                  <a:pt x="270656" y="0"/>
                  <a:pt x="304800" y="34144"/>
                  <a:pt x="304800" y="76200"/>
                </a:cubicBezTo>
                <a:lnTo>
                  <a:pt x="304800" y="228600"/>
                </a:lnTo>
                <a:cubicBezTo>
                  <a:pt x="304800" y="270656"/>
                  <a:pt x="270656" y="304800"/>
                  <a:pt x="228600" y="304800"/>
                </a:cubicBezTo>
                <a:lnTo>
                  <a:pt x="76200" y="304800"/>
                </a:lnTo>
                <a:cubicBezTo>
                  <a:pt x="34144" y="304800"/>
                  <a:pt x="0" y="270656"/>
                  <a:pt x="0" y="2286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8FB7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6"/>
          <p:cNvSpPr/>
          <p:nvPr/>
        </p:nvSpPr>
        <p:spPr>
          <a:xfrm>
            <a:off x="547688" y="5553075"/>
            <a:ext cx="3714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6"/>
          <p:cNvSpPr/>
          <p:nvPr/>
        </p:nvSpPr>
        <p:spPr>
          <a:xfrm>
            <a:off x="1000125" y="5514975"/>
            <a:ext cx="2562225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2F3E3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Cross-Tabulation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6"/>
          <p:cNvSpPr/>
          <p:nvPr/>
        </p:nvSpPr>
        <p:spPr>
          <a:xfrm>
            <a:off x="1000125" y="5743575"/>
            <a:ext cx="25527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5F6F6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Subgroup comparison and chi-square tests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6"/>
          <p:cNvSpPr/>
          <p:nvPr/>
        </p:nvSpPr>
        <p:spPr>
          <a:xfrm>
            <a:off x="581025" y="5972175"/>
            <a:ext cx="304800" cy="304800"/>
          </a:xfrm>
          <a:custGeom>
            <a:rect b="b" l="l" r="r" t="t"/>
            <a:pathLst>
              <a:path extrusionOk="0" h="304800" w="304800">
                <a:moveTo>
                  <a:pt x="76200" y="0"/>
                </a:moveTo>
                <a:lnTo>
                  <a:pt x="228600" y="0"/>
                </a:lnTo>
                <a:cubicBezTo>
                  <a:pt x="270656" y="0"/>
                  <a:pt x="304800" y="34144"/>
                  <a:pt x="304800" y="76200"/>
                </a:cubicBezTo>
                <a:lnTo>
                  <a:pt x="304800" y="228600"/>
                </a:lnTo>
                <a:cubicBezTo>
                  <a:pt x="304800" y="270656"/>
                  <a:pt x="270656" y="304800"/>
                  <a:pt x="228600" y="304800"/>
                </a:cubicBezTo>
                <a:lnTo>
                  <a:pt x="76200" y="304800"/>
                </a:lnTo>
                <a:cubicBezTo>
                  <a:pt x="34144" y="304800"/>
                  <a:pt x="0" y="270656"/>
                  <a:pt x="0" y="2286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2F3E3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6"/>
          <p:cNvSpPr/>
          <p:nvPr/>
        </p:nvSpPr>
        <p:spPr>
          <a:xfrm>
            <a:off x="547688" y="5972175"/>
            <a:ext cx="3714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4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6"/>
          <p:cNvSpPr/>
          <p:nvPr/>
        </p:nvSpPr>
        <p:spPr>
          <a:xfrm>
            <a:off x="1000125" y="5934075"/>
            <a:ext cx="2295525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2F3E3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Effect Size Measurement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6"/>
          <p:cNvSpPr/>
          <p:nvPr/>
        </p:nvSpPr>
        <p:spPr>
          <a:xfrm>
            <a:off x="1000125" y="6162675"/>
            <a:ext cx="22860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5F6F6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Cramér's V for categorical associations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6"/>
          <p:cNvSpPr/>
          <p:nvPr/>
        </p:nvSpPr>
        <p:spPr>
          <a:xfrm>
            <a:off x="5018708" y="1185863"/>
            <a:ext cx="6791325" cy="2847975"/>
          </a:xfrm>
          <a:custGeom>
            <a:rect b="b" l="l" r="r" t="t"/>
            <a:pathLst>
              <a:path extrusionOk="0" h="2847975" w="6791325">
                <a:moveTo>
                  <a:pt x="114289" y="0"/>
                </a:moveTo>
                <a:lnTo>
                  <a:pt x="6677036" y="0"/>
                </a:lnTo>
                <a:cubicBezTo>
                  <a:pt x="6740156" y="0"/>
                  <a:pt x="6791325" y="51169"/>
                  <a:pt x="6791325" y="114289"/>
                </a:cubicBezTo>
                <a:lnTo>
                  <a:pt x="6791325" y="2733686"/>
                </a:lnTo>
                <a:cubicBezTo>
                  <a:pt x="6791325" y="2796806"/>
                  <a:pt x="6740156" y="2847975"/>
                  <a:pt x="6677036" y="2847975"/>
                </a:cubicBezTo>
                <a:lnTo>
                  <a:pt x="114289" y="2847975"/>
                </a:lnTo>
                <a:cubicBezTo>
                  <a:pt x="51169" y="2847975"/>
                  <a:pt x="0" y="2796806"/>
                  <a:pt x="0" y="2733686"/>
                </a:cubicBezTo>
                <a:lnTo>
                  <a:pt x="0" y="114289"/>
                </a:lnTo>
                <a:cubicBezTo>
                  <a:pt x="0" y="51211"/>
                  <a:pt x="51211" y="0"/>
                  <a:pt x="114289" y="0"/>
                </a:cubicBezTo>
                <a:close/>
              </a:path>
            </a:pathLst>
          </a:custGeom>
          <a:solidFill>
            <a:srgbClr val="FFFFFF"/>
          </a:solidFill>
          <a:ln cap="flat" cmpd="sng" w="12700">
            <a:solidFill>
              <a:srgbClr val="E3E7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6"/>
          <p:cNvSpPr/>
          <p:nvPr/>
        </p:nvSpPr>
        <p:spPr>
          <a:xfrm>
            <a:off x="5175870" y="1343025"/>
            <a:ext cx="6562725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50">
                <a:solidFill>
                  <a:srgbClr val="2F3E3B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Respondent Demographics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kimi-img.moonshot.cn/pub/slides/26-03-26-17:59:30-d72g70mfn029c89com00.png" id="106" name="Google Shape;10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5870" y="1685925"/>
            <a:ext cx="6477000" cy="219075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</p:pic>
      <p:sp>
        <p:nvSpPr>
          <p:cNvPr id="107" name="Google Shape;107;p6"/>
          <p:cNvSpPr/>
          <p:nvPr/>
        </p:nvSpPr>
        <p:spPr>
          <a:xfrm>
            <a:off x="5018708" y="4195763"/>
            <a:ext cx="2181225" cy="1228725"/>
          </a:xfrm>
          <a:custGeom>
            <a:rect b="b" l="l" r="r" t="t"/>
            <a:pathLst>
              <a:path extrusionOk="0" h="1228725" w="2181225">
                <a:moveTo>
                  <a:pt x="76206" y="0"/>
                </a:moveTo>
                <a:lnTo>
                  <a:pt x="2105019" y="0"/>
                </a:lnTo>
                <a:cubicBezTo>
                  <a:pt x="2147107" y="0"/>
                  <a:pt x="2181225" y="34118"/>
                  <a:pt x="2181225" y="76206"/>
                </a:cubicBezTo>
                <a:lnTo>
                  <a:pt x="2181225" y="1152519"/>
                </a:lnTo>
                <a:cubicBezTo>
                  <a:pt x="2181225" y="1194607"/>
                  <a:pt x="2147107" y="1228725"/>
                  <a:pt x="2105019" y="1228725"/>
                </a:cubicBezTo>
                <a:lnTo>
                  <a:pt x="76206" y="1228725"/>
                </a:lnTo>
                <a:cubicBezTo>
                  <a:pt x="34118" y="1228725"/>
                  <a:pt x="0" y="1194607"/>
                  <a:pt x="0" y="1152519"/>
                </a:cubicBezTo>
                <a:lnTo>
                  <a:pt x="0" y="76206"/>
                </a:lnTo>
                <a:cubicBezTo>
                  <a:pt x="0" y="34147"/>
                  <a:pt x="34147" y="0"/>
                  <a:pt x="76206" y="0"/>
                </a:cubicBezTo>
                <a:close/>
              </a:path>
            </a:pathLst>
          </a:custGeom>
          <a:solidFill>
            <a:srgbClr val="4C8A7A">
              <a:alpha val="10196"/>
            </a:srgbClr>
          </a:solidFill>
          <a:ln cap="flat" cmpd="sng" w="12700">
            <a:solidFill>
              <a:srgbClr val="4C8A7A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6"/>
          <p:cNvSpPr/>
          <p:nvPr/>
        </p:nvSpPr>
        <p:spPr>
          <a:xfrm>
            <a:off x="5140151" y="4324350"/>
            <a:ext cx="214313" cy="171450"/>
          </a:xfrm>
          <a:custGeom>
            <a:rect b="b" l="l" r="r" t="t"/>
            <a:pathLst>
              <a:path extrusionOk="0" h="171450" w="214313">
                <a:moveTo>
                  <a:pt x="160734" y="-21431"/>
                </a:moveTo>
                <a:cubicBezTo>
                  <a:pt x="154807" y="-21431"/>
                  <a:pt x="150019" y="-16643"/>
                  <a:pt x="150019" y="-10716"/>
                </a:cubicBezTo>
                <a:cubicBezTo>
                  <a:pt x="150019" y="-4789"/>
                  <a:pt x="154807" y="0"/>
                  <a:pt x="160734" y="0"/>
                </a:cubicBezTo>
                <a:lnTo>
                  <a:pt x="177712" y="0"/>
                </a:lnTo>
                <a:lnTo>
                  <a:pt x="158725" y="18987"/>
                </a:lnTo>
                <a:cubicBezTo>
                  <a:pt x="149918" y="13729"/>
                  <a:pt x="139605" y="10716"/>
                  <a:pt x="128588" y="10716"/>
                </a:cubicBezTo>
                <a:cubicBezTo>
                  <a:pt x="116733" y="10716"/>
                  <a:pt x="105683" y="14232"/>
                  <a:pt x="96441" y="20259"/>
                </a:cubicBezTo>
                <a:cubicBezTo>
                  <a:pt x="87198" y="14232"/>
                  <a:pt x="76148" y="10716"/>
                  <a:pt x="64294" y="10716"/>
                </a:cubicBezTo>
                <a:cubicBezTo>
                  <a:pt x="31745" y="10716"/>
                  <a:pt x="5358" y="37103"/>
                  <a:pt x="5358" y="69652"/>
                </a:cubicBezTo>
                <a:cubicBezTo>
                  <a:pt x="5358" y="98550"/>
                  <a:pt x="26153" y="122593"/>
                  <a:pt x="53578" y="127616"/>
                </a:cubicBezTo>
                <a:lnTo>
                  <a:pt x="53578" y="139303"/>
                </a:lnTo>
                <a:lnTo>
                  <a:pt x="42863" y="139303"/>
                </a:lnTo>
                <a:cubicBezTo>
                  <a:pt x="36935" y="139303"/>
                  <a:pt x="32147" y="144092"/>
                  <a:pt x="32147" y="150019"/>
                </a:cubicBezTo>
                <a:cubicBezTo>
                  <a:pt x="32147" y="155946"/>
                  <a:pt x="36935" y="160734"/>
                  <a:pt x="42863" y="160734"/>
                </a:cubicBezTo>
                <a:lnTo>
                  <a:pt x="53578" y="160734"/>
                </a:lnTo>
                <a:lnTo>
                  <a:pt x="53578" y="171450"/>
                </a:lnTo>
                <a:cubicBezTo>
                  <a:pt x="53578" y="177377"/>
                  <a:pt x="58367" y="182166"/>
                  <a:pt x="64294" y="182166"/>
                </a:cubicBezTo>
                <a:cubicBezTo>
                  <a:pt x="70221" y="182166"/>
                  <a:pt x="75009" y="177377"/>
                  <a:pt x="75009" y="171450"/>
                </a:cubicBezTo>
                <a:lnTo>
                  <a:pt x="75009" y="160734"/>
                </a:lnTo>
                <a:lnTo>
                  <a:pt x="85725" y="160734"/>
                </a:lnTo>
                <a:cubicBezTo>
                  <a:pt x="91652" y="160734"/>
                  <a:pt x="96441" y="155946"/>
                  <a:pt x="96441" y="150019"/>
                </a:cubicBezTo>
                <a:cubicBezTo>
                  <a:pt x="96441" y="144092"/>
                  <a:pt x="91652" y="139303"/>
                  <a:pt x="85725" y="139303"/>
                </a:cubicBezTo>
                <a:lnTo>
                  <a:pt x="75009" y="139303"/>
                </a:lnTo>
                <a:lnTo>
                  <a:pt x="75009" y="127616"/>
                </a:lnTo>
                <a:cubicBezTo>
                  <a:pt x="82812" y="126176"/>
                  <a:pt x="90045" y="123230"/>
                  <a:pt x="96441" y="119044"/>
                </a:cubicBezTo>
                <a:cubicBezTo>
                  <a:pt x="105683" y="125071"/>
                  <a:pt x="116733" y="128588"/>
                  <a:pt x="128588" y="128588"/>
                </a:cubicBezTo>
                <a:cubicBezTo>
                  <a:pt x="161136" y="128588"/>
                  <a:pt x="187523" y="102200"/>
                  <a:pt x="187523" y="69652"/>
                </a:cubicBezTo>
                <a:cubicBezTo>
                  <a:pt x="187523" y="55889"/>
                  <a:pt x="182802" y="43197"/>
                  <a:pt x="174866" y="33151"/>
                </a:cubicBezTo>
                <a:lnTo>
                  <a:pt x="192881" y="15169"/>
                </a:lnTo>
                <a:lnTo>
                  <a:pt x="192881" y="32147"/>
                </a:lnTo>
                <a:cubicBezTo>
                  <a:pt x="192881" y="38074"/>
                  <a:pt x="197670" y="42863"/>
                  <a:pt x="203597" y="42863"/>
                </a:cubicBezTo>
                <a:cubicBezTo>
                  <a:pt x="209524" y="42863"/>
                  <a:pt x="214313" y="38074"/>
                  <a:pt x="214313" y="32147"/>
                </a:cubicBezTo>
                <a:lnTo>
                  <a:pt x="214313" y="-10716"/>
                </a:lnTo>
                <a:cubicBezTo>
                  <a:pt x="214313" y="-16643"/>
                  <a:pt x="209524" y="-21431"/>
                  <a:pt x="203597" y="-21431"/>
                </a:cubicBezTo>
                <a:lnTo>
                  <a:pt x="160734" y="-21431"/>
                </a:lnTo>
                <a:close/>
                <a:moveTo>
                  <a:pt x="112514" y="103540"/>
                </a:moveTo>
                <a:cubicBezTo>
                  <a:pt x="119278" y="93963"/>
                  <a:pt x="123230" y="82276"/>
                  <a:pt x="123230" y="69652"/>
                </a:cubicBezTo>
                <a:cubicBezTo>
                  <a:pt x="123230" y="57027"/>
                  <a:pt x="119278" y="45340"/>
                  <a:pt x="112514" y="35763"/>
                </a:cubicBezTo>
                <a:cubicBezTo>
                  <a:pt x="117403" y="33453"/>
                  <a:pt x="122828" y="32147"/>
                  <a:pt x="128588" y="32147"/>
                </a:cubicBezTo>
                <a:cubicBezTo>
                  <a:pt x="149316" y="32147"/>
                  <a:pt x="166092" y="48924"/>
                  <a:pt x="166092" y="69652"/>
                </a:cubicBezTo>
                <a:cubicBezTo>
                  <a:pt x="166092" y="90380"/>
                  <a:pt x="149316" y="107156"/>
                  <a:pt x="128588" y="107156"/>
                </a:cubicBezTo>
                <a:cubicBezTo>
                  <a:pt x="122828" y="107156"/>
                  <a:pt x="117370" y="105850"/>
                  <a:pt x="112514" y="103540"/>
                </a:cubicBezTo>
                <a:close/>
                <a:moveTo>
                  <a:pt x="96441" y="50330"/>
                </a:moveTo>
                <a:cubicBezTo>
                  <a:pt x="99856" y="55989"/>
                  <a:pt x="101798" y="62586"/>
                  <a:pt x="101798" y="69652"/>
                </a:cubicBezTo>
                <a:cubicBezTo>
                  <a:pt x="101798" y="76717"/>
                  <a:pt x="99856" y="83347"/>
                  <a:pt x="96441" y="88973"/>
                </a:cubicBezTo>
                <a:cubicBezTo>
                  <a:pt x="93025" y="83314"/>
                  <a:pt x="91083" y="76717"/>
                  <a:pt x="91083" y="69652"/>
                </a:cubicBezTo>
                <a:cubicBezTo>
                  <a:pt x="91083" y="62586"/>
                  <a:pt x="93025" y="55956"/>
                  <a:pt x="96441" y="50330"/>
                </a:cubicBezTo>
                <a:close/>
                <a:moveTo>
                  <a:pt x="80367" y="35763"/>
                </a:moveTo>
                <a:cubicBezTo>
                  <a:pt x="73603" y="45340"/>
                  <a:pt x="69652" y="57027"/>
                  <a:pt x="69652" y="69652"/>
                </a:cubicBezTo>
                <a:cubicBezTo>
                  <a:pt x="69652" y="82276"/>
                  <a:pt x="73603" y="93963"/>
                  <a:pt x="80367" y="103540"/>
                </a:cubicBezTo>
                <a:cubicBezTo>
                  <a:pt x="75512" y="105850"/>
                  <a:pt x="70053" y="107156"/>
                  <a:pt x="64294" y="107156"/>
                </a:cubicBezTo>
                <a:cubicBezTo>
                  <a:pt x="43566" y="107156"/>
                  <a:pt x="26789" y="90380"/>
                  <a:pt x="26789" y="69652"/>
                </a:cubicBezTo>
                <a:cubicBezTo>
                  <a:pt x="26789" y="48924"/>
                  <a:pt x="43566" y="32147"/>
                  <a:pt x="64294" y="32147"/>
                </a:cubicBezTo>
                <a:cubicBezTo>
                  <a:pt x="70053" y="32147"/>
                  <a:pt x="75512" y="33453"/>
                  <a:pt x="80367" y="35763"/>
                </a:cubicBezTo>
                <a:close/>
              </a:path>
            </a:pathLst>
          </a:custGeom>
          <a:solidFill>
            <a:srgbClr val="4C8A7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6"/>
          <p:cNvSpPr/>
          <p:nvPr/>
        </p:nvSpPr>
        <p:spPr>
          <a:xfrm>
            <a:off x="5428283" y="4314825"/>
            <a:ext cx="981075" cy="1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5F6F6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Sex Distribution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6"/>
          <p:cNvSpPr/>
          <p:nvPr/>
        </p:nvSpPr>
        <p:spPr>
          <a:xfrm>
            <a:off x="5137770" y="4581525"/>
            <a:ext cx="203835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2F3E3B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51.4% </a:t>
            </a:r>
            <a:r>
              <a:rPr lang="en-US" sz="1200">
                <a:solidFill>
                  <a:srgbClr val="5F6F6B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Male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6"/>
          <p:cNvSpPr/>
          <p:nvPr/>
        </p:nvSpPr>
        <p:spPr>
          <a:xfrm>
            <a:off x="5137770" y="4848225"/>
            <a:ext cx="203835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2F3E3B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48.6% </a:t>
            </a:r>
            <a:r>
              <a:rPr lang="en-US" sz="1200">
                <a:solidFill>
                  <a:srgbClr val="5F6F6B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Female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6"/>
          <p:cNvSpPr/>
          <p:nvPr/>
        </p:nvSpPr>
        <p:spPr>
          <a:xfrm>
            <a:off x="5137770" y="5153025"/>
            <a:ext cx="2000250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8FB7AC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Near-balanced sample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6"/>
          <p:cNvSpPr/>
          <p:nvPr/>
        </p:nvSpPr>
        <p:spPr>
          <a:xfrm>
            <a:off x="7322493" y="4195763"/>
            <a:ext cx="2181225" cy="1228725"/>
          </a:xfrm>
          <a:custGeom>
            <a:rect b="b" l="l" r="r" t="t"/>
            <a:pathLst>
              <a:path extrusionOk="0" h="1228725" w="2181225">
                <a:moveTo>
                  <a:pt x="76206" y="0"/>
                </a:moveTo>
                <a:lnTo>
                  <a:pt x="2105019" y="0"/>
                </a:lnTo>
                <a:cubicBezTo>
                  <a:pt x="2147107" y="0"/>
                  <a:pt x="2181225" y="34118"/>
                  <a:pt x="2181225" y="76206"/>
                </a:cubicBezTo>
                <a:lnTo>
                  <a:pt x="2181225" y="1152519"/>
                </a:lnTo>
                <a:cubicBezTo>
                  <a:pt x="2181225" y="1194607"/>
                  <a:pt x="2147107" y="1228725"/>
                  <a:pt x="2105019" y="1228725"/>
                </a:cubicBezTo>
                <a:lnTo>
                  <a:pt x="76206" y="1228725"/>
                </a:lnTo>
                <a:cubicBezTo>
                  <a:pt x="34118" y="1228725"/>
                  <a:pt x="0" y="1194607"/>
                  <a:pt x="0" y="1152519"/>
                </a:cubicBezTo>
                <a:lnTo>
                  <a:pt x="0" y="76206"/>
                </a:lnTo>
                <a:cubicBezTo>
                  <a:pt x="0" y="34147"/>
                  <a:pt x="34147" y="0"/>
                  <a:pt x="76206" y="0"/>
                </a:cubicBezTo>
                <a:close/>
              </a:path>
            </a:pathLst>
          </a:custGeom>
          <a:solidFill>
            <a:srgbClr val="5F6F6B">
              <a:alpha val="10196"/>
            </a:srgbClr>
          </a:solidFill>
          <a:ln cap="flat" cmpd="sng" w="12700">
            <a:solidFill>
              <a:srgbClr val="5F6F6B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6"/>
          <p:cNvSpPr/>
          <p:nvPr/>
        </p:nvSpPr>
        <p:spPr>
          <a:xfrm>
            <a:off x="7454652" y="4324350"/>
            <a:ext cx="192881" cy="171450"/>
          </a:xfrm>
          <a:custGeom>
            <a:rect b="b" l="l" r="r" t="t"/>
            <a:pathLst>
              <a:path extrusionOk="0" h="171450" w="192881">
                <a:moveTo>
                  <a:pt x="16073" y="65566"/>
                </a:moveTo>
                <a:lnTo>
                  <a:pt x="86127" y="94398"/>
                </a:lnTo>
                <a:cubicBezTo>
                  <a:pt x="89408" y="95737"/>
                  <a:pt x="92891" y="96441"/>
                  <a:pt x="96441" y="96441"/>
                </a:cubicBezTo>
                <a:cubicBezTo>
                  <a:pt x="99990" y="96441"/>
                  <a:pt x="103473" y="95737"/>
                  <a:pt x="106754" y="94398"/>
                </a:cubicBezTo>
                <a:lnTo>
                  <a:pt x="187925" y="60979"/>
                </a:lnTo>
                <a:cubicBezTo>
                  <a:pt x="190939" y="59740"/>
                  <a:pt x="192881" y="56826"/>
                  <a:pt x="192881" y="53578"/>
                </a:cubicBezTo>
                <a:cubicBezTo>
                  <a:pt x="192881" y="50330"/>
                  <a:pt x="190939" y="47417"/>
                  <a:pt x="187925" y="46178"/>
                </a:cubicBezTo>
                <a:lnTo>
                  <a:pt x="106754" y="12758"/>
                </a:lnTo>
                <a:cubicBezTo>
                  <a:pt x="103473" y="11419"/>
                  <a:pt x="99990" y="10716"/>
                  <a:pt x="96441" y="10716"/>
                </a:cubicBezTo>
                <a:cubicBezTo>
                  <a:pt x="92891" y="10716"/>
                  <a:pt x="89408" y="11419"/>
                  <a:pt x="86127" y="12758"/>
                </a:cubicBezTo>
                <a:lnTo>
                  <a:pt x="4956" y="46178"/>
                </a:lnTo>
                <a:cubicBezTo>
                  <a:pt x="1942" y="47417"/>
                  <a:pt x="0" y="50330"/>
                  <a:pt x="0" y="53578"/>
                </a:cubicBezTo>
                <a:lnTo>
                  <a:pt x="0" y="152698"/>
                </a:lnTo>
                <a:cubicBezTo>
                  <a:pt x="0" y="157151"/>
                  <a:pt x="3583" y="160734"/>
                  <a:pt x="8037" y="160734"/>
                </a:cubicBezTo>
                <a:cubicBezTo>
                  <a:pt x="12490" y="160734"/>
                  <a:pt x="16073" y="157151"/>
                  <a:pt x="16073" y="152698"/>
                </a:cubicBezTo>
                <a:lnTo>
                  <a:pt x="16073" y="65566"/>
                </a:lnTo>
                <a:close/>
                <a:moveTo>
                  <a:pt x="32147" y="89576"/>
                </a:moveTo>
                <a:lnTo>
                  <a:pt x="32147" y="128588"/>
                </a:lnTo>
                <a:cubicBezTo>
                  <a:pt x="32147" y="146335"/>
                  <a:pt x="60945" y="160734"/>
                  <a:pt x="96441" y="160734"/>
                </a:cubicBezTo>
                <a:cubicBezTo>
                  <a:pt x="131936" y="160734"/>
                  <a:pt x="160734" y="146335"/>
                  <a:pt x="160734" y="128588"/>
                </a:cubicBezTo>
                <a:lnTo>
                  <a:pt x="160734" y="89542"/>
                </a:lnTo>
                <a:lnTo>
                  <a:pt x="112882" y="109266"/>
                </a:lnTo>
                <a:cubicBezTo>
                  <a:pt x="107659" y="111409"/>
                  <a:pt x="102100" y="112514"/>
                  <a:pt x="96441" y="112514"/>
                </a:cubicBezTo>
                <a:cubicBezTo>
                  <a:pt x="90781" y="112514"/>
                  <a:pt x="85223" y="111409"/>
                  <a:pt x="79999" y="109266"/>
                </a:cubicBezTo>
                <a:lnTo>
                  <a:pt x="32147" y="89542"/>
                </a:lnTo>
                <a:close/>
              </a:path>
            </a:pathLst>
          </a:custGeom>
          <a:solidFill>
            <a:srgbClr val="5F6F6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6"/>
          <p:cNvSpPr/>
          <p:nvPr/>
        </p:nvSpPr>
        <p:spPr>
          <a:xfrm>
            <a:off x="7732068" y="4314825"/>
            <a:ext cx="10287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5F6F6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Education Status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6"/>
          <p:cNvSpPr/>
          <p:nvPr/>
        </p:nvSpPr>
        <p:spPr>
          <a:xfrm>
            <a:off x="7441555" y="4581525"/>
            <a:ext cx="203835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2F3E3B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53.9% </a:t>
            </a:r>
            <a:r>
              <a:rPr lang="en-US" sz="1200">
                <a:solidFill>
                  <a:srgbClr val="5F6F6B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Post-Grad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6"/>
          <p:cNvSpPr/>
          <p:nvPr/>
        </p:nvSpPr>
        <p:spPr>
          <a:xfrm>
            <a:off x="7441555" y="4848225"/>
            <a:ext cx="203835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2F3E3B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27.2% </a:t>
            </a:r>
            <a:r>
              <a:rPr lang="en-US" sz="1200">
                <a:solidFill>
                  <a:srgbClr val="5F6F6B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Recent Grad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6"/>
          <p:cNvSpPr/>
          <p:nvPr/>
        </p:nvSpPr>
        <p:spPr>
          <a:xfrm>
            <a:off x="7441555" y="5153025"/>
            <a:ext cx="2000250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8FB7AC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Transition-focused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6"/>
          <p:cNvSpPr/>
          <p:nvPr/>
        </p:nvSpPr>
        <p:spPr>
          <a:xfrm>
            <a:off x="9626278" y="4195763"/>
            <a:ext cx="2181225" cy="1228725"/>
          </a:xfrm>
          <a:custGeom>
            <a:rect b="b" l="l" r="r" t="t"/>
            <a:pathLst>
              <a:path extrusionOk="0" h="1228725" w="2181225">
                <a:moveTo>
                  <a:pt x="76206" y="0"/>
                </a:moveTo>
                <a:lnTo>
                  <a:pt x="2105019" y="0"/>
                </a:lnTo>
                <a:cubicBezTo>
                  <a:pt x="2147107" y="0"/>
                  <a:pt x="2181225" y="34118"/>
                  <a:pt x="2181225" y="76206"/>
                </a:cubicBezTo>
                <a:lnTo>
                  <a:pt x="2181225" y="1152519"/>
                </a:lnTo>
                <a:cubicBezTo>
                  <a:pt x="2181225" y="1194607"/>
                  <a:pt x="2147107" y="1228725"/>
                  <a:pt x="2105019" y="1228725"/>
                </a:cubicBezTo>
                <a:lnTo>
                  <a:pt x="76206" y="1228725"/>
                </a:lnTo>
                <a:cubicBezTo>
                  <a:pt x="34118" y="1228725"/>
                  <a:pt x="0" y="1194607"/>
                  <a:pt x="0" y="1152519"/>
                </a:cubicBezTo>
                <a:lnTo>
                  <a:pt x="0" y="76206"/>
                </a:lnTo>
                <a:cubicBezTo>
                  <a:pt x="0" y="34147"/>
                  <a:pt x="34147" y="0"/>
                  <a:pt x="76206" y="0"/>
                </a:cubicBezTo>
                <a:close/>
              </a:path>
            </a:pathLst>
          </a:custGeom>
          <a:solidFill>
            <a:srgbClr val="8FB7AC">
              <a:alpha val="10196"/>
            </a:srgbClr>
          </a:solidFill>
          <a:ln cap="flat" cmpd="sng" w="12700">
            <a:solidFill>
              <a:srgbClr val="8FB7AC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6"/>
          <p:cNvSpPr/>
          <p:nvPr/>
        </p:nvSpPr>
        <p:spPr>
          <a:xfrm>
            <a:off x="9769153" y="4324350"/>
            <a:ext cx="171450" cy="171450"/>
          </a:xfrm>
          <a:custGeom>
            <a:rect b="b" l="l" r="r" t="t"/>
            <a:pathLst>
              <a:path extrusionOk="0" h="171450" w="171450">
                <a:moveTo>
                  <a:pt x="91049" y="6764"/>
                </a:moveTo>
                <a:cubicBezTo>
                  <a:pt x="87768" y="4889"/>
                  <a:pt x="83716" y="4889"/>
                  <a:pt x="80401" y="6764"/>
                </a:cubicBezTo>
                <a:lnTo>
                  <a:pt x="5391" y="49627"/>
                </a:lnTo>
                <a:cubicBezTo>
                  <a:pt x="1172" y="52038"/>
                  <a:pt x="-904" y="56994"/>
                  <a:pt x="335" y="61682"/>
                </a:cubicBezTo>
                <a:cubicBezTo>
                  <a:pt x="1574" y="66370"/>
                  <a:pt x="5860" y="69652"/>
                  <a:pt x="10716" y="69652"/>
                </a:cubicBezTo>
                <a:lnTo>
                  <a:pt x="21431" y="69652"/>
                </a:lnTo>
                <a:lnTo>
                  <a:pt x="21431" y="139303"/>
                </a:lnTo>
                <a:lnTo>
                  <a:pt x="21431" y="139303"/>
                </a:lnTo>
                <a:lnTo>
                  <a:pt x="4286" y="152162"/>
                </a:lnTo>
                <a:cubicBezTo>
                  <a:pt x="1574" y="154171"/>
                  <a:pt x="0" y="157352"/>
                  <a:pt x="0" y="160734"/>
                </a:cubicBezTo>
                <a:cubicBezTo>
                  <a:pt x="0" y="166661"/>
                  <a:pt x="4789" y="171450"/>
                  <a:pt x="10716" y="171450"/>
                </a:cubicBezTo>
                <a:lnTo>
                  <a:pt x="160734" y="171450"/>
                </a:lnTo>
                <a:cubicBezTo>
                  <a:pt x="166661" y="171450"/>
                  <a:pt x="171450" y="166661"/>
                  <a:pt x="171450" y="160734"/>
                </a:cubicBezTo>
                <a:cubicBezTo>
                  <a:pt x="171450" y="157352"/>
                  <a:pt x="169876" y="154171"/>
                  <a:pt x="167164" y="152162"/>
                </a:cubicBezTo>
                <a:lnTo>
                  <a:pt x="150019" y="139303"/>
                </a:lnTo>
                <a:lnTo>
                  <a:pt x="150019" y="69652"/>
                </a:lnTo>
                <a:lnTo>
                  <a:pt x="160734" y="69652"/>
                </a:lnTo>
                <a:cubicBezTo>
                  <a:pt x="165590" y="69652"/>
                  <a:pt x="169843" y="66370"/>
                  <a:pt x="171082" y="61682"/>
                </a:cubicBezTo>
                <a:cubicBezTo>
                  <a:pt x="172321" y="56994"/>
                  <a:pt x="170244" y="52038"/>
                  <a:pt x="166025" y="49627"/>
                </a:cubicBezTo>
                <a:lnTo>
                  <a:pt x="91016" y="6764"/>
                </a:lnTo>
                <a:close/>
                <a:moveTo>
                  <a:pt x="133945" y="69652"/>
                </a:moveTo>
                <a:lnTo>
                  <a:pt x="133945" y="139303"/>
                </a:lnTo>
                <a:lnTo>
                  <a:pt x="112514" y="139303"/>
                </a:lnTo>
                <a:lnTo>
                  <a:pt x="112514" y="69652"/>
                </a:lnTo>
                <a:lnTo>
                  <a:pt x="133945" y="69652"/>
                </a:lnTo>
                <a:close/>
                <a:moveTo>
                  <a:pt x="96441" y="69652"/>
                </a:moveTo>
                <a:lnTo>
                  <a:pt x="96441" y="139303"/>
                </a:lnTo>
                <a:lnTo>
                  <a:pt x="75009" y="139303"/>
                </a:lnTo>
                <a:lnTo>
                  <a:pt x="75009" y="69652"/>
                </a:lnTo>
                <a:lnTo>
                  <a:pt x="96441" y="69652"/>
                </a:lnTo>
                <a:close/>
                <a:moveTo>
                  <a:pt x="58936" y="69652"/>
                </a:moveTo>
                <a:lnTo>
                  <a:pt x="58936" y="139303"/>
                </a:lnTo>
                <a:lnTo>
                  <a:pt x="37505" y="139303"/>
                </a:lnTo>
                <a:lnTo>
                  <a:pt x="37505" y="69652"/>
                </a:lnTo>
                <a:lnTo>
                  <a:pt x="58936" y="69652"/>
                </a:lnTo>
                <a:close/>
                <a:moveTo>
                  <a:pt x="85725" y="32147"/>
                </a:moveTo>
                <a:cubicBezTo>
                  <a:pt x="91639" y="32147"/>
                  <a:pt x="96441" y="36948"/>
                  <a:pt x="96441" y="42863"/>
                </a:cubicBezTo>
                <a:cubicBezTo>
                  <a:pt x="96441" y="48777"/>
                  <a:pt x="91639" y="53578"/>
                  <a:pt x="85725" y="53578"/>
                </a:cubicBezTo>
                <a:cubicBezTo>
                  <a:pt x="79811" y="53578"/>
                  <a:pt x="75009" y="48777"/>
                  <a:pt x="75009" y="42863"/>
                </a:cubicBezTo>
                <a:cubicBezTo>
                  <a:pt x="75009" y="36948"/>
                  <a:pt x="79811" y="32147"/>
                  <a:pt x="85725" y="32147"/>
                </a:cubicBezTo>
                <a:close/>
              </a:path>
            </a:pathLst>
          </a:custGeom>
          <a:solidFill>
            <a:srgbClr val="8FB7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6"/>
          <p:cNvSpPr/>
          <p:nvPr/>
        </p:nvSpPr>
        <p:spPr>
          <a:xfrm>
            <a:off x="10035853" y="4314825"/>
            <a:ext cx="962025" cy="1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5F6F6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Institution Type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6"/>
          <p:cNvSpPr/>
          <p:nvPr/>
        </p:nvSpPr>
        <p:spPr>
          <a:xfrm>
            <a:off x="9745340" y="4581525"/>
            <a:ext cx="203835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2F3E3B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37.1% </a:t>
            </a:r>
            <a:r>
              <a:rPr lang="en-US" sz="1200">
                <a:solidFill>
                  <a:srgbClr val="5F6F6B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Private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6"/>
          <p:cNvSpPr/>
          <p:nvPr/>
        </p:nvSpPr>
        <p:spPr>
          <a:xfrm>
            <a:off x="9745340" y="4848225"/>
            <a:ext cx="203835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2F3E3B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36.4% </a:t>
            </a:r>
            <a:r>
              <a:rPr lang="en-US" sz="1200">
                <a:solidFill>
                  <a:srgbClr val="5F6F6B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Federal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6"/>
          <p:cNvSpPr/>
          <p:nvPr/>
        </p:nvSpPr>
        <p:spPr>
          <a:xfrm>
            <a:off x="9745340" y="5153025"/>
            <a:ext cx="2000250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8FB7AC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University-dominated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6"/>
          <p:cNvSpPr/>
          <p:nvPr/>
        </p:nvSpPr>
        <p:spPr>
          <a:xfrm>
            <a:off x="5018708" y="5586413"/>
            <a:ext cx="6791325" cy="657225"/>
          </a:xfrm>
          <a:custGeom>
            <a:rect b="b" l="l" r="r" t="t"/>
            <a:pathLst>
              <a:path extrusionOk="0" h="657225" w="6791325">
                <a:moveTo>
                  <a:pt x="76199" y="0"/>
                </a:moveTo>
                <a:lnTo>
                  <a:pt x="6715126" y="0"/>
                </a:lnTo>
                <a:cubicBezTo>
                  <a:pt x="6757210" y="0"/>
                  <a:pt x="6791325" y="34115"/>
                  <a:pt x="6791325" y="76199"/>
                </a:cubicBezTo>
                <a:lnTo>
                  <a:pt x="6791325" y="581026"/>
                </a:lnTo>
                <a:cubicBezTo>
                  <a:pt x="6791325" y="623110"/>
                  <a:pt x="6757210" y="657225"/>
                  <a:pt x="6715126" y="657225"/>
                </a:cubicBezTo>
                <a:lnTo>
                  <a:pt x="76199" y="657225"/>
                </a:lnTo>
                <a:cubicBezTo>
                  <a:pt x="34115" y="657225"/>
                  <a:pt x="0" y="623110"/>
                  <a:pt x="0" y="581026"/>
                </a:cubicBezTo>
                <a:lnTo>
                  <a:pt x="0" y="76199"/>
                </a:lnTo>
                <a:cubicBezTo>
                  <a:pt x="0" y="34143"/>
                  <a:pt x="34143" y="0"/>
                  <a:pt x="76199" y="0"/>
                </a:cubicBezTo>
                <a:close/>
              </a:path>
            </a:pathLst>
          </a:custGeom>
          <a:solidFill>
            <a:srgbClr val="2F3E3B">
              <a:alpha val="10196"/>
            </a:srgbClr>
          </a:solidFill>
          <a:ln cap="flat" cmpd="sng" w="12700">
            <a:solidFill>
              <a:srgbClr val="2F3E3B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6"/>
          <p:cNvSpPr/>
          <p:nvPr/>
        </p:nvSpPr>
        <p:spPr>
          <a:xfrm>
            <a:off x="5172298" y="5829300"/>
            <a:ext cx="150019" cy="171450"/>
          </a:xfrm>
          <a:custGeom>
            <a:rect b="b" l="l" r="r" t="t"/>
            <a:pathLst>
              <a:path extrusionOk="0" h="171450" w="150019">
                <a:moveTo>
                  <a:pt x="28932" y="-3516"/>
                </a:moveTo>
                <a:lnTo>
                  <a:pt x="20695" y="10582"/>
                </a:lnTo>
                <a:cubicBezTo>
                  <a:pt x="19422" y="12758"/>
                  <a:pt x="18752" y="15270"/>
                  <a:pt x="18752" y="17815"/>
                </a:cubicBezTo>
                <a:lnTo>
                  <a:pt x="18752" y="18752"/>
                </a:lnTo>
                <a:cubicBezTo>
                  <a:pt x="18752" y="26153"/>
                  <a:pt x="24746" y="32147"/>
                  <a:pt x="32147" y="32147"/>
                </a:cubicBezTo>
                <a:cubicBezTo>
                  <a:pt x="39547" y="32147"/>
                  <a:pt x="45541" y="26153"/>
                  <a:pt x="45541" y="18752"/>
                </a:cubicBezTo>
                <a:lnTo>
                  <a:pt x="45541" y="17815"/>
                </a:lnTo>
                <a:cubicBezTo>
                  <a:pt x="45541" y="15270"/>
                  <a:pt x="44872" y="12792"/>
                  <a:pt x="43599" y="10582"/>
                </a:cubicBezTo>
                <a:lnTo>
                  <a:pt x="35362" y="-3516"/>
                </a:lnTo>
                <a:cubicBezTo>
                  <a:pt x="34692" y="-4655"/>
                  <a:pt x="33453" y="-5358"/>
                  <a:pt x="32147" y="-5358"/>
                </a:cubicBezTo>
                <a:cubicBezTo>
                  <a:pt x="30841" y="-5358"/>
                  <a:pt x="29602" y="-4655"/>
                  <a:pt x="28932" y="-3516"/>
                </a:cubicBezTo>
                <a:close/>
                <a:moveTo>
                  <a:pt x="71795" y="-3516"/>
                </a:moveTo>
                <a:lnTo>
                  <a:pt x="63557" y="10582"/>
                </a:lnTo>
                <a:cubicBezTo>
                  <a:pt x="62285" y="12758"/>
                  <a:pt x="61615" y="15270"/>
                  <a:pt x="61615" y="17815"/>
                </a:cubicBezTo>
                <a:lnTo>
                  <a:pt x="61615" y="18752"/>
                </a:lnTo>
                <a:cubicBezTo>
                  <a:pt x="61615" y="26153"/>
                  <a:pt x="67609" y="32147"/>
                  <a:pt x="75009" y="32147"/>
                </a:cubicBezTo>
                <a:cubicBezTo>
                  <a:pt x="82410" y="32147"/>
                  <a:pt x="88404" y="26153"/>
                  <a:pt x="88404" y="18752"/>
                </a:cubicBezTo>
                <a:lnTo>
                  <a:pt x="88404" y="17815"/>
                </a:lnTo>
                <a:cubicBezTo>
                  <a:pt x="88404" y="15270"/>
                  <a:pt x="87734" y="12792"/>
                  <a:pt x="86462" y="10582"/>
                </a:cubicBezTo>
                <a:lnTo>
                  <a:pt x="78224" y="-3516"/>
                </a:lnTo>
                <a:cubicBezTo>
                  <a:pt x="77554" y="-4655"/>
                  <a:pt x="76315" y="-5358"/>
                  <a:pt x="75009" y="-5358"/>
                </a:cubicBezTo>
                <a:cubicBezTo>
                  <a:pt x="73703" y="-5358"/>
                  <a:pt x="72464" y="-4655"/>
                  <a:pt x="71795" y="-3516"/>
                </a:cubicBezTo>
                <a:close/>
                <a:moveTo>
                  <a:pt x="106420" y="10582"/>
                </a:moveTo>
                <a:cubicBezTo>
                  <a:pt x="105147" y="12758"/>
                  <a:pt x="104477" y="15270"/>
                  <a:pt x="104477" y="17815"/>
                </a:cubicBezTo>
                <a:lnTo>
                  <a:pt x="104477" y="18752"/>
                </a:lnTo>
                <a:cubicBezTo>
                  <a:pt x="104477" y="26153"/>
                  <a:pt x="110471" y="32147"/>
                  <a:pt x="117872" y="32147"/>
                </a:cubicBezTo>
                <a:cubicBezTo>
                  <a:pt x="125272" y="32147"/>
                  <a:pt x="131266" y="26153"/>
                  <a:pt x="131266" y="18752"/>
                </a:cubicBezTo>
                <a:lnTo>
                  <a:pt x="131266" y="17815"/>
                </a:lnTo>
                <a:cubicBezTo>
                  <a:pt x="131266" y="15270"/>
                  <a:pt x="130597" y="12792"/>
                  <a:pt x="129324" y="10582"/>
                </a:cubicBezTo>
                <a:lnTo>
                  <a:pt x="121087" y="-3516"/>
                </a:lnTo>
                <a:cubicBezTo>
                  <a:pt x="120417" y="-4655"/>
                  <a:pt x="119178" y="-5358"/>
                  <a:pt x="117872" y="-5358"/>
                </a:cubicBezTo>
                <a:cubicBezTo>
                  <a:pt x="116566" y="-5358"/>
                  <a:pt x="115327" y="-4655"/>
                  <a:pt x="114657" y="-3516"/>
                </a:cubicBezTo>
                <a:lnTo>
                  <a:pt x="106420" y="10582"/>
                </a:lnTo>
                <a:close/>
                <a:moveTo>
                  <a:pt x="42863" y="53578"/>
                </a:moveTo>
                <a:cubicBezTo>
                  <a:pt x="42863" y="47651"/>
                  <a:pt x="38074" y="42863"/>
                  <a:pt x="32147" y="42863"/>
                </a:cubicBezTo>
                <a:cubicBezTo>
                  <a:pt x="26220" y="42863"/>
                  <a:pt x="21431" y="47651"/>
                  <a:pt x="21431" y="53578"/>
                </a:cubicBezTo>
                <a:lnTo>
                  <a:pt x="21431" y="71493"/>
                </a:lnTo>
                <a:cubicBezTo>
                  <a:pt x="8941" y="75880"/>
                  <a:pt x="0" y="87801"/>
                  <a:pt x="0" y="101798"/>
                </a:cubicBezTo>
                <a:lnTo>
                  <a:pt x="0" y="108764"/>
                </a:lnTo>
                <a:cubicBezTo>
                  <a:pt x="6999" y="109199"/>
                  <a:pt x="13930" y="111208"/>
                  <a:pt x="20192" y="114791"/>
                </a:cubicBezTo>
                <a:lnTo>
                  <a:pt x="22570" y="116164"/>
                </a:lnTo>
                <a:cubicBezTo>
                  <a:pt x="31377" y="121187"/>
                  <a:pt x="42293" y="120651"/>
                  <a:pt x="50564" y="114758"/>
                </a:cubicBezTo>
                <a:cubicBezTo>
                  <a:pt x="65198" y="104310"/>
                  <a:pt x="84821" y="104310"/>
                  <a:pt x="99454" y="114758"/>
                </a:cubicBezTo>
                <a:cubicBezTo>
                  <a:pt x="107692" y="120651"/>
                  <a:pt x="118642" y="121221"/>
                  <a:pt x="127449" y="116164"/>
                </a:cubicBezTo>
                <a:lnTo>
                  <a:pt x="129826" y="114791"/>
                </a:lnTo>
                <a:cubicBezTo>
                  <a:pt x="136088" y="111208"/>
                  <a:pt x="142987" y="109199"/>
                  <a:pt x="150019" y="108764"/>
                </a:cubicBezTo>
                <a:lnTo>
                  <a:pt x="150019" y="101798"/>
                </a:lnTo>
                <a:cubicBezTo>
                  <a:pt x="150019" y="87801"/>
                  <a:pt x="141078" y="75880"/>
                  <a:pt x="128588" y="71493"/>
                </a:cubicBezTo>
                <a:lnTo>
                  <a:pt x="128588" y="53578"/>
                </a:lnTo>
                <a:cubicBezTo>
                  <a:pt x="128588" y="47651"/>
                  <a:pt x="123799" y="42863"/>
                  <a:pt x="117872" y="42863"/>
                </a:cubicBezTo>
                <a:cubicBezTo>
                  <a:pt x="111945" y="42863"/>
                  <a:pt x="107156" y="47651"/>
                  <a:pt x="107156" y="53578"/>
                </a:cubicBezTo>
                <a:lnTo>
                  <a:pt x="107156" y="69652"/>
                </a:lnTo>
                <a:lnTo>
                  <a:pt x="85725" y="69652"/>
                </a:lnTo>
                <a:lnTo>
                  <a:pt x="85725" y="53578"/>
                </a:lnTo>
                <a:cubicBezTo>
                  <a:pt x="85725" y="47651"/>
                  <a:pt x="80936" y="42863"/>
                  <a:pt x="75009" y="42863"/>
                </a:cubicBezTo>
                <a:cubicBezTo>
                  <a:pt x="69082" y="42863"/>
                  <a:pt x="64294" y="47651"/>
                  <a:pt x="64294" y="53578"/>
                </a:cubicBezTo>
                <a:lnTo>
                  <a:pt x="64294" y="69652"/>
                </a:lnTo>
                <a:lnTo>
                  <a:pt x="42863" y="69652"/>
                </a:lnTo>
                <a:lnTo>
                  <a:pt x="42863" y="53578"/>
                </a:lnTo>
                <a:close/>
                <a:moveTo>
                  <a:pt x="150019" y="124904"/>
                </a:moveTo>
                <a:cubicBezTo>
                  <a:pt x="145766" y="125306"/>
                  <a:pt x="141614" y="126578"/>
                  <a:pt x="137796" y="128755"/>
                </a:cubicBezTo>
                <a:lnTo>
                  <a:pt x="135419" y="130128"/>
                </a:lnTo>
                <a:cubicBezTo>
                  <a:pt x="121154" y="138265"/>
                  <a:pt x="103473" y="137394"/>
                  <a:pt x="90112" y="127851"/>
                </a:cubicBezTo>
                <a:cubicBezTo>
                  <a:pt x="81070" y="121388"/>
                  <a:pt x="68948" y="121388"/>
                  <a:pt x="59907" y="127851"/>
                </a:cubicBezTo>
                <a:cubicBezTo>
                  <a:pt x="46546" y="137394"/>
                  <a:pt x="28865" y="138299"/>
                  <a:pt x="14600" y="130128"/>
                </a:cubicBezTo>
                <a:lnTo>
                  <a:pt x="12223" y="128755"/>
                </a:lnTo>
                <a:cubicBezTo>
                  <a:pt x="8405" y="126578"/>
                  <a:pt x="4253" y="125272"/>
                  <a:pt x="0" y="124904"/>
                </a:cubicBezTo>
                <a:lnTo>
                  <a:pt x="0" y="150019"/>
                </a:lnTo>
                <a:cubicBezTo>
                  <a:pt x="0" y="161839"/>
                  <a:pt x="9611" y="171450"/>
                  <a:pt x="21431" y="171450"/>
                </a:cubicBezTo>
                <a:lnTo>
                  <a:pt x="128588" y="171450"/>
                </a:lnTo>
                <a:cubicBezTo>
                  <a:pt x="140408" y="171450"/>
                  <a:pt x="150019" y="161839"/>
                  <a:pt x="150019" y="150019"/>
                </a:cubicBezTo>
                <a:lnTo>
                  <a:pt x="150019" y="124904"/>
                </a:lnTo>
                <a:close/>
              </a:path>
            </a:pathLst>
          </a:custGeom>
          <a:solidFill>
            <a:srgbClr val="2F3E3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6"/>
          <p:cNvSpPr/>
          <p:nvPr/>
        </p:nvSpPr>
        <p:spPr>
          <a:xfrm>
            <a:off x="5428283" y="5819775"/>
            <a:ext cx="6858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5F6F6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Age Profile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6"/>
          <p:cNvSpPr/>
          <p:nvPr/>
        </p:nvSpPr>
        <p:spPr>
          <a:xfrm>
            <a:off x="9571509" y="5705475"/>
            <a:ext cx="6477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50">
                <a:solidFill>
                  <a:srgbClr val="2F3E3B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41.7%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6"/>
          <p:cNvSpPr/>
          <p:nvPr/>
        </p:nvSpPr>
        <p:spPr>
          <a:xfrm>
            <a:off x="9600084" y="5972175"/>
            <a:ext cx="619125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F6F6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21-25 years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6"/>
          <p:cNvSpPr/>
          <p:nvPr/>
        </p:nvSpPr>
        <p:spPr>
          <a:xfrm>
            <a:off x="10288116" y="5705475"/>
            <a:ext cx="695325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50">
                <a:solidFill>
                  <a:srgbClr val="2F3E3B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28.5%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6"/>
          <p:cNvSpPr/>
          <p:nvPr/>
        </p:nvSpPr>
        <p:spPr>
          <a:xfrm>
            <a:off x="10316691" y="5972175"/>
            <a:ext cx="666750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F6F6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26-30 years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6"/>
          <p:cNvSpPr/>
          <p:nvPr/>
        </p:nvSpPr>
        <p:spPr>
          <a:xfrm>
            <a:off x="11047140" y="5705475"/>
            <a:ext cx="638175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50">
                <a:solidFill>
                  <a:srgbClr val="2F3E3B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70.2%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6"/>
          <p:cNvSpPr/>
          <p:nvPr/>
        </p:nvSpPr>
        <p:spPr>
          <a:xfrm>
            <a:off x="11075715" y="5972175"/>
            <a:ext cx="6096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8FB7AC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Ages 21-30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"/>
          <p:cNvSpPr/>
          <p:nvPr/>
        </p:nvSpPr>
        <p:spPr>
          <a:xfrm>
            <a:off x="381000" y="457200"/>
            <a:ext cx="381000" cy="38100"/>
          </a:xfrm>
          <a:custGeom>
            <a:rect b="b" l="l" r="r" t="t"/>
            <a:pathLst>
              <a:path extrusionOk="0" h="38100" w="381000">
                <a:moveTo>
                  <a:pt x="0" y="0"/>
                </a:moveTo>
                <a:lnTo>
                  <a:pt x="381000" y="0"/>
                </a:lnTo>
                <a:lnTo>
                  <a:pt x="3810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4C8A7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876300" y="381000"/>
            <a:ext cx="23622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4C8A7A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Section 02 • Critical Finding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7"/>
          <p:cNvSpPr/>
          <p:nvPr/>
        </p:nvSpPr>
        <p:spPr>
          <a:xfrm>
            <a:off x="381000" y="647700"/>
            <a:ext cx="1160145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2F3E3B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Readiness Assessment: Breadth vs. Depth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7"/>
          <p:cNvSpPr/>
          <p:nvPr/>
        </p:nvSpPr>
        <p:spPr>
          <a:xfrm>
            <a:off x="400050" y="1181100"/>
            <a:ext cx="5600700" cy="2895600"/>
          </a:xfrm>
          <a:custGeom>
            <a:rect b="b" l="l" r="r" t="t"/>
            <a:pathLst>
              <a:path extrusionOk="0" h="2895600" w="5600700">
                <a:moveTo>
                  <a:pt x="38100" y="0"/>
                </a:moveTo>
                <a:lnTo>
                  <a:pt x="5486411" y="0"/>
                </a:lnTo>
                <a:cubicBezTo>
                  <a:pt x="5549531" y="0"/>
                  <a:pt x="5600700" y="51169"/>
                  <a:pt x="5600700" y="114289"/>
                </a:cubicBezTo>
                <a:lnTo>
                  <a:pt x="5600700" y="2781311"/>
                </a:lnTo>
                <a:cubicBezTo>
                  <a:pt x="5600700" y="2844431"/>
                  <a:pt x="5549531" y="2895600"/>
                  <a:pt x="5486411" y="2895600"/>
                </a:cubicBezTo>
                <a:lnTo>
                  <a:pt x="38100" y="2895600"/>
                </a:lnTo>
                <a:cubicBezTo>
                  <a:pt x="17072" y="2895600"/>
                  <a:pt x="0" y="2878528"/>
                  <a:pt x="0" y="28575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gradFill>
            <a:gsLst>
              <a:gs pos="0">
                <a:srgbClr val="4C8A7A">
                  <a:alpha val="14901"/>
                </a:srgbClr>
              </a:gs>
              <a:gs pos="100000">
                <a:srgbClr val="8FB7AC">
                  <a:alpha val="5098"/>
                </a:srgbClr>
              </a:gs>
            </a:gsLst>
            <a:lin ang="27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7"/>
          <p:cNvSpPr/>
          <p:nvPr/>
        </p:nvSpPr>
        <p:spPr>
          <a:xfrm>
            <a:off x="400050" y="1181100"/>
            <a:ext cx="38100" cy="2895600"/>
          </a:xfrm>
          <a:custGeom>
            <a:rect b="b" l="l" r="r" t="t"/>
            <a:pathLst>
              <a:path extrusionOk="0" h="2895600" w="38100">
                <a:moveTo>
                  <a:pt x="38100" y="0"/>
                </a:moveTo>
                <a:lnTo>
                  <a:pt x="38100" y="0"/>
                </a:lnTo>
                <a:lnTo>
                  <a:pt x="38100" y="2895600"/>
                </a:lnTo>
                <a:lnTo>
                  <a:pt x="38100" y="2895600"/>
                </a:lnTo>
                <a:cubicBezTo>
                  <a:pt x="17072" y="2895600"/>
                  <a:pt x="0" y="2878528"/>
                  <a:pt x="0" y="28575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4C8A7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7"/>
          <p:cNvSpPr/>
          <p:nvPr/>
        </p:nvSpPr>
        <p:spPr>
          <a:xfrm>
            <a:off x="609600" y="1371600"/>
            <a:ext cx="52959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2F3E3B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Self-Perceived Readiness Distribution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kimi-img.moonshot.cn/pub/slides/26-03-26-17:59:33-d72g719l88bkehbimtg0.png" id="145" name="Google Shape;14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1790700"/>
            <a:ext cx="5200650" cy="20955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</p:pic>
      <p:sp>
        <p:nvSpPr>
          <p:cNvPr id="146" name="Google Shape;146;p7"/>
          <p:cNvSpPr/>
          <p:nvPr/>
        </p:nvSpPr>
        <p:spPr>
          <a:xfrm>
            <a:off x="381000" y="4229100"/>
            <a:ext cx="2733675" cy="1181100"/>
          </a:xfrm>
          <a:custGeom>
            <a:rect b="b" l="l" r="r" t="t"/>
            <a:pathLst>
              <a:path extrusionOk="0" h="1181100" w="2733675">
                <a:moveTo>
                  <a:pt x="114295" y="0"/>
                </a:moveTo>
                <a:lnTo>
                  <a:pt x="2619380" y="0"/>
                </a:lnTo>
                <a:cubicBezTo>
                  <a:pt x="2682503" y="0"/>
                  <a:pt x="2733675" y="51172"/>
                  <a:pt x="2733675" y="114295"/>
                </a:cubicBezTo>
                <a:lnTo>
                  <a:pt x="2733675" y="1066805"/>
                </a:lnTo>
                <a:cubicBezTo>
                  <a:pt x="2733675" y="1129928"/>
                  <a:pt x="2682503" y="1181100"/>
                  <a:pt x="2619380" y="1181100"/>
                </a:cubicBezTo>
                <a:lnTo>
                  <a:pt x="114295" y="1181100"/>
                </a:lnTo>
                <a:cubicBezTo>
                  <a:pt x="51172" y="1181100"/>
                  <a:pt x="0" y="1129928"/>
                  <a:pt x="0" y="1066805"/>
                </a:cubicBezTo>
                <a:lnTo>
                  <a:pt x="0" y="114295"/>
                </a:lnTo>
                <a:cubicBezTo>
                  <a:pt x="0" y="51214"/>
                  <a:pt x="51214" y="0"/>
                  <a:pt x="114295" y="0"/>
                </a:cubicBezTo>
                <a:close/>
              </a:path>
            </a:pathLst>
          </a:custGeom>
          <a:solidFill>
            <a:srgbClr val="4C8A7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7"/>
          <p:cNvSpPr/>
          <p:nvPr/>
        </p:nvSpPr>
        <p:spPr>
          <a:xfrm>
            <a:off x="557213" y="4381500"/>
            <a:ext cx="190500" cy="190500"/>
          </a:xfrm>
          <a:custGeom>
            <a:rect b="b" l="l" r="r" t="t"/>
            <a:pathLst>
              <a:path extrusionOk="0" h="190500" w="190500">
                <a:moveTo>
                  <a:pt x="95250" y="190500"/>
                </a:moveTo>
                <a:cubicBezTo>
                  <a:pt x="147820" y="190500"/>
                  <a:pt x="190500" y="147820"/>
                  <a:pt x="190500" y="95250"/>
                </a:cubicBezTo>
                <a:cubicBezTo>
                  <a:pt x="190500" y="42680"/>
                  <a:pt x="147820" y="0"/>
                  <a:pt x="95250" y="0"/>
                </a:cubicBezTo>
                <a:cubicBezTo>
                  <a:pt x="42680" y="0"/>
                  <a:pt x="0" y="42680"/>
                  <a:pt x="0" y="95250"/>
                </a:cubicBezTo>
                <a:cubicBezTo>
                  <a:pt x="0" y="147820"/>
                  <a:pt x="42680" y="190500"/>
                  <a:pt x="95250" y="190500"/>
                </a:cubicBezTo>
                <a:close/>
                <a:moveTo>
                  <a:pt x="126653" y="79139"/>
                </a:moveTo>
                <a:lnTo>
                  <a:pt x="96887" y="126764"/>
                </a:lnTo>
                <a:cubicBezTo>
                  <a:pt x="95324" y="129257"/>
                  <a:pt x="92646" y="130820"/>
                  <a:pt x="89706" y="130969"/>
                </a:cubicBezTo>
                <a:cubicBezTo>
                  <a:pt x="86767" y="131118"/>
                  <a:pt x="83939" y="129778"/>
                  <a:pt x="82190" y="127397"/>
                </a:cubicBezTo>
                <a:lnTo>
                  <a:pt x="64331" y="103584"/>
                </a:lnTo>
                <a:cubicBezTo>
                  <a:pt x="61354" y="99640"/>
                  <a:pt x="62173" y="94059"/>
                  <a:pt x="66117" y="91083"/>
                </a:cubicBezTo>
                <a:cubicBezTo>
                  <a:pt x="70061" y="88106"/>
                  <a:pt x="75642" y="88925"/>
                  <a:pt x="78618" y="92869"/>
                </a:cubicBezTo>
                <a:lnTo>
                  <a:pt x="88664" y="106263"/>
                </a:lnTo>
                <a:lnTo>
                  <a:pt x="111509" y="69689"/>
                </a:lnTo>
                <a:cubicBezTo>
                  <a:pt x="114114" y="65522"/>
                  <a:pt x="119621" y="64219"/>
                  <a:pt x="123825" y="66861"/>
                </a:cubicBezTo>
                <a:cubicBezTo>
                  <a:pt x="128029" y="69503"/>
                  <a:pt x="129294" y="74972"/>
                  <a:pt x="126653" y="791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7"/>
          <p:cNvSpPr/>
          <p:nvPr/>
        </p:nvSpPr>
        <p:spPr>
          <a:xfrm>
            <a:off x="847725" y="4381500"/>
            <a:ext cx="1743075" cy="1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At Least Somewhat Prepared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7"/>
          <p:cNvSpPr/>
          <p:nvPr/>
        </p:nvSpPr>
        <p:spPr>
          <a:xfrm>
            <a:off x="533400" y="4648200"/>
            <a:ext cx="2600325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FFFFFF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87.1%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7"/>
          <p:cNvSpPr/>
          <p:nvPr/>
        </p:nvSpPr>
        <p:spPr>
          <a:xfrm>
            <a:off x="533400" y="5067300"/>
            <a:ext cx="2495550" cy="1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Readiness Breadth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7"/>
          <p:cNvSpPr/>
          <p:nvPr/>
        </p:nvSpPr>
        <p:spPr>
          <a:xfrm>
            <a:off x="3267075" y="4229100"/>
            <a:ext cx="2733675" cy="1181100"/>
          </a:xfrm>
          <a:custGeom>
            <a:rect b="b" l="l" r="r" t="t"/>
            <a:pathLst>
              <a:path extrusionOk="0" h="1181100" w="2733675">
                <a:moveTo>
                  <a:pt x="114295" y="0"/>
                </a:moveTo>
                <a:lnTo>
                  <a:pt x="2619380" y="0"/>
                </a:lnTo>
                <a:cubicBezTo>
                  <a:pt x="2682503" y="0"/>
                  <a:pt x="2733675" y="51172"/>
                  <a:pt x="2733675" y="114295"/>
                </a:cubicBezTo>
                <a:lnTo>
                  <a:pt x="2733675" y="1066805"/>
                </a:lnTo>
                <a:cubicBezTo>
                  <a:pt x="2733675" y="1129928"/>
                  <a:pt x="2682503" y="1181100"/>
                  <a:pt x="2619380" y="1181100"/>
                </a:cubicBezTo>
                <a:lnTo>
                  <a:pt x="114295" y="1181100"/>
                </a:lnTo>
                <a:cubicBezTo>
                  <a:pt x="51172" y="1181100"/>
                  <a:pt x="0" y="1129928"/>
                  <a:pt x="0" y="1066805"/>
                </a:cubicBezTo>
                <a:lnTo>
                  <a:pt x="0" y="114295"/>
                </a:lnTo>
                <a:cubicBezTo>
                  <a:pt x="0" y="51214"/>
                  <a:pt x="51214" y="0"/>
                  <a:pt x="114295" y="0"/>
                </a:cubicBezTo>
                <a:close/>
              </a:path>
            </a:pathLst>
          </a:custGeom>
          <a:solidFill>
            <a:srgbClr val="2F3E3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7"/>
          <p:cNvSpPr/>
          <p:nvPr/>
        </p:nvSpPr>
        <p:spPr>
          <a:xfrm>
            <a:off x="3431381" y="4381500"/>
            <a:ext cx="214313" cy="190500"/>
          </a:xfrm>
          <a:custGeom>
            <a:rect b="b" l="l" r="r" t="t"/>
            <a:pathLst>
              <a:path extrusionOk="0" h="190500" w="214313">
                <a:moveTo>
                  <a:pt x="115156" y="-7032"/>
                </a:moveTo>
                <a:cubicBezTo>
                  <a:pt x="113630" y="-10009"/>
                  <a:pt x="110542" y="-11906"/>
                  <a:pt x="107193" y="-11906"/>
                </a:cubicBezTo>
                <a:cubicBezTo>
                  <a:pt x="103845" y="-11906"/>
                  <a:pt x="100757" y="-10009"/>
                  <a:pt x="99231" y="-7032"/>
                </a:cubicBezTo>
                <a:lnTo>
                  <a:pt x="71847" y="46620"/>
                </a:lnTo>
                <a:lnTo>
                  <a:pt x="12353" y="56071"/>
                </a:lnTo>
                <a:cubicBezTo>
                  <a:pt x="9041" y="56592"/>
                  <a:pt x="6288" y="58936"/>
                  <a:pt x="5246" y="62136"/>
                </a:cubicBezTo>
                <a:cubicBezTo>
                  <a:pt x="4204" y="65336"/>
                  <a:pt x="5060" y="68833"/>
                  <a:pt x="7404" y="71214"/>
                </a:cubicBezTo>
                <a:lnTo>
                  <a:pt x="49969" y="113816"/>
                </a:lnTo>
                <a:lnTo>
                  <a:pt x="40593" y="173310"/>
                </a:lnTo>
                <a:cubicBezTo>
                  <a:pt x="40072" y="176622"/>
                  <a:pt x="41449" y="179970"/>
                  <a:pt x="44165" y="181942"/>
                </a:cubicBezTo>
                <a:cubicBezTo>
                  <a:pt x="46881" y="183914"/>
                  <a:pt x="50453" y="184212"/>
                  <a:pt x="53467" y="182687"/>
                </a:cubicBezTo>
                <a:lnTo>
                  <a:pt x="107193" y="155377"/>
                </a:lnTo>
                <a:lnTo>
                  <a:pt x="160883" y="182687"/>
                </a:lnTo>
                <a:cubicBezTo>
                  <a:pt x="163860" y="184212"/>
                  <a:pt x="167469" y="183914"/>
                  <a:pt x="170185" y="181942"/>
                </a:cubicBezTo>
                <a:cubicBezTo>
                  <a:pt x="172901" y="179970"/>
                  <a:pt x="174278" y="176659"/>
                  <a:pt x="173757" y="173310"/>
                </a:cubicBezTo>
                <a:lnTo>
                  <a:pt x="164343" y="113816"/>
                </a:lnTo>
                <a:lnTo>
                  <a:pt x="206908" y="71214"/>
                </a:lnTo>
                <a:cubicBezTo>
                  <a:pt x="209290" y="68833"/>
                  <a:pt x="210108" y="65336"/>
                  <a:pt x="209066" y="62136"/>
                </a:cubicBezTo>
                <a:cubicBezTo>
                  <a:pt x="208025" y="58936"/>
                  <a:pt x="205308" y="56592"/>
                  <a:pt x="201960" y="56071"/>
                </a:cubicBezTo>
                <a:lnTo>
                  <a:pt x="142503" y="46620"/>
                </a:lnTo>
                <a:lnTo>
                  <a:pt x="115156" y="-70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7"/>
          <p:cNvSpPr/>
          <p:nvPr/>
        </p:nvSpPr>
        <p:spPr>
          <a:xfrm>
            <a:off x="3733800" y="4381500"/>
            <a:ext cx="895350" cy="1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Very Prepared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7"/>
          <p:cNvSpPr/>
          <p:nvPr/>
        </p:nvSpPr>
        <p:spPr>
          <a:xfrm>
            <a:off x="3419475" y="4648200"/>
            <a:ext cx="2600325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FFFFFF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33.3%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7"/>
          <p:cNvSpPr/>
          <p:nvPr/>
        </p:nvSpPr>
        <p:spPr>
          <a:xfrm>
            <a:off x="3419475" y="5067300"/>
            <a:ext cx="2495550" cy="1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Readiness Depth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7"/>
          <p:cNvSpPr/>
          <p:nvPr/>
        </p:nvSpPr>
        <p:spPr>
          <a:xfrm>
            <a:off x="385763" y="5567363"/>
            <a:ext cx="5610225" cy="1019175"/>
          </a:xfrm>
          <a:custGeom>
            <a:rect b="b" l="l" r="r" t="t"/>
            <a:pathLst>
              <a:path extrusionOk="0" h="1019175" w="5610225">
                <a:moveTo>
                  <a:pt x="114300" y="0"/>
                </a:moveTo>
                <a:lnTo>
                  <a:pt x="5495925" y="0"/>
                </a:lnTo>
                <a:cubicBezTo>
                  <a:pt x="5559051" y="0"/>
                  <a:pt x="5610225" y="51174"/>
                  <a:pt x="5610225" y="114300"/>
                </a:cubicBezTo>
                <a:lnTo>
                  <a:pt x="5610225" y="904875"/>
                </a:lnTo>
                <a:cubicBezTo>
                  <a:pt x="5610225" y="968001"/>
                  <a:pt x="5559051" y="1019175"/>
                  <a:pt x="5495925" y="1019175"/>
                </a:cubicBezTo>
                <a:lnTo>
                  <a:pt x="114300" y="1019175"/>
                </a:lnTo>
                <a:cubicBezTo>
                  <a:pt x="51174" y="1019175"/>
                  <a:pt x="0" y="968001"/>
                  <a:pt x="0" y="904875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5F6F6B">
              <a:alpha val="10196"/>
            </a:srgbClr>
          </a:solidFill>
          <a:ln cap="flat" cmpd="sng" w="12700">
            <a:solidFill>
              <a:srgbClr val="5F6F6B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7"/>
          <p:cNvSpPr/>
          <p:nvPr/>
        </p:nvSpPr>
        <p:spPr>
          <a:xfrm>
            <a:off x="528638" y="5762625"/>
            <a:ext cx="190500" cy="190500"/>
          </a:xfrm>
          <a:custGeom>
            <a:rect b="b" l="l" r="r" t="t"/>
            <a:pathLst>
              <a:path extrusionOk="0" h="190500" w="190500">
                <a:moveTo>
                  <a:pt x="95250" y="0"/>
                </a:moveTo>
                <a:cubicBezTo>
                  <a:pt x="100719" y="0"/>
                  <a:pt x="105742" y="3014"/>
                  <a:pt x="108347" y="7813"/>
                </a:cubicBezTo>
                <a:lnTo>
                  <a:pt x="188714" y="156642"/>
                </a:lnTo>
                <a:cubicBezTo>
                  <a:pt x="191207" y="161255"/>
                  <a:pt x="191095" y="166836"/>
                  <a:pt x="188416" y="171338"/>
                </a:cubicBezTo>
                <a:cubicBezTo>
                  <a:pt x="185737" y="175840"/>
                  <a:pt x="180863" y="178594"/>
                  <a:pt x="175617" y="178594"/>
                </a:cubicBezTo>
                <a:lnTo>
                  <a:pt x="14883" y="178594"/>
                </a:lnTo>
                <a:cubicBezTo>
                  <a:pt x="9637" y="178594"/>
                  <a:pt x="4800" y="175840"/>
                  <a:pt x="2084" y="171338"/>
                </a:cubicBezTo>
                <a:cubicBezTo>
                  <a:pt x="-633" y="166836"/>
                  <a:pt x="-707" y="161255"/>
                  <a:pt x="1786" y="156642"/>
                </a:cubicBezTo>
                <a:lnTo>
                  <a:pt x="82153" y="7813"/>
                </a:lnTo>
                <a:cubicBezTo>
                  <a:pt x="84758" y="3014"/>
                  <a:pt x="89781" y="0"/>
                  <a:pt x="95250" y="0"/>
                </a:cubicBezTo>
                <a:close/>
                <a:moveTo>
                  <a:pt x="95250" y="62508"/>
                </a:moveTo>
                <a:cubicBezTo>
                  <a:pt x="90301" y="62508"/>
                  <a:pt x="86320" y="66489"/>
                  <a:pt x="86320" y="71438"/>
                </a:cubicBezTo>
                <a:lnTo>
                  <a:pt x="86320" y="113109"/>
                </a:lnTo>
                <a:cubicBezTo>
                  <a:pt x="86320" y="118058"/>
                  <a:pt x="90301" y="122039"/>
                  <a:pt x="95250" y="122039"/>
                </a:cubicBezTo>
                <a:cubicBezTo>
                  <a:pt x="100199" y="122039"/>
                  <a:pt x="104180" y="118058"/>
                  <a:pt x="104180" y="113109"/>
                </a:cubicBezTo>
                <a:lnTo>
                  <a:pt x="104180" y="71438"/>
                </a:lnTo>
                <a:cubicBezTo>
                  <a:pt x="104180" y="66489"/>
                  <a:pt x="100199" y="62508"/>
                  <a:pt x="95250" y="62508"/>
                </a:cubicBezTo>
                <a:close/>
                <a:moveTo>
                  <a:pt x="105184" y="142875"/>
                </a:moveTo>
                <a:cubicBezTo>
                  <a:pt x="105410" y="139188"/>
                  <a:pt x="103571" y="135679"/>
                  <a:pt x="100410" y="133767"/>
                </a:cubicBezTo>
                <a:cubicBezTo>
                  <a:pt x="97249" y="131855"/>
                  <a:pt x="93288" y="131855"/>
                  <a:pt x="90127" y="133767"/>
                </a:cubicBezTo>
                <a:cubicBezTo>
                  <a:pt x="86966" y="135679"/>
                  <a:pt x="85127" y="139188"/>
                  <a:pt x="85353" y="142875"/>
                </a:cubicBezTo>
                <a:cubicBezTo>
                  <a:pt x="85127" y="146562"/>
                  <a:pt x="86966" y="150071"/>
                  <a:pt x="90127" y="151983"/>
                </a:cubicBezTo>
                <a:cubicBezTo>
                  <a:pt x="93288" y="153895"/>
                  <a:pt x="97249" y="153895"/>
                  <a:pt x="100410" y="151983"/>
                </a:cubicBezTo>
                <a:cubicBezTo>
                  <a:pt x="103571" y="150071"/>
                  <a:pt x="105410" y="146562"/>
                  <a:pt x="105184" y="142875"/>
                </a:cubicBezTo>
                <a:close/>
              </a:path>
            </a:pathLst>
          </a:custGeom>
          <a:solidFill>
            <a:srgbClr val="5F6F6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7"/>
          <p:cNvSpPr/>
          <p:nvPr/>
        </p:nvSpPr>
        <p:spPr>
          <a:xfrm>
            <a:off x="818704" y="5724525"/>
            <a:ext cx="5095875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2F3E3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The "Somewhat Prepared" Majority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7"/>
          <p:cNvSpPr/>
          <p:nvPr/>
        </p:nvSpPr>
        <p:spPr>
          <a:xfrm>
            <a:off x="818704" y="5991225"/>
            <a:ext cx="5086350" cy="438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5F6F6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53.8% fall into the middle category, indicating the system produces partial confidence rather than robust labour market readiness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7"/>
          <p:cNvSpPr/>
          <p:nvPr/>
        </p:nvSpPr>
        <p:spPr>
          <a:xfrm>
            <a:off x="6210300" y="1181100"/>
            <a:ext cx="5600700" cy="2895600"/>
          </a:xfrm>
          <a:custGeom>
            <a:rect b="b" l="l" r="r" t="t"/>
            <a:pathLst>
              <a:path extrusionOk="0" h="2895600" w="5600700">
                <a:moveTo>
                  <a:pt x="38100" y="0"/>
                </a:moveTo>
                <a:lnTo>
                  <a:pt x="5486411" y="0"/>
                </a:lnTo>
                <a:cubicBezTo>
                  <a:pt x="5549531" y="0"/>
                  <a:pt x="5600700" y="51169"/>
                  <a:pt x="5600700" y="114289"/>
                </a:cubicBezTo>
                <a:lnTo>
                  <a:pt x="5600700" y="2781311"/>
                </a:lnTo>
                <a:cubicBezTo>
                  <a:pt x="5600700" y="2844431"/>
                  <a:pt x="5549531" y="2895600"/>
                  <a:pt x="5486411" y="2895600"/>
                </a:cubicBezTo>
                <a:lnTo>
                  <a:pt x="38100" y="2895600"/>
                </a:lnTo>
                <a:cubicBezTo>
                  <a:pt x="17072" y="2895600"/>
                  <a:pt x="0" y="2878528"/>
                  <a:pt x="0" y="28575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gradFill>
            <a:gsLst>
              <a:gs pos="0">
                <a:srgbClr val="8FB7AC">
                  <a:alpha val="14901"/>
                </a:srgbClr>
              </a:gs>
              <a:gs pos="100000">
                <a:srgbClr val="4C8A7A">
                  <a:alpha val="5098"/>
                </a:srgbClr>
              </a:gs>
            </a:gsLst>
            <a:lin ang="27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7"/>
          <p:cNvSpPr/>
          <p:nvPr/>
        </p:nvSpPr>
        <p:spPr>
          <a:xfrm>
            <a:off x="6210300" y="1181100"/>
            <a:ext cx="38100" cy="2895600"/>
          </a:xfrm>
          <a:custGeom>
            <a:rect b="b" l="l" r="r" t="t"/>
            <a:pathLst>
              <a:path extrusionOk="0" h="2895600" w="38100">
                <a:moveTo>
                  <a:pt x="38100" y="0"/>
                </a:moveTo>
                <a:lnTo>
                  <a:pt x="38100" y="0"/>
                </a:lnTo>
                <a:lnTo>
                  <a:pt x="38100" y="2895600"/>
                </a:lnTo>
                <a:lnTo>
                  <a:pt x="38100" y="2895600"/>
                </a:lnTo>
                <a:cubicBezTo>
                  <a:pt x="17072" y="2895600"/>
                  <a:pt x="0" y="2878528"/>
                  <a:pt x="0" y="28575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FB7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7"/>
          <p:cNvSpPr/>
          <p:nvPr/>
        </p:nvSpPr>
        <p:spPr>
          <a:xfrm>
            <a:off x="6419850" y="1371600"/>
            <a:ext cx="52959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2F3E3B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School Experience Helpfulness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kimi-img.moonshot.cn/pub/slides/26-03-26-17:59:32-d72g716947o5h5puvos0.png" id="163" name="Google Shape;16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19850" y="1790700"/>
            <a:ext cx="5200650" cy="20955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</p:pic>
      <p:sp>
        <p:nvSpPr>
          <p:cNvPr id="164" name="Google Shape;164;p7"/>
          <p:cNvSpPr/>
          <p:nvPr/>
        </p:nvSpPr>
        <p:spPr>
          <a:xfrm>
            <a:off x="6196013" y="4233863"/>
            <a:ext cx="5610225" cy="2352675"/>
          </a:xfrm>
          <a:custGeom>
            <a:rect b="b" l="l" r="r" t="t"/>
            <a:pathLst>
              <a:path extrusionOk="0" h="2352675" w="5610225">
                <a:moveTo>
                  <a:pt x="114293" y="0"/>
                </a:moveTo>
                <a:lnTo>
                  <a:pt x="5495932" y="0"/>
                </a:lnTo>
                <a:cubicBezTo>
                  <a:pt x="5559054" y="0"/>
                  <a:pt x="5610225" y="51171"/>
                  <a:pt x="5610225" y="114293"/>
                </a:cubicBezTo>
                <a:lnTo>
                  <a:pt x="5610225" y="2238382"/>
                </a:lnTo>
                <a:cubicBezTo>
                  <a:pt x="5610225" y="2301504"/>
                  <a:pt x="5559054" y="2352675"/>
                  <a:pt x="5495932" y="2352675"/>
                </a:cubicBezTo>
                <a:lnTo>
                  <a:pt x="114293" y="2352675"/>
                </a:lnTo>
                <a:cubicBezTo>
                  <a:pt x="51171" y="2352675"/>
                  <a:pt x="0" y="2301504"/>
                  <a:pt x="0" y="2238382"/>
                </a:cubicBezTo>
                <a:lnTo>
                  <a:pt x="0" y="114293"/>
                </a:lnTo>
                <a:cubicBezTo>
                  <a:pt x="0" y="51171"/>
                  <a:pt x="51171" y="0"/>
                  <a:pt x="114293" y="0"/>
                </a:cubicBezTo>
                <a:close/>
              </a:path>
            </a:pathLst>
          </a:custGeom>
          <a:solidFill>
            <a:srgbClr val="FFFFFF"/>
          </a:solidFill>
          <a:ln cap="flat" cmpd="sng" w="12700">
            <a:solidFill>
              <a:srgbClr val="E3E7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7"/>
          <p:cNvSpPr/>
          <p:nvPr/>
        </p:nvSpPr>
        <p:spPr>
          <a:xfrm>
            <a:off x="6391275" y="4451747"/>
            <a:ext cx="5305425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50">
                <a:solidFill>
                  <a:srgbClr val="2F3E3B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Key Insight: The Readiness Gap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7"/>
          <p:cNvSpPr/>
          <p:nvPr/>
        </p:nvSpPr>
        <p:spPr>
          <a:xfrm>
            <a:off x="6391275" y="4877991"/>
            <a:ext cx="381000" cy="381000"/>
          </a:xfrm>
          <a:custGeom>
            <a:rect b="b" l="l" r="r" t="t"/>
            <a:pathLst>
              <a:path extrusionOk="0" h="381000" w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4C8A7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7"/>
          <p:cNvSpPr/>
          <p:nvPr/>
        </p:nvSpPr>
        <p:spPr>
          <a:xfrm>
            <a:off x="6353175" y="4877991"/>
            <a:ext cx="4572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7"/>
          <p:cNvSpPr/>
          <p:nvPr/>
        </p:nvSpPr>
        <p:spPr>
          <a:xfrm>
            <a:off x="6886575" y="4877991"/>
            <a:ext cx="4714875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2F3E3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High Institutional Confidence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7"/>
          <p:cNvSpPr/>
          <p:nvPr/>
        </p:nvSpPr>
        <p:spPr>
          <a:xfrm>
            <a:off x="6886575" y="5106591"/>
            <a:ext cx="4705350" cy="1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5F6F6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91.4% rate school experience as helpful, showing positive institutional perception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7"/>
          <p:cNvSpPr/>
          <p:nvPr/>
        </p:nvSpPr>
        <p:spPr>
          <a:xfrm>
            <a:off x="6391275" y="5411391"/>
            <a:ext cx="381000" cy="381000"/>
          </a:xfrm>
          <a:custGeom>
            <a:rect b="b" l="l" r="r" t="t"/>
            <a:pathLst>
              <a:path extrusionOk="0" h="381000" w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5F6F6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7"/>
          <p:cNvSpPr/>
          <p:nvPr/>
        </p:nvSpPr>
        <p:spPr>
          <a:xfrm>
            <a:off x="6353175" y="5411391"/>
            <a:ext cx="4572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7"/>
          <p:cNvSpPr/>
          <p:nvPr/>
        </p:nvSpPr>
        <p:spPr>
          <a:xfrm>
            <a:off x="6886575" y="5411391"/>
            <a:ext cx="3686175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2F3E3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Moderate Self-Assessment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7"/>
          <p:cNvSpPr/>
          <p:nvPr/>
        </p:nvSpPr>
        <p:spPr>
          <a:xfrm>
            <a:off x="6886575" y="5639991"/>
            <a:ext cx="3676650" cy="1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5F6F6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Only 33.3% feel "very prepared" despite positive school ratings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7"/>
          <p:cNvSpPr/>
          <p:nvPr/>
        </p:nvSpPr>
        <p:spPr>
          <a:xfrm>
            <a:off x="6391275" y="5944791"/>
            <a:ext cx="381000" cy="381000"/>
          </a:xfrm>
          <a:custGeom>
            <a:rect b="b" l="l" r="r" t="t"/>
            <a:pathLst>
              <a:path extrusionOk="0" h="381000" w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8FB7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7"/>
          <p:cNvSpPr/>
          <p:nvPr/>
        </p:nvSpPr>
        <p:spPr>
          <a:xfrm>
            <a:off x="6353175" y="5944791"/>
            <a:ext cx="4572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7"/>
          <p:cNvSpPr/>
          <p:nvPr/>
        </p:nvSpPr>
        <p:spPr>
          <a:xfrm>
            <a:off x="6886575" y="5944791"/>
            <a:ext cx="396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2F3E3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Structural Concern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7"/>
          <p:cNvSpPr/>
          <p:nvPr/>
        </p:nvSpPr>
        <p:spPr>
          <a:xfrm>
            <a:off x="6886575" y="6173391"/>
            <a:ext cx="3952875" cy="1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5F6F6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The problem is insufficient readiness intensity, not total unreadiness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"/>
          <p:cNvSpPr/>
          <p:nvPr/>
        </p:nvSpPr>
        <p:spPr>
          <a:xfrm>
            <a:off x="381000" y="457200"/>
            <a:ext cx="381000" cy="38100"/>
          </a:xfrm>
          <a:custGeom>
            <a:rect b="b" l="l" r="r" t="t"/>
            <a:pathLst>
              <a:path extrusionOk="0" h="38100" w="381000">
                <a:moveTo>
                  <a:pt x="0" y="0"/>
                </a:moveTo>
                <a:lnTo>
                  <a:pt x="381000" y="0"/>
                </a:lnTo>
                <a:lnTo>
                  <a:pt x="3810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4C8A7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8"/>
          <p:cNvSpPr/>
          <p:nvPr/>
        </p:nvSpPr>
        <p:spPr>
          <a:xfrm>
            <a:off x="876300" y="381000"/>
            <a:ext cx="19812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4C8A7A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Section 02 • Key Finding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8"/>
          <p:cNvSpPr/>
          <p:nvPr/>
        </p:nvSpPr>
        <p:spPr>
          <a:xfrm>
            <a:off x="381000" y="647700"/>
            <a:ext cx="1160145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2F3E3B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The Dominance of Experiential Learning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8"/>
          <p:cNvSpPr/>
          <p:nvPr/>
        </p:nvSpPr>
        <p:spPr>
          <a:xfrm>
            <a:off x="385763" y="1185863"/>
            <a:ext cx="6791325" cy="3248025"/>
          </a:xfrm>
          <a:custGeom>
            <a:rect b="b" l="l" r="r" t="t"/>
            <a:pathLst>
              <a:path extrusionOk="0" h="3248025" w="6791325">
                <a:moveTo>
                  <a:pt x="114298" y="0"/>
                </a:moveTo>
                <a:lnTo>
                  <a:pt x="6677027" y="0"/>
                </a:lnTo>
                <a:cubicBezTo>
                  <a:pt x="6740110" y="0"/>
                  <a:pt x="6791325" y="51215"/>
                  <a:pt x="6791325" y="114298"/>
                </a:cubicBezTo>
                <a:lnTo>
                  <a:pt x="6791325" y="3133727"/>
                </a:lnTo>
                <a:cubicBezTo>
                  <a:pt x="6791325" y="3196810"/>
                  <a:pt x="6740110" y="3248025"/>
                  <a:pt x="6677027" y="3248025"/>
                </a:cubicBezTo>
                <a:lnTo>
                  <a:pt x="114298" y="3248025"/>
                </a:lnTo>
                <a:cubicBezTo>
                  <a:pt x="51215" y="3248025"/>
                  <a:pt x="0" y="3196810"/>
                  <a:pt x="0" y="3133727"/>
                </a:cubicBezTo>
                <a:lnTo>
                  <a:pt x="0" y="114298"/>
                </a:lnTo>
                <a:cubicBezTo>
                  <a:pt x="0" y="51215"/>
                  <a:pt x="51215" y="0"/>
                  <a:pt x="114298" y="0"/>
                </a:cubicBezTo>
                <a:close/>
              </a:path>
            </a:pathLst>
          </a:custGeom>
          <a:solidFill>
            <a:srgbClr val="FFFFFF"/>
          </a:solidFill>
          <a:ln cap="flat" cmpd="sng" w="12700">
            <a:solidFill>
              <a:srgbClr val="E3E7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8"/>
          <p:cNvSpPr/>
          <p:nvPr/>
        </p:nvSpPr>
        <p:spPr>
          <a:xfrm>
            <a:off x="581025" y="1381125"/>
            <a:ext cx="649605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2F3E3B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Most Helpful Source of Preparation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kimi-img.moonshot.cn/pub/slides/26-03-26-17:59:36-d72g723kvk6nv6kbp3hg.png" id="188" name="Google Shape;18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1025" y="1762125"/>
            <a:ext cx="6400800" cy="24765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</p:pic>
      <p:sp>
        <p:nvSpPr>
          <p:cNvPr id="189" name="Google Shape;189;p8"/>
          <p:cNvSpPr/>
          <p:nvPr/>
        </p:nvSpPr>
        <p:spPr>
          <a:xfrm>
            <a:off x="381000" y="4591050"/>
            <a:ext cx="6800850" cy="1714500"/>
          </a:xfrm>
          <a:custGeom>
            <a:rect b="b" l="l" r="r" t="t"/>
            <a:pathLst>
              <a:path extrusionOk="0" h="1714500" w="6800850">
                <a:moveTo>
                  <a:pt x="114306" y="0"/>
                </a:moveTo>
                <a:lnTo>
                  <a:pt x="6686544" y="0"/>
                </a:lnTo>
                <a:cubicBezTo>
                  <a:pt x="6749674" y="0"/>
                  <a:pt x="6800850" y="51176"/>
                  <a:pt x="6800850" y="114306"/>
                </a:cubicBezTo>
                <a:lnTo>
                  <a:pt x="6800850" y="1600194"/>
                </a:lnTo>
                <a:cubicBezTo>
                  <a:pt x="6800850" y="1663324"/>
                  <a:pt x="6749674" y="1714500"/>
                  <a:pt x="6686544" y="1714500"/>
                </a:cubicBezTo>
                <a:lnTo>
                  <a:pt x="114306" y="1714500"/>
                </a:lnTo>
                <a:cubicBezTo>
                  <a:pt x="51176" y="1714500"/>
                  <a:pt x="0" y="1663324"/>
                  <a:pt x="0" y="1600194"/>
                </a:cubicBezTo>
                <a:lnTo>
                  <a:pt x="0" y="114306"/>
                </a:lnTo>
                <a:cubicBezTo>
                  <a:pt x="0" y="51176"/>
                  <a:pt x="51176" y="0"/>
                  <a:pt x="114306" y="0"/>
                </a:cubicBezTo>
                <a:close/>
              </a:path>
            </a:pathLst>
          </a:custGeom>
          <a:gradFill>
            <a:gsLst>
              <a:gs pos="0">
                <a:srgbClr val="4C8A7A"/>
              </a:gs>
              <a:gs pos="100000">
                <a:srgbClr val="5F6F6B"/>
              </a:gs>
            </a:gsLst>
            <a:lin ang="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8"/>
          <p:cNvSpPr/>
          <p:nvPr/>
        </p:nvSpPr>
        <p:spPr>
          <a:xfrm>
            <a:off x="571500" y="4781550"/>
            <a:ext cx="533400" cy="533400"/>
          </a:xfrm>
          <a:custGeom>
            <a:rect b="b" l="l" r="r" t="t"/>
            <a:pathLst>
              <a:path extrusionOk="0" h="533400" w="533400">
                <a:moveTo>
                  <a:pt x="114302" y="0"/>
                </a:moveTo>
                <a:lnTo>
                  <a:pt x="419098" y="0"/>
                </a:lnTo>
                <a:cubicBezTo>
                  <a:pt x="482183" y="0"/>
                  <a:pt x="533400" y="51217"/>
                  <a:pt x="533400" y="114302"/>
                </a:cubicBezTo>
                <a:lnTo>
                  <a:pt x="533400" y="419098"/>
                </a:lnTo>
                <a:cubicBezTo>
                  <a:pt x="533400" y="482183"/>
                  <a:pt x="482183" y="533400"/>
                  <a:pt x="4190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8"/>
          <p:cNvSpPr/>
          <p:nvPr/>
        </p:nvSpPr>
        <p:spPr>
          <a:xfrm>
            <a:off x="752475" y="4933950"/>
            <a:ext cx="171450" cy="228600"/>
          </a:xfrm>
          <a:custGeom>
            <a:rect b="b" l="l" r="r" t="t"/>
            <a:pathLst>
              <a:path extrusionOk="0" h="228600" w="171450">
                <a:moveTo>
                  <a:pt x="130775" y="171450"/>
                </a:moveTo>
                <a:cubicBezTo>
                  <a:pt x="134035" y="161493"/>
                  <a:pt x="140553" y="152474"/>
                  <a:pt x="147920" y="144706"/>
                </a:cubicBezTo>
                <a:cubicBezTo>
                  <a:pt x="162520" y="129347"/>
                  <a:pt x="171450" y="108585"/>
                  <a:pt x="171450" y="85725"/>
                </a:cubicBezTo>
                <a:cubicBezTo>
                  <a:pt x="171450" y="38398"/>
                  <a:pt x="133052" y="0"/>
                  <a:pt x="85725" y="0"/>
                </a:cubicBezTo>
                <a:cubicBezTo>
                  <a:pt x="38398" y="0"/>
                  <a:pt x="0" y="38398"/>
                  <a:pt x="0" y="85725"/>
                </a:cubicBezTo>
                <a:cubicBezTo>
                  <a:pt x="0" y="108585"/>
                  <a:pt x="8930" y="129347"/>
                  <a:pt x="23530" y="144706"/>
                </a:cubicBezTo>
                <a:cubicBezTo>
                  <a:pt x="30897" y="152474"/>
                  <a:pt x="37460" y="161493"/>
                  <a:pt x="40675" y="171450"/>
                </a:cubicBezTo>
                <a:lnTo>
                  <a:pt x="130731" y="171450"/>
                </a:lnTo>
                <a:close/>
                <a:moveTo>
                  <a:pt x="128588" y="192881"/>
                </a:moveTo>
                <a:lnTo>
                  <a:pt x="42863" y="192881"/>
                </a:lnTo>
                <a:lnTo>
                  <a:pt x="42863" y="200025"/>
                </a:lnTo>
                <a:cubicBezTo>
                  <a:pt x="42863" y="219760"/>
                  <a:pt x="58847" y="235744"/>
                  <a:pt x="78581" y="235744"/>
                </a:cubicBezTo>
                <a:lnTo>
                  <a:pt x="92869" y="235744"/>
                </a:lnTo>
                <a:cubicBezTo>
                  <a:pt x="112603" y="235744"/>
                  <a:pt x="128588" y="219760"/>
                  <a:pt x="128588" y="200025"/>
                </a:cubicBezTo>
                <a:lnTo>
                  <a:pt x="128588" y="192881"/>
                </a:lnTo>
                <a:close/>
                <a:moveTo>
                  <a:pt x="82153" y="50006"/>
                </a:moveTo>
                <a:cubicBezTo>
                  <a:pt x="64383" y="50006"/>
                  <a:pt x="50006" y="64383"/>
                  <a:pt x="50006" y="82153"/>
                </a:cubicBezTo>
                <a:cubicBezTo>
                  <a:pt x="50006" y="88091"/>
                  <a:pt x="45229" y="92869"/>
                  <a:pt x="39291" y="92869"/>
                </a:cubicBezTo>
                <a:cubicBezTo>
                  <a:pt x="33352" y="92869"/>
                  <a:pt x="28575" y="88091"/>
                  <a:pt x="28575" y="82153"/>
                </a:cubicBezTo>
                <a:cubicBezTo>
                  <a:pt x="28575" y="52551"/>
                  <a:pt x="52551" y="28575"/>
                  <a:pt x="82153" y="28575"/>
                </a:cubicBezTo>
                <a:cubicBezTo>
                  <a:pt x="88091" y="28575"/>
                  <a:pt x="92869" y="33352"/>
                  <a:pt x="92869" y="39291"/>
                </a:cubicBezTo>
                <a:cubicBezTo>
                  <a:pt x="92869" y="45229"/>
                  <a:pt x="88091" y="50006"/>
                  <a:pt x="82153" y="5000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8"/>
          <p:cNvSpPr/>
          <p:nvPr/>
        </p:nvSpPr>
        <p:spPr>
          <a:xfrm>
            <a:off x="1257300" y="4781550"/>
            <a:ext cx="58293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FFFFFF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Central Insight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8"/>
          <p:cNvSpPr/>
          <p:nvPr/>
        </p:nvSpPr>
        <p:spPr>
          <a:xfrm>
            <a:off x="1257300" y="5124450"/>
            <a:ext cx="581025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Internships and work-study programmes are </a:t>
            </a:r>
            <a:r>
              <a:rPr b="1" lang="en-US" sz="12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not merely one contributor among many</a:t>
            </a:r>
            <a:r>
              <a:rPr lang="en-US" sz="12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 They are the overwhelmingly dominant preparation mechanism, outperforming all other sources combined. This establishes </a:t>
            </a:r>
            <a:r>
              <a:rPr b="1" lang="en-US" sz="12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experiential learning as the central employability lever</a:t>
            </a:r>
            <a:r>
              <a:rPr lang="en-US" sz="12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8"/>
          <p:cNvSpPr/>
          <p:nvPr/>
        </p:nvSpPr>
        <p:spPr>
          <a:xfrm>
            <a:off x="7335143" y="1185863"/>
            <a:ext cx="4467225" cy="3209925"/>
          </a:xfrm>
          <a:custGeom>
            <a:rect b="b" l="l" r="r" t="t"/>
            <a:pathLst>
              <a:path extrusionOk="0" h="3209925" w="4467225">
                <a:moveTo>
                  <a:pt x="114305" y="0"/>
                </a:moveTo>
                <a:lnTo>
                  <a:pt x="4352920" y="0"/>
                </a:lnTo>
                <a:cubicBezTo>
                  <a:pt x="4416049" y="0"/>
                  <a:pt x="4467225" y="51176"/>
                  <a:pt x="4467225" y="114305"/>
                </a:cubicBezTo>
                <a:lnTo>
                  <a:pt x="4467225" y="3095620"/>
                </a:lnTo>
                <a:cubicBezTo>
                  <a:pt x="4467225" y="3158749"/>
                  <a:pt x="4416049" y="3209925"/>
                  <a:pt x="4352920" y="3209925"/>
                </a:cubicBezTo>
                <a:lnTo>
                  <a:pt x="114305" y="3209925"/>
                </a:lnTo>
                <a:cubicBezTo>
                  <a:pt x="51176" y="3209925"/>
                  <a:pt x="0" y="3158749"/>
                  <a:pt x="0" y="3095620"/>
                </a:cubicBezTo>
                <a:lnTo>
                  <a:pt x="0" y="114305"/>
                </a:lnTo>
                <a:cubicBezTo>
                  <a:pt x="0" y="51176"/>
                  <a:pt x="51176" y="0"/>
                  <a:pt x="114305" y="0"/>
                </a:cubicBezTo>
                <a:close/>
              </a:path>
            </a:pathLst>
          </a:custGeom>
          <a:solidFill>
            <a:srgbClr val="4C8A7A">
              <a:alpha val="10196"/>
            </a:srgbClr>
          </a:solidFill>
          <a:ln cap="flat" cmpd="sng" w="12700">
            <a:solidFill>
              <a:srgbClr val="4C8A7A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8"/>
          <p:cNvSpPr/>
          <p:nvPr/>
        </p:nvSpPr>
        <p:spPr>
          <a:xfrm>
            <a:off x="7530405" y="1381125"/>
            <a:ext cx="4162425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50">
                <a:solidFill>
                  <a:srgbClr val="2F3E3B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What Would Improve Preparedness?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8"/>
          <p:cNvSpPr/>
          <p:nvPr/>
        </p:nvSpPr>
        <p:spPr>
          <a:xfrm>
            <a:off x="7530405" y="1838325"/>
            <a:ext cx="18288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rgbClr val="2F3E3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More internships &amp; experience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8"/>
          <p:cNvSpPr/>
          <p:nvPr/>
        </p:nvSpPr>
        <p:spPr>
          <a:xfrm>
            <a:off x="11207576" y="1800225"/>
            <a:ext cx="485775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50">
                <a:solidFill>
                  <a:srgbClr val="4C8A7A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75.9%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7530405" y="2105025"/>
            <a:ext cx="4076700" cy="114300"/>
          </a:xfrm>
          <a:custGeom>
            <a:rect b="b" l="l" r="r" t="t"/>
            <a:pathLst>
              <a:path extrusionOk="0" h="114300" w="4076700">
                <a:moveTo>
                  <a:pt x="57150" y="0"/>
                </a:moveTo>
                <a:lnTo>
                  <a:pt x="4019550" y="0"/>
                </a:lnTo>
                <a:cubicBezTo>
                  <a:pt x="4051092" y="0"/>
                  <a:pt x="4076700" y="25608"/>
                  <a:pt x="4076700" y="57150"/>
                </a:cubicBezTo>
                <a:lnTo>
                  <a:pt x="4076700" y="57150"/>
                </a:lnTo>
                <a:cubicBezTo>
                  <a:pt x="4076700" y="88692"/>
                  <a:pt x="4051092" y="114300"/>
                  <a:pt x="4019550" y="114300"/>
                </a:cubicBezTo>
                <a:lnTo>
                  <a:pt x="57150" y="114300"/>
                </a:lnTo>
                <a:cubicBezTo>
                  <a:pt x="25608" y="114300"/>
                  <a:pt x="0" y="88692"/>
                  <a:pt x="0" y="57150"/>
                </a:cubicBezTo>
                <a:lnTo>
                  <a:pt x="0" y="57150"/>
                </a:lnTo>
                <a:cubicBezTo>
                  <a:pt x="0" y="25608"/>
                  <a:pt x="25608" y="0"/>
                  <a:pt x="57150" y="0"/>
                </a:cubicBezTo>
                <a:close/>
              </a:path>
            </a:pathLst>
          </a:custGeom>
          <a:solidFill>
            <a:srgbClr val="E3E7E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8"/>
          <p:cNvSpPr/>
          <p:nvPr/>
        </p:nvSpPr>
        <p:spPr>
          <a:xfrm>
            <a:off x="7530405" y="2105025"/>
            <a:ext cx="3095625" cy="114300"/>
          </a:xfrm>
          <a:custGeom>
            <a:rect b="b" l="l" r="r" t="t"/>
            <a:pathLst>
              <a:path extrusionOk="0" h="114300" w="3095625">
                <a:moveTo>
                  <a:pt x="57150" y="0"/>
                </a:moveTo>
                <a:lnTo>
                  <a:pt x="3038475" y="0"/>
                </a:lnTo>
                <a:cubicBezTo>
                  <a:pt x="3070017" y="0"/>
                  <a:pt x="3095625" y="25608"/>
                  <a:pt x="3095625" y="57150"/>
                </a:cubicBezTo>
                <a:lnTo>
                  <a:pt x="3095625" y="57150"/>
                </a:lnTo>
                <a:cubicBezTo>
                  <a:pt x="3095625" y="88692"/>
                  <a:pt x="3070017" y="114300"/>
                  <a:pt x="3038475" y="114300"/>
                </a:cubicBezTo>
                <a:lnTo>
                  <a:pt x="57150" y="114300"/>
                </a:lnTo>
                <a:cubicBezTo>
                  <a:pt x="25608" y="114300"/>
                  <a:pt x="0" y="88692"/>
                  <a:pt x="0" y="57150"/>
                </a:cubicBezTo>
                <a:lnTo>
                  <a:pt x="0" y="57150"/>
                </a:lnTo>
                <a:cubicBezTo>
                  <a:pt x="0" y="25608"/>
                  <a:pt x="25608" y="0"/>
                  <a:pt x="57150" y="0"/>
                </a:cubicBezTo>
                <a:close/>
              </a:path>
            </a:pathLst>
          </a:custGeom>
          <a:solidFill>
            <a:srgbClr val="4C8A7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8"/>
          <p:cNvSpPr/>
          <p:nvPr/>
        </p:nvSpPr>
        <p:spPr>
          <a:xfrm>
            <a:off x="7530405" y="2352675"/>
            <a:ext cx="18288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2F3E3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Better career preparation tools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8"/>
          <p:cNvSpPr/>
          <p:nvPr/>
        </p:nvSpPr>
        <p:spPr>
          <a:xfrm>
            <a:off x="11226180" y="2333625"/>
            <a:ext cx="457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5F6F6B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40.2%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8"/>
          <p:cNvSpPr/>
          <p:nvPr/>
        </p:nvSpPr>
        <p:spPr>
          <a:xfrm>
            <a:off x="7530405" y="2600325"/>
            <a:ext cx="4076700" cy="114300"/>
          </a:xfrm>
          <a:custGeom>
            <a:rect b="b" l="l" r="r" t="t"/>
            <a:pathLst>
              <a:path extrusionOk="0" h="114300" w="4076700">
                <a:moveTo>
                  <a:pt x="57150" y="0"/>
                </a:moveTo>
                <a:lnTo>
                  <a:pt x="4019550" y="0"/>
                </a:lnTo>
                <a:cubicBezTo>
                  <a:pt x="4051092" y="0"/>
                  <a:pt x="4076700" y="25608"/>
                  <a:pt x="4076700" y="57150"/>
                </a:cubicBezTo>
                <a:lnTo>
                  <a:pt x="4076700" y="57150"/>
                </a:lnTo>
                <a:cubicBezTo>
                  <a:pt x="4076700" y="88692"/>
                  <a:pt x="4051092" y="114300"/>
                  <a:pt x="4019550" y="114300"/>
                </a:cubicBezTo>
                <a:lnTo>
                  <a:pt x="57150" y="114300"/>
                </a:lnTo>
                <a:cubicBezTo>
                  <a:pt x="25608" y="114300"/>
                  <a:pt x="0" y="88692"/>
                  <a:pt x="0" y="57150"/>
                </a:cubicBezTo>
                <a:lnTo>
                  <a:pt x="0" y="57150"/>
                </a:lnTo>
                <a:cubicBezTo>
                  <a:pt x="0" y="25608"/>
                  <a:pt x="25608" y="0"/>
                  <a:pt x="57150" y="0"/>
                </a:cubicBezTo>
                <a:close/>
              </a:path>
            </a:pathLst>
          </a:custGeom>
          <a:solidFill>
            <a:srgbClr val="E3E7E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8"/>
          <p:cNvSpPr/>
          <p:nvPr/>
        </p:nvSpPr>
        <p:spPr>
          <a:xfrm>
            <a:off x="7530405" y="2600325"/>
            <a:ext cx="1638300" cy="114300"/>
          </a:xfrm>
          <a:custGeom>
            <a:rect b="b" l="l" r="r" t="t"/>
            <a:pathLst>
              <a:path extrusionOk="0" h="114300" w="1638300">
                <a:moveTo>
                  <a:pt x="57150" y="0"/>
                </a:moveTo>
                <a:lnTo>
                  <a:pt x="1581150" y="0"/>
                </a:lnTo>
                <a:cubicBezTo>
                  <a:pt x="1612692" y="0"/>
                  <a:pt x="1638300" y="25608"/>
                  <a:pt x="1638300" y="57150"/>
                </a:cubicBezTo>
                <a:lnTo>
                  <a:pt x="1638300" y="57150"/>
                </a:lnTo>
                <a:cubicBezTo>
                  <a:pt x="1638300" y="88692"/>
                  <a:pt x="1612692" y="114300"/>
                  <a:pt x="1581150" y="114300"/>
                </a:cubicBezTo>
                <a:lnTo>
                  <a:pt x="57150" y="114300"/>
                </a:lnTo>
                <a:cubicBezTo>
                  <a:pt x="25608" y="114300"/>
                  <a:pt x="0" y="88692"/>
                  <a:pt x="0" y="57150"/>
                </a:cubicBezTo>
                <a:lnTo>
                  <a:pt x="0" y="57150"/>
                </a:lnTo>
                <a:cubicBezTo>
                  <a:pt x="0" y="25608"/>
                  <a:pt x="25608" y="0"/>
                  <a:pt x="57150" y="0"/>
                </a:cubicBezTo>
                <a:close/>
              </a:path>
            </a:pathLst>
          </a:custGeom>
          <a:solidFill>
            <a:srgbClr val="5F6F6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8"/>
          <p:cNvSpPr/>
          <p:nvPr/>
        </p:nvSpPr>
        <p:spPr>
          <a:xfrm>
            <a:off x="7530405" y="2847975"/>
            <a:ext cx="1704975" cy="1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2F3E3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Career development centres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8"/>
          <p:cNvSpPr/>
          <p:nvPr/>
        </p:nvSpPr>
        <p:spPr>
          <a:xfrm>
            <a:off x="11240393" y="2828925"/>
            <a:ext cx="447675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8FB7AC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38.4%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8"/>
          <p:cNvSpPr/>
          <p:nvPr/>
        </p:nvSpPr>
        <p:spPr>
          <a:xfrm>
            <a:off x="7530405" y="3095625"/>
            <a:ext cx="4076700" cy="114300"/>
          </a:xfrm>
          <a:custGeom>
            <a:rect b="b" l="l" r="r" t="t"/>
            <a:pathLst>
              <a:path extrusionOk="0" h="114300" w="4076700">
                <a:moveTo>
                  <a:pt x="57150" y="0"/>
                </a:moveTo>
                <a:lnTo>
                  <a:pt x="4019550" y="0"/>
                </a:lnTo>
                <a:cubicBezTo>
                  <a:pt x="4051092" y="0"/>
                  <a:pt x="4076700" y="25608"/>
                  <a:pt x="4076700" y="57150"/>
                </a:cubicBezTo>
                <a:lnTo>
                  <a:pt x="4076700" y="57150"/>
                </a:lnTo>
                <a:cubicBezTo>
                  <a:pt x="4076700" y="88692"/>
                  <a:pt x="4051092" y="114300"/>
                  <a:pt x="4019550" y="114300"/>
                </a:cubicBezTo>
                <a:lnTo>
                  <a:pt x="57150" y="114300"/>
                </a:lnTo>
                <a:cubicBezTo>
                  <a:pt x="25608" y="114300"/>
                  <a:pt x="0" y="88692"/>
                  <a:pt x="0" y="57150"/>
                </a:cubicBezTo>
                <a:lnTo>
                  <a:pt x="0" y="57150"/>
                </a:lnTo>
                <a:cubicBezTo>
                  <a:pt x="0" y="25608"/>
                  <a:pt x="25608" y="0"/>
                  <a:pt x="57150" y="0"/>
                </a:cubicBezTo>
                <a:close/>
              </a:path>
            </a:pathLst>
          </a:custGeom>
          <a:solidFill>
            <a:srgbClr val="E3E7E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8"/>
          <p:cNvSpPr/>
          <p:nvPr/>
        </p:nvSpPr>
        <p:spPr>
          <a:xfrm>
            <a:off x="7530405" y="3095625"/>
            <a:ext cx="1571625" cy="114300"/>
          </a:xfrm>
          <a:custGeom>
            <a:rect b="b" l="l" r="r" t="t"/>
            <a:pathLst>
              <a:path extrusionOk="0" h="114300" w="1571625">
                <a:moveTo>
                  <a:pt x="57150" y="0"/>
                </a:moveTo>
                <a:lnTo>
                  <a:pt x="1514475" y="0"/>
                </a:lnTo>
                <a:cubicBezTo>
                  <a:pt x="1546017" y="0"/>
                  <a:pt x="1571625" y="25608"/>
                  <a:pt x="1571625" y="57150"/>
                </a:cubicBezTo>
                <a:lnTo>
                  <a:pt x="1571625" y="57150"/>
                </a:lnTo>
                <a:cubicBezTo>
                  <a:pt x="1571625" y="88692"/>
                  <a:pt x="1546017" y="114300"/>
                  <a:pt x="1514475" y="114300"/>
                </a:cubicBezTo>
                <a:lnTo>
                  <a:pt x="57150" y="114300"/>
                </a:lnTo>
                <a:cubicBezTo>
                  <a:pt x="25608" y="114300"/>
                  <a:pt x="0" y="88692"/>
                  <a:pt x="0" y="57150"/>
                </a:cubicBezTo>
                <a:lnTo>
                  <a:pt x="0" y="57150"/>
                </a:lnTo>
                <a:cubicBezTo>
                  <a:pt x="0" y="25608"/>
                  <a:pt x="25608" y="0"/>
                  <a:pt x="57150" y="0"/>
                </a:cubicBezTo>
                <a:close/>
              </a:path>
            </a:pathLst>
          </a:custGeom>
          <a:solidFill>
            <a:srgbClr val="8FB7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8"/>
          <p:cNvSpPr/>
          <p:nvPr/>
        </p:nvSpPr>
        <p:spPr>
          <a:xfrm>
            <a:off x="7530405" y="3343275"/>
            <a:ext cx="17907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2F3E3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More relevant course of study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8"/>
          <p:cNvSpPr/>
          <p:nvPr/>
        </p:nvSpPr>
        <p:spPr>
          <a:xfrm>
            <a:off x="11265396" y="3324225"/>
            <a:ext cx="419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2F3E3B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18.3%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8"/>
          <p:cNvSpPr/>
          <p:nvPr/>
        </p:nvSpPr>
        <p:spPr>
          <a:xfrm>
            <a:off x="7530405" y="3590925"/>
            <a:ext cx="4076700" cy="114300"/>
          </a:xfrm>
          <a:custGeom>
            <a:rect b="b" l="l" r="r" t="t"/>
            <a:pathLst>
              <a:path extrusionOk="0" h="114300" w="4076700">
                <a:moveTo>
                  <a:pt x="57150" y="0"/>
                </a:moveTo>
                <a:lnTo>
                  <a:pt x="4019550" y="0"/>
                </a:lnTo>
                <a:cubicBezTo>
                  <a:pt x="4051092" y="0"/>
                  <a:pt x="4076700" y="25608"/>
                  <a:pt x="4076700" y="57150"/>
                </a:cubicBezTo>
                <a:lnTo>
                  <a:pt x="4076700" y="57150"/>
                </a:lnTo>
                <a:cubicBezTo>
                  <a:pt x="4076700" y="88692"/>
                  <a:pt x="4051092" y="114300"/>
                  <a:pt x="4019550" y="114300"/>
                </a:cubicBezTo>
                <a:lnTo>
                  <a:pt x="57150" y="114300"/>
                </a:lnTo>
                <a:cubicBezTo>
                  <a:pt x="25608" y="114300"/>
                  <a:pt x="0" y="88692"/>
                  <a:pt x="0" y="57150"/>
                </a:cubicBezTo>
                <a:lnTo>
                  <a:pt x="0" y="57150"/>
                </a:lnTo>
                <a:cubicBezTo>
                  <a:pt x="0" y="25608"/>
                  <a:pt x="25608" y="0"/>
                  <a:pt x="57150" y="0"/>
                </a:cubicBezTo>
                <a:close/>
              </a:path>
            </a:pathLst>
          </a:custGeom>
          <a:solidFill>
            <a:srgbClr val="E3E7E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8"/>
          <p:cNvSpPr/>
          <p:nvPr/>
        </p:nvSpPr>
        <p:spPr>
          <a:xfrm>
            <a:off x="7530405" y="3590925"/>
            <a:ext cx="742950" cy="114300"/>
          </a:xfrm>
          <a:custGeom>
            <a:rect b="b" l="l" r="r" t="t"/>
            <a:pathLst>
              <a:path extrusionOk="0" h="114300" w="742950">
                <a:moveTo>
                  <a:pt x="57150" y="0"/>
                </a:moveTo>
                <a:lnTo>
                  <a:pt x="685800" y="0"/>
                </a:lnTo>
                <a:cubicBezTo>
                  <a:pt x="717342" y="0"/>
                  <a:pt x="742950" y="25608"/>
                  <a:pt x="742950" y="57150"/>
                </a:cubicBezTo>
                <a:lnTo>
                  <a:pt x="742950" y="57150"/>
                </a:lnTo>
                <a:cubicBezTo>
                  <a:pt x="742950" y="88692"/>
                  <a:pt x="717342" y="114300"/>
                  <a:pt x="685800" y="114300"/>
                </a:cubicBezTo>
                <a:lnTo>
                  <a:pt x="57150" y="114300"/>
                </a:lnTo>
                <a:cubicBezTo>
                  <a:pt x="25608" y="114300"/>
                  <a:pt x="0" y="88692"/>
                  <a:pt x="0" y="57150"/>
                </a:cubicBezTo>
                <a:lnTo>
                  <a:pt x="0" y="57150"/>
                </a:lnTo>
                <a:cubicBezTo>
                  <a:pt x="0" y="25608"/>
                  <a:pt x="25608" y="0"/>
                  <a:pt x="57150" y="0"/>
                </a:cubicBezTo>
                <a:close/>
              </a:path>
            </a:pathLst>
          </a:custGeom>
          <a:solidFill>
            <a:srgbClr val="2F3E3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8"/>
          <p:cNvSpPr/>
          <p:nvPr/>
        </p:nvSpPr>
        <p:spPr>
          <a:xfrm>
            <a:off x="7530405" y="3838575"/>
            <a:ext cx="1276350" cy="1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2F3E3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Getting better grades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8"/>
          <p:cNvSpPr/>
          <p:nvPr/>
        </p:nvSpPr>
        <p:spPr>
          <a:xfrm>
            <a:off x="11279981" y="3819525"/>
            <a:ext cx="409575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5F6F6B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11.2%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8"/>
          <p:cNvSpPr/>
          <p:nvPr/>
        </p:nvSpPr>
        <p:spPr>
          <a:xfrm>
            <a:off x="7530405" y="4086225"/>
            <a:ext cx="4076700" cy="114300"/>
          </a:xfrm>
          <a:custGeom>
            <a:rect b="b" l="l" r="r" t="t"/>
            <a:pathLst>
              <a:path extrusionOk="0" h="114300" w="4076700">
                <a:moveTo>
                  <a:pt x="57150" y="0"/>
                </a:moveTo>
                <a:lnTo>
                  <a:pt x="4019550" y="0"/>
                </a:lnTo>
                <a:cubicBezTo>
                  <a:pt x="4051092" y="0"/>
                  <a:pt x="4076700" y="25608"/>
                  <a:pt x="4076700" y="57150"/>
                </a:cubicBezTo>
                <a:lnTo>
                  <a:pt x="4076700" y="57150"/>
                </a:lnTo>
                <a:cubicBezTo>
                  <a:pt x="4076700" y="88692"/>
                  <a:pt x="4051092" y="114300"/>
                  <a:pt x="4019550" y="114300"/>
                </a:cubicBezTo>
                <a:lnTo>
                  <a:pt x="57150" y="114300"/>
                </a:lnTo>
                <a:cubicBezTo>
                  <a:pt x="25608" y="114300"/>
                  <a:pt x="0" y="88692"/>
                  <a:pt x="0" y="57150"/>
                </a:cubicBezTo>
                <a:lnTo>
                  <a:pt x="0" y="57150"/>
                </a:lnTo>
                <a:cubicBezTo>
                  <a:pt x="0" y="25608"/>
                  <a:pt x="25608" y="0"/>
                  <a:pt x="57150" y="0"/>
                </a:cubicBezTo>
                <a:close/>
              </a:path>
            </a:pathLst>
          </a:custGeom>
          <a:solidFill>
            <a:srgbClr val="E3E7E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8"/>
          <p:cNvSpPr/>
          <p:nvPr/>
        </p:nvSpPr>
        <p:spPr>
          <a:xfrm>
            <a:off x="7530405" y="4086225"/>
            <a:ext cx="457200" cy="114300"/>
          </a:xfrm>
          <a:custGeom>
            <a:rect b="b" l="l" r="r" t="t"/>
            <a:pathLst>
              <a:path extrusionOk="0" h="114300" w="457200">
                <a:moveTo>
                  <a:pt x="57150" y="0"/>
                </a:moveTo>
                <a:lnTo>
                  <a:pt x="400050" y="0"/>
                </a:lnTo>
                <a:cubicBezTo>
                  <a:pt x="431592" y="0"/>
                  <a:pt x="457200" y="25608"/>
                  <a:pt x="457200" y="57150"/>
                </a:cubicBezTo>
                <a:lnTo>
                  <a:pt x="457200" y="57150"/>
                </a:lnTo>
                <a:cubicBezTo>
                  <a:pt x="457200" y="88692"/>
                  <a:pt x="431592" y="114300"/>
                  <a:pt x="400050" y="114300"/>
                </a:cubicBezTo>
                <a:lnTo>
                  <a:pt x="57150" y="114300"/>
                </a:lnTo>
                <a:cubicBezTo>
                  <a:pt x="25608" y="114300"/>
                  <a:pt x="0" y="88692"/>
                  <a:pt x="0" y="57150"/>
                </a:cubicBezTo>
                <a:lnTo>
                  <a:pt x="0" y="57150"/>
                </a:lnTo>
                <a:cubicBezTo>
                  <a:pt x="0" y="25608"/>
                  <a:pt x="25608" y="0"/>
                  <a:pt x="57150" y="0"/>
                </a:cubicBezTo>
                <a:close/>
              </a:path>
            </a:pathLst>
          </a:custGeom>
          <a:solidFill>
            <a:srgbClr val="5F6F6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8"/>
          <p:cNvSpPr/>
          <p:nvPr/>
        </p:nvSpPr>
        <p:spPr>
          <a:xfrm>
            <a:off x="7335143" y="4557713"/>
            <a:ext cx="4467225" cy="1447800"/>
          </a:xfrm>
          <a:custGeom>
            <a:rect b="b" l="l" r="r" t="t"/>
            <a:pathLst>
              <a:path extrusionOk="0" h="1447800" w="4467225">
                <a:moveTo>
                  <a:pt x="114304" y="0"/>
                </a:moveTo>
                <a:lnTo>
                  <a:pt x="4352921" y="0"/>
                </a:lnTo>
                <a:cubicBezTo>
                  <a:pt x="4416049" y="0"/>
                  <a:pt x="4467225" y="51176"/>
                  <a:pt x="4467225" y="114304"/>
                </a:cubicBezTo>
                <a:lnTo>
                  <a:pt x="4467225" y="1333496"/>
                </a:lnTo>
                <a:cubicBezTo>
                  <a:pt x="4467225" y="1396624"/>
                  <a:pt x="4416049" y="1447800"/>
                  <a:pt x="4352921" y="1447800"/>
                </a:cubicBezTo>
                <a:lnTo>
                  <a:pt x="114304" y="1447800"/>
                </a:lnTo>
                <a:cubicBezTo>
                  <a:pt x="51176" y="1447800"/>
                  <a:pt x="0" y="1396624"/>
                  <a:pt x="0" y="1333496"/>
                </a:cubicBezTo>
                <a:lnTo>
                  <a:pt x="0" y="114304"/>
                </a:lnTo>
                <a:cubicBezTo>
                  <a:pt x="0" y="51218"/>
                  <a:pt x="51218" y="0"/>
                  <a:pt x="114304" y="0"/>
                </a:cubicBezTo>
                <a:close/>
              </a:path>
            </a:pathLst>
          </a:custGeom>
          <a:solidFill>
            <a:srgbClr val="5F6F6B">
              <a:alpha val="10196"/>
            </a:srgbClr>
          </a:solidFill>
          <a:ln cap="flat" cmpd="sng" w="12700">
            <a:solidFill>
              <a:srgbClr val="5F6F6B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8"/>
          <p:cNvSpPr/>
          <p:nvPr/>
        </p:nvSpPr>
        <p:spPr>
          <a:xfrm>
            <a:off x="7473255" y="4752975"/>
            <a:ext cx="190500" cy="190500"/>
          </a:xfrm>
          <a:custGeom>
            <a:rect b="b" l="l" r="r" t="t"/>
            <a:pathLst>
              <a:path extrusionOk="0" h="190500" w="190500">
                <a:moveTo>
                  <a:pt x="11906" y="11906"/>
                </a:moveTo>
                <a:cubicBezTo>
                  <a:pt x="18492" y="11906"/>
                  <a:pt x="23812" y="17227"/>
                  <a:pt x="23812" y="23812"/>
                </a:cubicBezTo>
                <a:lnTo>
                  <a:pt x="23812" y="148828"/>
                </a:lnTo>
                <a:cubicBezTo>
                  <a:pt x="23812" y="152102"/>
                  <a:pt x="26491" y="154781"/>
                  <a:pt x="29766" y="154781"/>
                </a:cubicBezTo>
                <a:lnTo>
                  <a:pt x="178594" y="154781"/>
                </a:lnTo>
                <a:cubicBezTo>
                  <a:pt x="185179" y="154781"/>
                  <a:pt x="190500" y="160102"/>
                  <a:pt x="190500" y="166688"/>
                </a:cubicBezTo>
                <a:cubicBezTo>
                  <a:pt x="190500" y="173273"/>
                  <a:pt x="185179" y="178594"/>
                  <a:pt x="178594" y="178594"/>
                </a:cubicBezTo>
                <a:lnTo>
                  <a:pt x="29766" y="178594"/>
                </a:lnTo>
                <a:cubicBezTo>
                  <a:pt x="13320" y="178594"/>
                  <a:pt x="0" y="165274"/>
                  <a:pt x="0" y="148828"/>
                </a:cubicBezTo>
                <a:lnTo>
                  <a:pt x="0" y="23812"/>
                </a:lnTo>
                <a:cubicBezTo>
                  <a:pt x="0" y="17227"/>
                  <a:pt x="5321" y="11906"/>
                  <a:pt x="11906" y="11906"/>
                </a:cubicBezTo>
                <a:close/>
                <a:moveTo>
                  <a:pt x="47625" y="35719"/>
                </a:moveTo>
                <a:cubicBezTo>
                  <a:pt x="47625" y="29133"/>
                  <a:pt x="52946" y="23812"/>
                  <a:pt x="59531" y="23812"/>
                </a:cubicBezTo>
                <a:lnTo>
                  <a:pt x="130969" y="23812"/>
                </a:lnTo>
                <a:cubicBezTo>
                  <a:pt x="137554" y="23812"/>
                  <a:pt x="142875" y="29133"/>
                  <a:pt x="142875" y="35719"/>
                </a:cubicBezTo>
                <a:cubicBezTo>
                  <a:pt x="142875" y="42304"/>
                  <a:pt x="137554" y="47625"/>
                  <a:pt x="130969" y="47625"/>
                </a:cubicBezTo>
                <a:lnTo>
                  <a:pt x="59531" y="47625"/>
                </a:lnTo>
                <a:cubicBezTo>
                  <a:pt x="52946" y="47625"/>
                  <a:pt x="47625" y="42304"/>
                  <a:pt x="47625" y="35719"/>
                </a:cubicBezTo>
                <a:close/>
                <a:moveTo>
                  <a:pt x="59531" y="65484"/>
                </a:moveTo>
                <a:lnTo>
                  <a:pt x="107156" y="65484"/>
                </a:lnTo>
                <a:cubicBezTo>
                  <a:pt x="113742" y="65484"/>
                  <a:pt x="119063" y="70805"/>
                  <a:pt x="119063" y="77391"/>
                </a:cubicBezTo>
                <a:cubicBezTo>
                  <a:pt x="119063" y="83976"/>
                  <a:pt x="113742" y="89297"/>
                  <a:pt x="107156" y="89297"/>
                </a:cubicBezTo>
                <a:lnTo>
                  <a:pt x="59531" y="89297"/>
                </a:lnTo>
                <a:cubicBezTo>
                  <a:pt x="52946" y="89297"/>
                  <a:pt x="47625" y="83976"/>
                  <a:pt x="47625" y="77391"/>
                </a:cubicBezTo>
                <a:cubicBezTo>
                  <a:pt x="47625" y="70805"/>
                  <a:pt x="52946" y="65484"/>
                  <a:pt x="59531" y="65484"/>
                </a:cubicBezTo>
                <a:close/>
                <a:moveTo>
                  <a:pt x="59531" y="107156"/>
                </a:moveTo>
                <a:lnTo>
                  <a:pt x="154781" y="107156"/>
                </a:lnTo>
                <a:cubicBezTo>
                  <a:pt x="161367" y="107156"/>
                  <a:pt x="166688" y="112477"/>
                  <a:pt x="166688" y="119063"/>
                </a:cubicBezTo>
                <a:cubicBezTo>
                  <a:pt x="166688" y="125648"/>
                  <a:pt x="161367" y="130969"/>
                  <a:pt x="154781" y="130969"/>
                </a:cubicBezTo>
                <a:lnTo>
                  <a:pt x="59531" y="130969"/>
                </a:lnTo>
                <a:cubicBezTo>
                  <a:pt x="52946" y="130969"/>
                  <a:pt x="47625" y="125648"/>
                  <a:pt x="47625" y="119063"/>
                </a:cubicBezTo>
                <a:cubicBezTo>
                  <a:pt x="47625" y="112477"/>
                  <a:pt x="52946" y="107156"/>
                  <a:pt x="59531" y="107156"/>
                </a:cubicBezTo>
                <a:close/>
              </a:path>
            </a:pathLst>
          </a:custGeom>
          <a:solidFill>
            <a:srgbClr val="5F6F6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8"/>
          <p:cNvSpPr/>
          <p:nvPr/>
        </p:nvSpPr>
        <p:spPr>
          <a:xfrm>
            <a:off x="7754838" y="4714875"/>
            <a:ext cx="3971925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2F3E3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Academic Performance vs. Practical Exposure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8"/>
          <p:cNvSpPr/>
          <p:nvPr/>
        </p:nvSpPr>
        <p:spPr>
          <a:xfrm>
            <a:off x="7754838" y="4981575"/>
            <a:ext cx="3962400" cy="866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5F6F6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Respondents do not see employability as a matter of grades alone. </a:t>
            </a:r>
            <a:r>
              <a:rPr b="1" lang="en-US" sz="1050">
                <a:solidFill>
                  <a:srgbClr val="5F6F6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Getting better grades (11.2%)</a:t>
            </a:r>
            <a:r>
              <a:rPr lang="en-US" sz="1050">
                <a:solidFill>
                  <a:srgbClr val="5F6F6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is far less prominent than practical exposure, career preparation tools, and institutional transition support.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9"/>
          <p:cNvSpPr/>
          <p:nvPr/>
        </p:nvSpPr>
        <p:spPr>
          <a:xfrm>
            <a:off x="381000" y="457200"/>
            <a:ext cx="381000" cy="38100"/>
          </a:xfrm>
          <a:custGeom>
            <a:rect b="b" l="l" r="r" t="t"/>
            <a:pathLst>
              <a:path extrusionOk="0" h="38100" w="381000">
                <a:moveTo>
                  <a:pt x="0" y="0"/>
                </a:moveTo>
                <a:lnTo>
                  <a:pt x="381000" y="0"/>
                </a:lnTo>
                <a:lnTo>
                  <a:pt x="3810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4C8A7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9"/>
          <p:cNvSpPr/>
          <p:nvPr/>
        </p:nvSpPr>
        <p:spPr>
          <a:xfrm>
            <a:off x="876300" y="381000"/>
            <a:ext cx="2047875" cy="1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4C8A7A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Section 02 • Critical Gap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9"/>
          <p:cNvSpPr/>
          <p:nvPr/>
        </p:nvSpPr>
        <p:spPr>
          <a:xfrm>
            <a:off x="381000" y="647700"/>
            <a:ext cx="1160145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2F3E3B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Skills Acquisition &amp; The Signalling Gap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9"/>
          <p:cNvSpPr/>
          <p:nvPr/>
        </p:nvSpPr>
        <p:spPr>
          <a:xfrm>
            <a:off x="385763" y="1185863"/>
            <a:ext cx="5610225" cy="3819525"/>
          </a:xfrm>
          <a:custGeom>
            <a:rect b="b" l="l" r="r" t="t"/>
            <a:pathLst>
              <a:path extrusionOk="0" h="3819525" w="5610225">
                <a:moveTo>
                  <a:pt x="114318" y="0"/>
                </a:moveTo>
                <a:lnTo>
                  <a:pt x="5495907" y="0"/>
                </a:lnTo>
                <a:cubicBezTo>
                  <a:pt x="5559043" y="0"/>
                  <a:pt x="5610225" y="51182"/>
                  <a:pt x="5610225" y="114318"/>
                </a:cubicBezTo>
                <a:lnTo>
                  <a:pt x="5610225" y="3705207"/>
                </a:lnTo>
                <a:cubicBezTo>
                  <a:pt x="5610225" y="3768343"/>
                  <a:pt x="5559043" y="3819525"/>
                  <a:pt x="5495907" y="3819525"/>
                </a:cubicBezTo>
                <a:lnTo>
                  <a:pt x="114318" y="3819525"/>
                </a:lnTo>
                <a:cubicBezTo>
                  <a:pt x="51182" y="3819525"/>
                  <a:pt x="0" y="3768343"/>
                  <a:pt x="0" y="3705207"/>
                </a:cubicBezTo>
                <a:lnTo>
                  <a:pt x="0" y="114318"/>
                </a:lnTo>
                <a:cubicBezTo>
                  <a:pt x="0" y="51182"/>
                  <a:pt x="51182" y="0"/>
                  <a:pt x="114318" y="0"/>
                </a:cubicBezTo>
                <a:close/>
              </a:path>
            </a:pathLst>
          </a:custGeom>
          <a:solidFill>
            <a:srgbClr val="FFFFFF"/>
          </a:solidFill>
          <a:ln cap="flat" cmpd="sng" w="12700">
            <a:solidFill>
              <a:srgbClr val="E3E7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9"/>
          <p:cNvSpPr/>
          <p:nvPr/>
        </p:nvSpPr>
        <p:spPr>
          <a:xfrm>
            <a:off x="581025" y="1381125"/>
            <a:ext cx="531495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2F3E3B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Skills Learned in School (Multi-Response)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kimi-img.moonshot.cn/pub/slides/26-03-26-17:59:38-d72g72lkfv3ls22ttbe0.png" id="230" name="Google Shape;23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1025" y="1762125"/>
            <a:ext cx="5219700" cy="30480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</p:pic>
      <p:sp>
        <p:nvSpPr>
          <p:cNvPr id="231" name="Google Shape;231;p9"/>
          <p:cNvSpPr/>
          <p:nvPr/>
        </p:nvSpPr>
        <p:spPr>
          <a:xfrm>
            <a:off x="385763" y="5167313"/>
            <a:ext cx="2724150" cy="1304925"/>
          </a:xfrm>
          <a:custGeom>
            <a:rect b="b" l="l" r="r" t="t"/>
            <a:pathLst>
              <a:path extrusionOk="0" h="1304925" w="2724150">
                <a:moveTo>
                  <a:pt x="76195" y="0"/>
                </a:moveTo>
                <a:lnTo>
                  <a:pt x="2647955" y="0"/>
                </a:lnTo>
                <a:cubicBezTo>
                  <a:pt x="2690008" y="0"/>
                  <a:pt x="2724150" y="34142"/>
                  <a:pt x="2724150" y="76195"/>
                </a:cubicBezTo>
                <a:lnTo>
                  <a:pt x="2724150" y="1228730"/>
                </a:lnTo>
                <a:cubicBezTo>
                  <a:pt x="2724150" y="1270783"/>
                  <a:pt x="2690008" y="1304925"/>
                  <a:pt x="2647955" y="1304925"/>
                </a:cubicBezTo>
                <a:lnTo>
                  <a:pt x="76195" y="1304925"/>
                </a:lnTo>
                <a:cubicBezTo>
                  <a:pt x="34142" y="1304925"/>
                  <a:pt x="0" y="1270783"/>
                  <a:pt x="0" y="1228730"/>
                </a:cubicBezTo>
                <a:lnTo>
                  <a:pt x="0" y="76195"/>
                </a:lnTo>
                <a:cubicBezTo>
                  <a:pt x="0" y="34142"/>
                  <a:pt x="34142" y="0"/>
                  <a:pt x="76195" y="0"/>
                </a:cubicBezTo>
                <a:close/>
              </a:path>
            </a:pathLst>
          </a:custGeom>
          <a:solidFill>
            <a:srgbClr val="4C8A7A">
              <a:alpha val="10196"/>
            </a:srgbClr>
          </a:solidFill>
          <a:ln cap="flat" cmpd="sng" w="12700">
            <a:solidFill>
              <a:srgbClr val="4C8A7A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9"/>
          <p:cNvSpPr/>
          <p:nvPr/>
        </p:nvSpPr>
        <p:spPr>
          <a:xfrm>
            <a:off x="566738" y="5334000"/>
            <a:ext cx="171450" cy="171450"/>
          </a:xfrm>
          <a:custGeom>
            <a:rect b="b" l="l" r="r" t="t"/>
            <a:pathLst>
              <a:path extrusionOk="0" h="171450" w="171450">
                <a:moveTo>
                  <a:pt x="85725" y="171450"/>
                </a:moveTo>
                <a:cubicBezTo>
                  <a:pt x="133038" y="171450"/>
                  <a:pt x="171450" y="133038"/>
                  <a:pt x="171450" y="85725"/>
                </a:cubicBezTo>
                <a:cubicBezTo>
                  <a:pt x="171450" y="38412"/>
                  <a:pt x="133038" y="0"/>
                  <a:pt x="85725" y="0"/>
                </a:cubicBezTo>
                <a:cubicBezTo>
                  <a:pt x="38412" y="0"/>
                  <a:pt x="0" y="38412"/>
                  <a:pt x="0" y="85725"/>
                </a:cubicBezTo>
                <a:cubicBezTo>
                  <a:pt x="0" y="133038"/>
                  <a:pt x="38412" y="171450"/>
                  <a:pt x="85725" y="171450"/>
                </a:cubicBezTo>
                <a:close/>
                <a:moveTo>
                  <a:pt x="113987" y="71225"/>
                </a:moveTo>
                <a:lnTo>
                  <a:pt x="87198" y="114088"/>
                </a:lnTo>
                <a:cubicBezTo>
                  <a:pt x="85792" y="116332"/>
                  <a:pt x="83381" y="117738"/>
                  <a:pt x="80736" y="117872"/>
                </a:cubicBezTo>
                <a:cubicBezTo>
                  <a:pt x="78090" y="118006"/>
                  <a:pt x="75545" y="116800"/>
                  <a:pt x="73971" y="114657"/>
                </a:cubicBezTo>
                <a:lnTo>
                  <a:pt x="57898" y="93226"/>
                </a:lnTo>
                <a:cubicBezTo>
                  <a:pt x="55219" y="89676"/>
                  <a:pt x="55956" y="84653"/>
                  <a:pt x="59505" y="81975"/>
                </a:cubicBezTo>
                <a:cubicBezTo>
                  <a:pt x="63055" y="79296"/>
                  <a:pt x="68078" y="80032"/>
                  <a:pt x="70757" y="83582"/>
                </a:cubicBezTo>
                <a:lnTo>
                  <a:pt x="79798" y="95637"/>
                </a:lnTo>
                <a:lnTo>
                  <a:pt x="100359" y="62720"/>
                </a:lnTo>
                <a:cubicBezTo>
                  <a:pt x="102703" y="58969"/>
                  <a:pt x="107659" y="57797"/>
                  <a:pt x="111443" y="60175"/>
                </a:cubicBezTo>
                <a:cubicBezTo>
                  <a:pt x="115226" y="62552"/>
                  <a:pt x="116365" y="67475"/>
                  <a:pt x="113987" y="71259"/>
                </a:cubicBezTo>
                <a:close/>
              </a:path>
            </a:pathLst>
          </a:custGeom>
          <a:solidFill>
            <a:srgbClr val="4C8A7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9"/>
          <p:cNvSpPr/>
          <p:nvPr/>
        </p:nvSpPr>
        <p:spPr>
          <a:xfrm>
            <a:off x="833438" y="5324475"/>
            <a:ext cx="8001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5F6F6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Strong Areas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9"/>
          <p:cNvSpPr/>
          <p:nvPr/>
        </p:nvSpPr>
        <p:spPr>
          <a:xfrm>
            <a:off x="542925" y="5591175"/>
            <a:ext cx="2524125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2F3E3B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55-59%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9"/>
          <p:cNvSpPr/>
          <p:nvPr/>
        </p:nvSpPr>
        <p:spPr>
          <a:xfrm>
            <a:off x="542925" y="5934075"/>
            <a:ext cx="24765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5F6F6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Time management, teamwork, communication, problem-solving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9"/>
          <p:cNvSpPr/>
          <p:nvPr/>
        </p:nvSpPr>
        <p:spPr>
          <a:xfrm>
            <a:off x="3271838" y="5167313"/>
            <a:ext cx="2724150" cy="1304925"/>
          </a:xfrm>
          <a:custGeom>
            <a:rect b="b" l="l" r="r" t="t"/>
            <a:pathLst>
              <a:path extrusionOk="0" h="1304925" w="2724150">
                <a:moveTo>
                  <a:pt x="76195" y="0"/>
                </a:moveTo>
                <a:lnTo>
                  <a:pt x="2647955" y="0"/>
                </a:lnTo>
                <a:cubicBezTo>
                  <a:pt x="2690008" y="0"/>
                  <a:pt x="2724150" y="34142"/>
                  <a:pt x="2724150" y="76195"/>
                </a:cubicBezTo>
                <a:lnTo>
                  <a:pt x="2724150" y="1228730"/>
                </a:lnTo>
                <a:cubicBezTo>
                  <a:pt x="2724150" y="1270783"/>
                  <a:pt x="2690008" y="1304925"/>
                  <a:pt x="2647955" y="1304925"/>
                </a:cubicBezTo>
                <a:lnTo>
                  <a:pt x="76195" y="1304925"/>
                </a:lnTo>
                <a:cubicBezTo>
                  <a:pt x="34142" y="1304925"/>
                  <a:pt x="0" y="1270783"/>
                  <a:pt x="0" y="1228730"/>
                </a:cubicBezTo>
                <a:lnTo>
                  <a:pt x="0" y="76195"/>
                </a:lnTo>
                <a:cubicBezTo>
                  <a:pt x="0" y="34142"/>
                  <a:pt x="34142" y="0"/>
                  <a:pt x="76195" y="0"/>
                </a:cubicBezTo>
                <a:close/>
              </a:path>
            </a:pathLst>
          </a:custGeom>
          <a:solidFill>
            <a:srgbClr val="2F3E3B">
              <a:alpha val="10196"/>
            </a:srgbClr>
          </a:solidFill>
          <a:ln cap="flat" cmpd="sng" w="12700">
            <a:solidFill>
              <a:srgbClr val="2F3E3B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9"/>
          <p:cNvSpPr/>
          <p:nvPr/>
        </p:nvSpPr>
        <p:spPr>
          <a:xfrm>
            <a:off x="3452813" y="5334000"/>
            <a:ext cx="171450" cy="171450"/>
          </a:xfrm>
          <a:custGeom>
            <a:rect b="b" l="l" r="r" t="t"/>
            <a:pathLst>
              <a:path extrusionOk="0" h="171450" w="171450">
                <a:moveTo>
                  <a:pt x="85725" y="0"/>
                </a:moveTo>
                <a:cubicBezTo>
                  <a:pt x="90647" y="0"/>
                  <a:pt x="95168" y="2712"/>
                  <a:pt x="97512" y="7032"/>
                </a:cubicBezTo>
                <a:lnTo>
                  <a:pt x="169843" y="140977"/>
                </a:lnTo>
                <a:cubicBezTo>
                  <a:pt x="172086" y="145130"/>
                  <a:pt x="171986" y="150153"/>
                  <a:pt x="169575" y="154205"/>
                </a:cubicBezTo>
                <a:cubicBezTo>
                  <a:pt x="167164" y="158256"/>
                  <a:pt x="162777" y="160734"/>
                  <a:pt x="158055" y="160734"/>
                </a:cubicBezTo>
                <a:lnTo>
                  <a:pt x="13395" y="160734"/>
                </a:lnTo>
                <a:cubicBezTo>
                  <a:pt x="8673" y="160734"/>
                  <a:pt x="4320" y="158256"/>
                  <a:pt x="1875" y="154205"/>
                </a:cubicBezTo>
                <a:cubicBezTo>
                  <a:pt x="-569" y="150153"/>
                  <a:pt x="-636" y="145130"/>
                  <a:pt x="1607" y="140977"/>
                </a:cubicBezTo>
                <a:lnTo>
                  <a:pt x="73938" y="7032"/>
                </a:lnTo>
                <a:cubicBezTo>
                  <a:pt x="76282" y="2712"/>
                  <a:pt x="80803" y="0"/>
                  <a:pt x="85725" y="0"/>
                </a:cubicBezTo>
                <a:close/>
                <a:moveTo>
                  <a:pt x="85725" y="56257"/>
                </a:moveTo>
                <a:cubicBezTo>
                  <a:pt x="81271" y="56257"/>
                  <a:pt x="77688" y="59840"/>
                  <a:pt x="77688" y="64294"/>
                </a:cubicBezTo>
                <a:lnTo>
                  <a:pt x="77688" y="101798"/>
                </a:lnTo>
                <a:cubicBezTo>
                  <a:pt x="77688" y="106252"/>
                  <a:pt x="81271" y="109835"/>
                  <a:pt x="85725" y="109835"/>
                </a:cubicBezTo>
                <a:cubicBezTo>
                  <a:pt x="90179" y="109835"/>
                  <a:pt x="93762" y="106252"/>
                  <a:pt x="93762" y="101798"/>
                </a:cubicBezTo>
                <a:lnTo>
                  <a:pt x="93762" y="64294"/>
                </a:lnTo>
                <a:cubicBezTo>
                  <a:pt x="93762" y="59840"/>
                  <a:pt x="90179" y="56257"/>
                  <a:pt x="85725" y="56257"/>
                </a:cubicBezTo>
                <a:close/>
                <a:moveTo>
                  <a:pt x="94666" y="128588"/>
                </a:moveTo>
                <a:cubicBezTo>
                  <a:pt x="94869" y="125269"/>
                  <a:pt x="93214" y="122111"/>
                  <a:pt x="90369" y="120390"/>
                </a:cubicBezTo>
                <a:cubicBezTo>
                  <a:pt x="87524" y="118670"/>
                  <a:pt x="83959" y="118670"/>
                  <a:pt x="81114" y="120390"/>
                </a:cubicBezTo>
                <a:cubicBezTo>
                  <a:pt x="78269" y="122111"/>
                  <a:pt x="76614" y="125269"/>
                  <a:pt x="76818" y="128587"/>
                </a:cubicBezTo>
                <a:cubicBezTo>
                  <a:pt x="76614" y="131906"/>
                  <a:pt x="78269" y="135064"/>
                  <a:pt x="81114" y="136785"/>
                </a:cubicBezTo>
                <a:cubicBezTo>
                  <a:pt x="83959" y="138505"/>
                  <a:pt x="87524" y="138505"/>
                  <a:pt x="90369" y="136785"/>
                </a:cubicBezTo>
                <a:cubicBezTo>
                  <a:pt x="93214" y="135064"/>
                  <a:pt x="94869" y="131906"/>
                  <a:pt x="94666" y="128588"/>
                </a:cubicBezTo>
                <a:close/>
              </a:path>
            </a:pathLst>
          </a:custGeom>
          <a:solidFill>
            <a:srgbClr val="2F3E3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9"/>
          <p:cNvSpPr/>
          <p:nvPr/>
        </p:nvSpPr>
        <p:spPr>
          <a:xfrm>
            <a:off x="3719512" y="5324475"/>
            <a:ext cx="11049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5F6F6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Critical Weakness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9"/>
          <p:cNvSpPr/>
          <p:nvPr/>
        </p:nvSpPr>
        <p:spPr>
          <a:xfrm>
            <a:off x="3429000" y="5591175"/>
            <a:ext cx="2524125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2F3E3B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19.3%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9"/>
          <p:cNvSpPr/>
          <p:nvPr/>
        </p:nvSpPr>
        <p:spPr>
          <a:xfrm>
            <a:off x="3429000" y="5934075"/>
            <a:ext cx="24765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5F6F6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Career preparation, CV writing, interview preparation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9"/>
          <p:cNvSpPr/>
          <p:nvPr/>
        </p:nvSpPr>
        <p:spPr>
          <a:xfrm>
            <a:off x="6191250" y="1181100"/>
            <a:ext cx="5619750" cy="2914650"/>
          </a:xfrm>
          <a:custGeom>
            <a:rect b="b" l="l" r="r" t="t"/>
            <a:pathLst>
              <a:path extrusionOk="0" h="2914650" w="5619750">
                <a:moveTo>
                  <a:pt x="114313" y="0"/>
                </a:moveTo>
                <a:lnTo>
                  <a:pt x="5505437" y="0"/>
                </a:lnTo>
                <a:cubicBezTo>
                  <a:pt x="5568571" y="0"/>
                  <a:pt x="5619750" y="51179"/>
                  <a:pt x="5619750" y="114313"/>
                </a:cubicBezTo>
                <a:lnTo>
                  <a:pt x="5619750" y="2800337"/>
                </a:lnTo>
                <a:cubicBezTo>
                  <a:pt x="5619750" y="2863471"/>
                  <a:pt x="5568571" y="2914650"/>
                  <a:pt x="5505437" y="2914650"/>
                </a:cubicBezTo>
                <a:lnTo>
                  <a:pt x="114313" y="2914650"/>
                </a:lnTo>
                <a:cubicBezTo>
                  <a:pt x="51179" y="2914650"/>
                  <a:pt x="0" y="2863471"/>
                  <a:pt x="0" y="2800337"/>
                </a:cubicBezTo>
                <a:lnTo>
                  <a:pt x="0" y="114313"/>
                </a:lnTo>
                <a:cubicBezTo>
                  <a:pt x="0" y="51179"/>
                  <a:pt x="51179" y="0"/>
                  <a:pt x="114313" y="0"/>
                </a:cubicBezTo>
                <a:close/>
              </a:path>
            </a:pathLst>
          </a:custGeom>
          <a:gradFill>
            <a:gsLst>
              <a:gs pos="0">
                <a:srgbClr val="2F3E3B"/>
              </a:gs>
              <a:gs pos="100000">
                <a:srgbClr val="5F6F6B"/>
              </a:gs>
            </a:gsLst>
            <a:lin ang="27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9"/>
          <p:cNvSpPr/>
          <p:nvPr/>
        </p:nvSpPr>
        <p:spPr>
          <a:xfrm>
            <a:off x="6419850" y="1414463"/>
            <a:ext cx="609600" cy="609600"/>
          </a:xfrm>
          <a:custGeom>
            <a:rect b="b" l="l" r="r" t="t"/>
            <a:pathLst>
              <a:path extrusionOk="0" h="609600" w="609600">
                <a:moveTo>
                  <a:pt x="114300" y="0"/>
                </a:moveTo>
                <a:lnTo>
                  <a:pt x="495300" y="0"/>
                </a:lnTo>
                <a:cubicBezTo>
                  <a:pt x="558384" y="0"/>
                  <a:pt x="609600" y="51216"/>
                  <a:pt x="609600" y="114300"/>
                </a:cubicBezTo>
                <a:lnTo>
                  <a:pt x="609600" y="495300"/>
                </a:lnTo>
                <a:cubicBezTo>
                  <a:pt x="609600" y="558384"/>
                  <a:pt x="558384" y="609600"/>
                  <a:pt x="495300" y="609600"/>
                </a:cubicBezTo>
                <a:lnTo>
                  <a:pt x="114300" y="609600"/>
                </a:lnTo>
                <a:cubicBezTo>
                  <a:pt x="51216" y="609600"/>
                  <a:pt x="0" y="558384"/>
                  <a:pt x="0" y="4953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9"/>
          <p:cNvSpPr/>
          <p:nvPr/>
        </p:nvSpPr>
        <p:spPr>
          <a:xfrm>
            <a:off x="6548438" y="1576388"/>
            <a:ext cx="357188" cy="285750"/>
          </a:xfrm>
          <a:custGeom>
            <a:rect b="b" l="l" r="r" t="t"/>
            <a:pathLst>
              <a:path extrusionOk="0" h="285750" w="357188">
                <a:moveTo>
                  <a:pt x="214313" y="17859"/>
                </a:moveTo>
                <a:lnTo>
                  <a:pt x="285750" y="17859"/>
                </a:lnTo>
                <a:cubicBezTo>
                  <a:pt x="295628" y="17859"/>
                  <a:pt x="303609" y="25840"/>
                  <a:pt x="303609" y="35719"/>
                </a:cubicBezTo>
                <a:cubicBezTo>
                  <a:pt x="303609" y="45597"/>
                  <a:pt x="295628" y="53578"/>
                  <a:pt x="285750" y="53578"/>
                </a:cubicBezTo>
                <a:lnTo>
                  <a:pt x="222349" y="53578"/>
                </a:lnTo>
                <a:cubicBezTo>
                  <a:pt x="219447" y="67977"/>
                  <a:pt x="209569" y="79865"/>
                  <a:pt x="196453" y="85558"/>
                </a:cubicBezTo>
                <a:lnTo>
                  <a:pt x="196453" y="250031"/>
                </a:lnTo>
                <a:lnTo>
                  <a:pt x="285750" y="250031"/>
                </a:lnTo>
                <a:cubicBezTo>
                  <a:pt x="295628" y="250031"/>
                  <a:pt x="303609" y="258012"/>
                  <a:pt x="303609" y="267891"/>
                </a:cubicBezTo>
                <a:cubicBezTo>
                  <a:pt x="303609" y="277769"/>
                  <a:pt x="295628" y="285750"/>
                  <a:pt x="285750" y="285750"/>
                </a:cubicBezTo>
                <a:lnTo>
                  <a:pt x="71438" y="285750"/>
                </a:lnTo>
                <a:cubicBezTo>
                  <a:pt x="61559" y="285750"/>
                  <a:pt x="53578" y="277769"/>
                  <a:pt x="53578" y="267891"/>
                </a:cubicBezTo>
                <a:cubicBezTo>
                  <a:pt x="53578" y="258012"/>
                  <a:pt x="61559" y="250031"/>
                  <a:pt x="71438" y="250031"/>
                </a:cubicBezTo>
                <a:lnTo>
                  <a:pt x="160734" y="250031"/>
                </a:lnTo>
                <a:lnTo>
                  <a:pt x="160734" y="85558"/>
                </a:lnTo>
                <a:cubicBezTo>
                  <a:pt x="147619" y="79809"/>
                  <a:pt x="137740" y="67921"/>
                  <a:pt x="134838" y="53578"/>
                </a:cubicBezTo>
                <a:lnTo>
                  <a:pt x="71438" y="53578"/>
                </a:lnTo>
                <a:cubicBezTo>
                  <a:pt x="61559" y="53578"/>
                  <a:pt x="53578" y="45597"/>
                  <a:pt x="53578" y="35719"/>
                </a:cubicBezTo>
                <a:cubicBezTo>
                  <a:pt x="53578" y="25840"/>
                  <a:pt x="61559" y="17859"/>
                  <a:pt x="71438" y="17859"/>
                </a:cubicBezTo>
                <a:lnTo>
                  <a:pt x="142875" y="17859"/>
                </a:lnTo>
                <a:cubicBezTo>
                  <a:pt x="151023" y="7032"/>
                  <a:pt x="163971" y="0"/>
                  <a:pt x="178594" y="0"/>
                </a:cubicBezTo>
                <a:cubicBezTo>
                  <a:pt x="193216" y="0"/>
                  <a:pt x="206164" y="7032"/>
                  <a:pt x="214313" y="17859"/>
                </a:cubicBezTo>
                <a:close/>
                <a:moveTo>
                  <a:pt x="245343" y="178594"/>
                </a:moveTo>
                <a:lnTo>
                  <a:pt x="326157" y="178594"/>
                </a:lnTo>
                <a:lnTo>
                  <a:pt x="285750" y="109277"/>
                </a:lnTo>
                <a:lnTo>
                  <a:pt x="245343" y="178594"/>
                </a:lnTo>
                <a:close/>
                <a:moveTo>
                  <a:pt x="285750" y="232172"/>
                </a:moveTo>
                <a:cubicBezTo>
                  <a:pt x="250645" y="232172"/>
                  <a:pt x="221456" y="213196"/>
                  <a:pt x="215429" y="188137"/>
                </a:cubicBezTo>
                <a:cubicBezTo>
                  <a:pt x="213978" y="181998"/>
                  <a:pt x="215987" y="175692"/>
                  <a:pt x="219168" y="170222"/>
                </a:cubicBezTo>
                <a:lnTo>
                  <a:pt x="272300" y="79139"/>
                </a:lnTo>
                <a:cubicBezTo>
                  <a:pt x="275090" y="74340"/>
                  <a:pt x="280225" y="71438"/>
                  <a:pt x="285750" y="71438"/>
                </a:cubicBezTo>
                <a:cubicBezTo>
                  <a:pt x="291275" y="71438"/>
                  <a:pt x="296410" y="74395"/>
                  <a:pt x="299200" y="79139"/>
                </a:cubicBezTo>
                <a:lnTo>
                  <a:pt x="352332" y="170222"/>
                </a:lnTo>
                <a:cubicBezTo>
                  <a:pt x="355513" y="175692"/>
                  <a:pt x="357522" y="181998"/>
                  <a:pt x="356071" y="188137"/>
                </a:cubicBezTo>
                <a:cubicBezTo>
                  <a:pt x="350044" y="213140"/>
                  <a:pt x="320855" y="232172"/>
                  <a:pt x="285750" y="232172"/>
                </a:cubicBezTo>
                <a:close/>
                <a:moveTo>
                  <a:pt x="70768" y="109277"/>
                </a:moveTo>
                <a:lnTo>
                  <a:pt x="30361" y="178594"/>
                </a:lnTo>
                <a:lnTo>
                  <a:pt x="111230" y="178594"/>
                </a:lnTo>
                <a:lnTo>
                  <a:pt x="70768" y="109277"/>
                </a:lnTo>
                <a:close/>
                <a:moveTo>
                  <a:pt x="502" y="188137"/>
                </a:moveTo>
                <a:cubicBezTo>
                  <a:pt x="-949" y="181998"/>
                  <a:pt x="1060" y="175692"/>
                  <a:pt x="4242" y="170222"/>
                </a:cubicBezTo>
                <a:lnTo>
                  <a:pt x="57373" y="79139"/>
                </a:lnTo>
                <a:cubicBezTo>
                  <a:pt x="60164" y="74340"/>
                  <a:pt x="65298" y="71438"/>
                  <a:pt x="70824" y="71438"/>
                </a:cubicBezTo>
                <a:cubicBezTo>
                  <a:pt x="76349" y="71438"/>
                  <a:pt x="81483" y="74395"/>
                  <a:pt x="84274" y="79139"/>
                </a:cubicBezTo>
                <a:lnTo>
                  <a:pt x="137406" y="170222"/>
                </a:lnTo>
                <a:cubicBezTo>
                  <a:pt x="140587" y="175692"/>
                  <a:pt x="142596" y="181998"/>
                  <a:pt x="141145" y="188137"/>
                </a:cubicBezTo>
                <a:cubicBezTo>
                  <a:pt x="135117" y="213140"/>
                  <a:pt x="105928" y="232172"/>
                  <a:pt x="70824" y="232172"/>
                </a:cubicBezTo>
                <a:cubicBezTo>
                  <a:pt x="35719" y="232172"/>
                  <a:pt x="6530" y="213196"/>
                  <a:pt x="502" y="1881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9"/>
          <p:cNvSpPr/>
          <p:nvPr/>
        </p:nvSpPr>
        <p:spPr>
          <a:xfrm>
            <a:off x="7181850" y="1414463"/>
            <a:ext cx="451485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The Structural Distinction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9"/>
          <p:cNvSpPr/>
          <p:nvPr/>
        </p:nvSpPr>
        <p:spPr>
          <a:xfrm>
            <a:off x="7181850" y="1871663"/>
            <a:ext cx="4486275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5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Capability Formation Skills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9"/>
          <p:cNvSpPr/>
          <p:nvPr/>
        </p:nvSpPr>
        <p:spPr>
          <a:xfrm>
            <a:off x="7181850" y="2214563"/>
            <a:ext cx="4476750" cy="4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Institutions appear to teach general academic and behavioural skills at moderate scale (50-60% acquisition rates)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9"/>
          <p:cNvSpPr/>
          <p:nvPr/>
        </p:nvSpPr>
        <p:spPr>
          <a:xfrm>
            <a:off x="7181850" y="2862263"/>
            <a:ext cx="4400550" cy="9525"/>
          </a:xfrm>
          <a:custGeom>
            <a:rect b="b" l="l" r="r" t="t"/>
            <a:pathLst>
              <a:path extrusionOk="0" h="9525" w="4400550">
                <a:moveTo>
                  <a:pt x="0" y="0"/>
                </a:moveTo>
                <a:lnTo>
                  <a:pt x="4400550" y="0"/>
                </a:lnTo>
                <a:lnTo>
                  <a:pt x="4400550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0196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9"/>
          <p:cNvSpPr/>
          <p:nvPr/>
        </p:nvSpPr>
        <p:spPr>
          <a:xfrm>
            <a:off x="7181850" y="3024188"/>
            <a:ext cx="4486275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5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Transition &amp; Signalling Skills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9"/>
          <p:cNvSpPr/>
          <p:nvPr/>
        </p:nvSpPr>
        <p:spPr>
          <a:xfrm>
            <a:off x="7181850" y="3367088"/>
            <a:ext cx="4476750" cy="4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Remain </a:t>
            </a:r>
            <a:r>
              <a:rPr b="1" lang="en-US" sz="12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substantially under-taught</a:t>
            </a:r>
            <a:r>
              <a:rPr lang="en-US" sz="12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with only 19.3% reporting career preparation skill acquisition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9"/>
          <p:cNvSpPr/>
          <p:nvPr/>
        </p:nvSpPr>
        <p:spPr>
          <a:xfrm>
            <a:off x="6196013" y="4252913"/>
            <a:ext cx="5610225" cy="2219325"/>
          </a:xfrm>
          <a:custGeom>
            <a:rect b="b" l="l" r="r" t="t"/>
            <a:pathLst>
              <a:path extrusionOk="0" h="2219325" w="5610225">
                <a:moveTo>
                  <a:pt x="114295" y="0"/>
                </a:moveTo>
                <a:lnTo>
                  <a:pt x="5495930" y="0"/>
                </a:lnTo>
                <a:cubicBezTo>
                  <a:pt x="5559053" y="0"/>
                  <a:pt x="5610225" y="51172"/>
                  <a:pt x="5610225" y="114295"/>
                </a:cubicBezTo>
                <a:lnTo>
                  <a:pt x="5610225" y="2105030"/>
                </a:lnTo>
                <a:cubicBezTo>
                  <a:pt x="5610225" y="2168153"/>
                  <a:pt x="5559053" y="2219325"/>
                  <a:pt x="5495930" y="2219325"/>
                </a:cubicBezTo>
                <a:lnTo>
                  <a:pt x="114295" y="2219325"/>
                </a:lnTo>
                <a:cubicBezTo>
                  <a:pt x="51172" y="2219325"/>
                  <a:pt x="0" y="2168153"/>
                  <a:pt x="0" y="2105030"/>
                </a:cubicBezTo>
                <a:lnTo>
                  <a:pt x="0" y="114295"/>
                </a:lnTo>
                <a:cubicBezTo>
                  <a:pt x="0" y="51172"/>
                  <a:pt x="51172" y="0"/>
                  <a:pt x="114295" y="0"/>
                </a:cubicBezTo>
                <a:close/>
              </a:path>
            </a:pathLst>
          </a:custGeom>
          <a:solidFill>
            <a:srgbClr val="5F6F6B">
              <a:alpha val="10196"/>
            </a:srgbClr>
          </a:solidFill>
          <a:ln cap="flat" cmpd="sng" w="12700">
            <a:solidFill>
              <a:srgbClr val="5F6F6B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9"/>
          <p:cNvSpPr/>
          <p:nvPr/>
        </p:nvSpPr>
        <p:spPr>
          <a:xfrm>
            <a:off x="6391275" y="4448175"/>
            <a:ext cx="5305425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50">
                <a:solidFill>
                  <a:srgbClr val="2F3E3B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Implications for the Signalling Gap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9"/>
          <p:cNvSpPr/>
          <p:nvPr/>
        </p:nvSpPr>
        <p:spPr>
          <a:xfrm>
            <a:off x="6391275" y="4829175"/>
            <a:ext cx="304800" cy="304800"/>
          </a:xfrm>
          <a:custGeom>
            <a:rect b="b" l="l" r="r" t="t"/>
            <a:pathLst>
              <a:path extrusionOk="0" h="304800" w="304800">
                <a:moveTo>
                  <a:pt x="76200" y="0"/>
                </a:moveTo>
                <a:lnTo>
                  <a:pt x="228600" y="0"/>
                </a:lnTo>
                <a:cubicBezTo>
                  <a:pt x="270656" y="0"/>
                  <a:pt x="304800" y="34144"/>
                  <a:pt x="304800" y="76200"/>
                </a:cubicBezTo>
                <a:lnTo>
                  <a:pt x="304800" y="228600"/>
                </a:lnTo>
                <a:cubicBezTo>
                  <a:pt x="304800" y="270656"/>
                  <a:pt x="270656" y="304800"/>
                  <a:pt x="228600" y="304800"/>
                </a:cubicBezTo>
                <a:lnTo>
                  <a:pt x="76200" y="304800"/>
                </a:lnTo>
                <a:cubicBezTo>
                  <a:pt x="34144" y="304800"/>
                  <a:pt x="0" y="270656"/>
                  <a:pt x="0" y="2286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4C8A7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9"/>
          <p:cNvSpPr/>
          <p:nvPr/>
        </p:nvSpPr>
        <p:spPr>
          <a:xfrm>
            <a:off x="6357938" y="4829175"/>
            <a:ext cx="3714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9"/>
          <p:cNvSpPr/>
          <p:nvPr/>
        </p:nvSpPr>
        <p:spPr>
          <a:xfrm>
            <a:off x="6810375" y="4829175"/>
            <a:ext cx="4876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2F3E3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Not incidental</a:t>
            </a:r>
            <a:r>
              <a:rPr lang="en-US" sz="1200">
                <a:solidFill>
                  <a:srgbClr val="2F3E3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— it is structural and persistent across all three survey rounds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9"/>
          <p:cNvSpPr/>
          <p:nvPr/>
        </p:nvSpPr>
        <p:spPr>
          <a:xfrm>
            <a:off x="6391275" y="5400675"/>
            <a:ext cx="304800" cy="304800"/>
          </a:xfrm>
          <a:custGeom>
            <a:rect b="b" l="l" r="r" t="t"/>
            <a:pathLst>
              <a:path extrusionOk="0" h="304800" w="304800">
                <a:moveTo>
                  <a:pt x="76200" y="0"/>
                </a:moveTo>
                <a:lnTo>
                  <a:pt x="228600" y="0"/>
                </a:lnTo>
                <a:cubicBezTo>
                  <a:pt x="270656" y="0"/>
                  <a:pt x="304800" y="34144"/>
                  <a:pt x="304800" y="76200"/>
                </a:cubicBezTo>
                <a:lnTo>
                  <a:pt x="304800" y="228600"/>
                </a:lnTo>
                <a:cubicBezTo>
                  <a:pt x="304800" y="270656"/>
                  <a:pt x="270656" y="304800"/>
                  <a:pt x="228600" y="304800"/>
                </a:cubicBezTo>
                <a:lnTo>
                  <a:pt x="76200" y="304800"/>
                </a:lnTo>
                <a:cubicBezTo>
                  <a:pt x="34144" y="304800"/>
                  <a:pt x="0" y="270656"/>
                  <a:pt x="0" y="2286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5F6F6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9"/>
          <p:cNvSpPr/>
          <p:nvPr/>
        </p:nvSpPr>
        <p:spPr>
          <a:xfrm>
            <a:off x="6357938" y="5400675"/>
            <a:ext cx="3714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9"/>
          <p:cNvSpPr/>
          <p:nvPr/>
        </p:nvSpPr>
        <p:spPr>
          <a:xfrm>
            <a:off x="6810375" y="5400675"/>
            <a:ext cx="386715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F3E3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Graduates learn </a:t>
            </a:r>
            <a:r>
              <a:rPr b="1" lang="en-US" sz="1200">
                <a:solidFill>
                  <a:srgbClr val="2F3E3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how to work</a:t>
            </a:r>
            <a:r>
              <a:rPr lang="en-US" sz="1200">
                <a:solidFill>
                  <a:srgbClr val="2F3E3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better than </a:t>
            </a:r>
            <a:r>
              <a:rPr b="1" lang="en-US" sz="1200">
                <a:solidFill>
                  <a:srgbClr val="2F3E3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how to get hired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9"/>
          <p:cNvSpPr/>
          <p:nvPr/>
        </p:nvSpPr>
        <p:spPr>
          <a:xfrm>
            <a:off x="6391275" y="5819775"/>
            <a:ext cx="304800" cy="304800"/>
          </a:xfrm>
          <a:custGeom>
            <a:rect b="b" l="l" r="r" t="t"/>
            <a:pathLst>
              <a:path extrusionOk="0" h="304800" w="304800">
                <a:moveTo>
                  <a:pt x="76200" y="0"/>
                </a:moveTo>
                <a:lnTo>
                  <a:pt x="228600" y="0"/>
                </a:lnTo>
                <a:cubicBezTo>
                  <a:pt x="270656" y="0"/>
                  <a:pt x="304800" y="34144"/>
                  <a:pt x="304800" y="76200"/>
                </a:cubicBezTo>
                <a:lnTo>
                  <a:pt x="304800" y="228600"/>
                </a:lnTo>
                <a:cubicBezTo>
                  <a:pt x="304800" y="270656"/>
                  <a:pt x="270656" y="304800"/>
                  <a:pt x="228600" y="304800"/>
                </a:cubicBezTo>
                <a:lnTo>
                  <a:pt x="76200" y="304800"/>
                </a:lnTo>
                <a:cubicBezTo>
                  <a:pt x="34144" y="304800"/>
                  <a:pt x="0" y="270656"/>
                  <a:pt x="0" y="2286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8FB7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9"/>
          <p:cNvSpPr/>
          <p:nvPr/>
        </p:nvSpPr>
        <p:spPr>
          <a:xfrm>
            <a:off x="6357938" y="5819775"/>
            <a:ext cx="3714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9"/>
          <p:cNvSpPr/>
          <p:nvPr/>
        </p:nvSpPr>
        <p:spPr>
          <a:xfrm>
            <a:off x="6810375" y="5819775"/>
            <a:ext cx="4876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F3E3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Creates a </a:t>
            </a:r>
            <a:r>
              <a:rPr b="1" lang="en-US" sz="1200">
                <a:solidFill>
                  <a:srgbClr val="2F3E3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conversion bottleneck</a:t>
            </a:r>
            <a:r>
              <a:rPr lang="en-US" sz="1200">
                <a:solidFill>
                  <a:srgbClr val="2F3E3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between competence and labour market visibility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0"/>
          <p:cNvSpPr/>
          <p:nvPr/>
        </p:nvSpPr>
        <p:spPr>
          <a:xfrm>
            <a:off x="381000" y="457200"/>
            <a:ext cx="381000" cy="38100"/>
          </a:xfrm>
          <a:custGeom>
            <a:rect b="b" l="l" r="r" t="t"/>
            <a:pathLst>
              <a:path extrusionOk="0" h="38100" w="381000">
                <a:moveTo>
                  <a:pt x="0" y="0"/>
                </a:moveTo>
                <a:lnTo>
                  <a:pt x="381000" y="0"/>
                </a:lnTo>
                <a:lnTo>
                  <a:pt x="3810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4C8A7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0"/>
          <p:cNvSpPr/>
          <p:nvPr/>
        </p:nvSpPr>
        <p:spPr>
          <a:xfrm>
            <a:off x="876300" y="381000"/>
            <a:ext cx="2867025" cy="1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4C8A7A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Section 03 • Institutional Support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0"/>
          <p:cNvSpPr/>
          <p:nvPr/>
        </p:nvSpPr>
        <p:spPr>
          <a:xfrm>
            <a:off x="381000" y="647700"/>
            <a:ext cx="1160145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2F3E3B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Career Support Systems: Present but Not Robust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0"/>
          <p:cNvSpPr/>
          <p:nvPr/>
        </p:nvSpPr>
        <p:spPr>
          <a:xfrm>
            <a:off x="385763" y="1185863"/>
            <a:ext cx="3695700" cy="2600325"/>
          </a:xfrm>
          <a:custGeom>
            <a:rect b="b" l="l" r="r" t="t"/>
            <a:pathLst>
              <a:path extrusionOk="0" h="2600325" w="3695700">
                <a:moveTo>
                  <a:pt x="114310" y="0"/>
                </a:moveTo>
                <a:lnTo>
                  <a:pt x="3581390" y="0"/>
                </a:lnTo>
                <a:cubicBezTo>
                  <a:pt x="3644522" y="0"/>
                  <a:pt x="3695700" y="51178"/>
                  <a:pt x="3695700" y="114310"/>
                </a:cubicBezTo>
                <a:lnTo>
                  <a:pt x="3695700" y="2486015"/>
                </a:lnTo>
                <a:cubicBezTo>
                  <a:pt x="3695700" y="2549147"/>
                  <a:pt x="3644522" y="2600325"/>
                  <a:pt x="3581390" y="2600325"/>
                </a:cubicBezTo>
                <a:lnTo>
                  <a:pt x="114310" y="2600325"/>
                </a:lnTo>
                <a:cubicBezTo>
                  <a:pt x="51178" y="2600325"/>
                  <a:pt x="0" y="2549147"/>
                  <a:pt x="0" y="2486015"/>
                </a:cubicBezTo>
                <a:lnTo>
                  <a:pt x="0" y="114310"/>
                </a:lnTo>
                <a:cubicBezTo>
                  <a:pt x="0" y="51221"/>
                  <a:pt x="51221" y="0"/>
                  <a:pt x="114310" y="0"/>
                </a:cubicBezTo>
                <a:close/>
              </a:path>
            </a:pathLst>
          </a:custGeom>
          <a:solidFill>
            <a:srgbClr val="FFFFFF"/>
          </a:solidFill>
          <a:ln cap="flat" cmpd="sng" w="12700">
            <a:solidFill>
              <a:srgbClr val="E3E7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0"/>
          <p:cNvSpPr/>
          <p:nvPr/>
        </p:nvSpPr>
        <p:spPr>
          <a:xfrm>
            <a:off x="542925" y="1343025"/>
            <a:ext cx="34671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50">
                <a:solidFill>
                  <a:srgbClr val="2F3E3B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Available Career Resources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kimi-img.moonshot.cn/pub/slides/26-03-26-17:59:36-d72g7232ulb1t92cugjg.png" id="271" name="Google Shape;27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925" y="1724025"/>
            <a:ext cx="3381375" cy="19050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</p:pic>
      <p:sp>
        <p:nvSpPr>
          <p:cNvPr id="272" name="Google Shape;272;p10"/>
          <p:cNvSpPr/>
          <p:nvPr/>
        </p:nvSpPr>
        <p:spPr>
          <a:xfrm>
            <a:off x="385763" y="3948112"/>
            <a:ext cx="3695700" cy="2705100"/>
          </a:xfrm>
          <a:custGeom>
            <a:rect b="b" l="l" r="r" t="t"/>
            <a:pathLst>
              <a:path extrusionOk="0" h="2705100" w="3695700">
                <a:moveTo>
                  <a:pt x="114290" y="0"/>
                </a:moveTo>
                <a:lnTo>
                  <a:pt x="3581410" y="0"/>
                </a:lnTo>
                <a:cubicBezTo>
                  <a:pt x="3644530" y="0"/>
                  <a:pt x="3695700" y="51170"/>
                  <a:pt x="3695700" y="114290"/>
                </a:cubicBezTo>
                <a:lnTo>
                  <a:pt x="3695700" y="2590810"/>
                </a:lnTo>
                <a:cubicBezTo>
                  <a:pt x="3695700" y="2653930"/>
                  <a:pt x="3644530" y="2705100"/>
                  <a:pt x="3581410" y="2705100"/>
                </a:cubicBezTo>
                <a:lnTo>
                  <a:pt x="114290" y="2705100"/>
                </a:lnTo>
                <a:cubicBezTo>
                  <a:pt x="51170" y="2705100"/>
                  <a:pt x="0" y="2653930"/>
                  <a:pt x="0" y="2590810"/>
                </a:cubicBezTo>
                <a:lnTo>
                  <a:pt x="0" y="114290"/>
                </a:lnTo>
                <a:cubicBezTo>
                  <a:pt x="0" y="51212"/>
                  <a:pt x="51212" y="0"/>
                  <a:pt x="114290" y="0"/>
                </a:cubicBezTo>
                <a:close/>
              </a:path>
            </a:pathLst>
          </a:custGeom>
          <a:solidFill>
            <a:srgbClr val="4C8A7A">
              <a:alpha val="10196"/>
            </a:srgbClr>
          </a:solidFill>
          <a:ln cap="flat" cmpd="sng" w="12700">
            <a:solidFill>
              <a:srgbClr val="4C8A7A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0"/>
          <p:cNvSpPr/>
          <p:nvPr/>
        </p:nvSpPr>
        <p:spPr>
          <a:xfrm>
            <a:off x="542925" y="4105275"/>
            <a:ext cx="34671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50">
                <a:solidFill>
                  <a:srgbClr val="2F3E3B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Mode of Access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0"/>
          <p:cNvSpPr/>
          <p:nvPr/>
        </p:nvSpPr>
        <p:spPr>
          <a:xfrm>
            <a:off x="542925" y="4486275"/>
            <a:ext cx="3381375" cy="495300"/>
          </a:xfrm>
          <a:custGeom>
            <a:rect b="b" l="l" r="r" t="t"/>
            <a:pathLst>
              <a:path extrusionOk="0" h="495300" w="3381375">
                <a:moveTo>
                  <a:pt x="76202" y="0"/>
                </a:moveTo>
                <a:lnTo>
                  <a:pt x="3305173" y="0"/>
                </a:lnTo>
                <a:cubicBezTo>
                  <a:pt x="3347258" y="0"/>
                  <a:pt x="3381375" y="34117"/>
                  <a:pt x="3381375" y="76202"/>
                </a:cubicBezTo>
                <a:lnTo>
                  <a:pt x="3381375" y="419098"/>
                </a:lnTo>
                <a:cubicBezTo>
                  <a:pt x="3381375" y="461183"/>
                  <a:pt x="3347258" y="495300"/>
                  <a:pt x="3305173" y="495300"/>
                </a:cubicBezTo>
                <a:lnTo>
                  <a:pt x="76202" y="495300"/>
                </a:lnTo>
                <a:cubicBezTo>
                  <a:pt x="34117" y="495300"/>
                  <a:pt x="0" y="461183"/>
                  <a:pt x="0" y="419098"/>
                </a:cubicBezTo>
                <a:lnTo>
                  <a:pt x="0" y="76202"/>
                </a:lnTo>
                <a:cubicBezTo>
                  <a:pt x="0" y="34117"/>
                  <a:pt x="34117" y="0"/>
                  <a:pt x="7620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0"/>
          <p:cNvSpPr/>
          <p:nvPr/>
        </p:nvSpPr>
        <p:spPr>
          <a:xfrm>
            <a:off x="666750" y="4657725"/>
            <a:ext cx="171450" cy="152400"/>
          </a:xfrm>
          <a:custGeom>
            <a:rect b="b" l="l" r="r" t="t"/>
            <a:pathLst>
              <a:path extrusionOk="0" h="152400" w="171450">
                <a:moveTo>
                  <a:pt x="19050" y="38100"/>
                </a:moveTo>
                <a:cubicBezTo>
                  <a:pt x="19050" y="19701"/>
                  <a:pt x="33988" y="4763"/>
                  <a:pt x="52387" y="4763"/>
                </a:cubicBezTo>
                <a:cubicBezTo>
                  <a:pt x="70787" y="4763"/>
                  <a:pt x="85725" y="19701"/>
                  <a:pt x="85725" y="38100"/>
                </a:cubicBezTo>
                <a:cubicBezTo>
                  <a:pt x="85725" y="56499"/>
                  <a:pt x="70787" y="71438"/>
                  <a:pt x="52388" y="71438"/>
                </a:cubicBezTo>
                <a:cubicBezTo>
                  <a:pt x="33988" y="71438"/>
                  <a:pt x="19050" y="56499"/>
                  <a:pt x="19050" y="38100"/>
                </a:cubicBezTo>
                <a:close/>
                <a:moveTo>
                  <a:pt x="0" y="138113"/>
                </a:moveTo>
                <a:cubicBezTo>
                  <a:pt x="0" y="109180"/>
                  <a:pt x="23455" y="85725"/>
                  <a:pt x="52388" y="85725"/>
                </a:cubicBezTo>
                <a:cubicBezTo>
                  <a:pt x="81320" y="85725"/>
                  <a:pt x="104775" y="109180"/>
                  <a:pt x="104775" y="138113"/>
                </a:cubicBezTo>
                <a:lnTo>
                  <a:pt x="104775" y="139898"/>
                </a:lnTo>
                <a:cubicBezTo>
                  <a:pt x="104775" y="146804"/>
                  <a:pt x="99179" y="152400"/>
                  <a:pt x="92273" y="152400"/>
                </a:cubicBezTo>
                <a:lnTo>
                  <a:pt x="12502" y="152400"/>
                </a:lnTo>
                <a:cubicBezTo>
                  <a:pt x="5596" y="152400"/>
                  <a:pt x="0" y="146804"/>
                  <a:pt x="0" y="139898"/>
                </a:cubicBezTo>
                <a:lnTo>
                  <a:pt x="0" y="138113"/>
                </a:lnTo>
                <a:close/>
                <a:moveTo>
                  <a:pt x="128588" y="19050"/>
                </a:moveTo>
                <a:cubicBezTo>
                  <a:pt x="144358" y="19050"/>
                  <a:pt x="157163" y="31854"/>
                  <a:pt x="157163" y="47625"/>
                </a:cubicBezTo>
                <a:cubicBezTo>
                  <a:pt x="157163" y="63396"/>
                  <a:pt x="144358" y="76200"/>
                  <a:pt x="128588" y="76200"/>
                </a:cubicBezTo>
                <a:cubicBezTo>
                  <a:pt x="112817" y="76200"/>
                  <a:pt x="100013" y="63396"/>
                  <a:pt x="100013" y="47625"/>
                </a:cubicBezTo>
                <a:cubicBezTo>
                  <a:pt x="100013" y="31854"/>
                  <a:pt x="112817" y="19050"/>
                  <a:pt x="128588" y="19050"/>
                </a:cubicBezTo>
                <a:close/>
                <a:moveTo>
                  <a:pt x="128588" y="90488"/>
                </a:moveTo>
                <a:cubicBezTo>
                  <a:pt x="152251" y="90488"/>
                  <a:pt x="171450" y="109686"/>
                  <a:pt x="171450" y="133350"/>
                </a:cubicBezTo>
                <a:lnTo>
                  <a:pt x="171450" y="140018"/>
                </a:lnTo>
                <a:cubicBezTo>
                  <a:pt x="171450" y="146864"/>
                  <a:pt x="165914" y="152400"/>
                  <a:pt x="159068" y="152400"/>
                </a:cubicBezTo>
                <a:lnTo>
                  <a:pt x="115967" y="152400"/>
                </a:lnTo>
                <a:cubicBezTo>
                  <a:pt x="117931" y="148679"/>
                  <a:pt x="119062" y="144423"/>
                  <a:pt x="119062" y="139898"/>
                </a:cubicBezTo>
                <a:lnTo>
                  <a:pt x="119062" y="138113"/>
                </a:lnTo>
                <a:cubicBezTo>
                  <a:pt x="119062" y="122783"/>
                  <a:pt x="113883" y="108674"/>
                  <a:pt x="105221" y="97423"/>
                </a:cubicBezTo>
                <a:cubicBezTo>
                  <a:pt x="111949" y="93047"/>
                  <a:pt x="119985" y="90488"/>
                  <a:pt x="128587" y="90488"/>
                </a:cubicBezTo>
                <a:close/>
              </a:path>
            </a:pathLst>
          </a:custGeom>
          <a:solidFill>
            <a:srgbClr val="4C8A7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0"/>
          <p:cNvSpPr/>
          <p:nvPr/>
        </p:nvSpPr>
        <p:spPr>
          <a:xfrm>
            <a:off x="923925" y="4638675"/>
            <a:ext cx="638175" cy="1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2F3E3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In-person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0"/>
          <p:cNvSpPr/>
          <p:nvPr/>
        </p:nvSpPr>
        <p:spPr>
          <a:xfrm>
            <a:off x="3334941" y="4600575"/>
            <a:ext cx="5715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4C8A7A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46.9%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0"/>
          <p:cNvSpPr/>
          <p:nvPr/>
        </p:nvSpPr>
        <p:spPr>
          <a:xfrm>
            <a:off x="542925" y="5095875"/>
            <a:ext cx="3381375" cy="495300"/>
          </a:xfrm>
          <a:custGeom>
            <a:rect b="b" l="l" r="r" t="t"/>
            <a:pathLst>
              <a:path extrusionOk="0" h="495300" w="3381375">
                <a:moveTo>
                  <a:pt x="76202" y="0"/>
                </a:moveTo>
                <a:lnTo>
                  <a:pt x="3305173" y="0"/>
                </a:lnTo>
                <a:cubicBezTo>
                  <a:pt x="3347258" y="0"/>
                  <a:pt x="3381375" y="34117"/>
                  <a:pt x="3381375" y="76202"/>
                </a:cubicBezTo>
                <a:lnTo>
                  <a:pt x="3381375" y="419098"/>
                </a:lnTo>
                <a:cubicBezTo>
                  <a:pt x="3381375" y="461183"/>
                  <a:pt x="3347258" y="495300"/>
                  <a:pt x="3305173" y="495300"/>
                </a:cubicBezTo>
                <a:lnTo>
                  <a:pt x="76202" y="495300"/>
                </a:lnTo>
                <a:cubicBezTo>
                  <a:pt x="34117" y="495300"/>
                  <a:pt x="0" y="461183"/>
                  <a:pt x="0" y="419098"/>
                </a:cubicBezTo>
                <a:lnTo>
                  <a:pt x="0" y="76202"/>
                </a:lnTo>
                <a:cubicBezTo>
                  <a:pt x="0" y="34117"/>
                  <a:pt x="34117" y="0"/>
                  <a:pt x="7620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0"/>
          <p:cNvSpPr/>
          <p:nvPr/>
        </p:nvSpPr>
        <p:spPr>
          <a:xfrm>
            <a:off x="657225" y="5267325"/>
            <a:ext cx="190500" cy="152400"/>
          </a:xfrm>
          <a:custGeom>
            <a:rect b="b" l="l" r="r" t="t"/>
            <a:pathLst>
              <a:path extrusionOk="0" h="152400" w="190500">
                <a:moveTo>
                  <a:pt x="38100" y="9525"/>
                </a:moveTo>
                <a:cubicBezTo>
                  <a:pt x="27593" y="9525"/>
                  <a:pt x="19050" y="18068"/>
                  <a:pt x="19050" y="28575"/>
                </a:cubicBezTo>
                <a:lnTo>
                  <a:pt x="19050" y="100013"/>
                </a:lnTo>
                <a:lnTo>
                  <a:pt x="38100" y="100013"/>
                </a:lnTo>
                <a:lnTo>
                  <a:pt x="38100" y="28575"/>
                </a:lnTo>
                <a:lnTo>
                  <a:pt x="152400" y="28575"/>
                </a:lnTo>
                <a:lnTo>
                  <a:pt x="152400" y="100013"/>
                </a:lnTo>
                <a:lnTo>
                  <a:pt x="171450" y="100013"/>
                </a:lnTo>
                <a:lnTo>
                  <a:pt x="171450" y="28575"/>
                </a:lnTo>
                <a:cubicBezTo>
                  <a:pt x="171450" y="18068"/>
                  <a:pt x="162907" y="9525"/>
                  <a:pt x="152400" y="9525"/>
                </a:cubicBezTo>
                <a:lnTo>
                  <a:pt x="38100" y="9525"/>
                </a:lnTo>
                <a:close/>
                <a:moveTo>
                  <a:pt x="5715" y="114300"/>
                </a:moveTo>
                <a:cubicBezTo>
                  <a:pt x="2560" y="114300"/>
                  <a:pt x="0" y="116860"/>
                  <a:pt x="0" y="120015"/>
                </a:cubicBezTo>
                <a:cubicBezTo>
                  <a:pt x="0" y="132636"/>
                  <a:pt x="10239" y="142875"/>
                  <a:pt x="22860" y="142875"/>
                </a:cubicBezTo>
                <a:lnTo>
                  <a:pt x="167640" y="142875"/>
                </a:lnTo>
                <a:cubicBezTo>
                  <a:pt x="180261" y="142875"/>
                  <a:pt x="190500" y="132636"/>
                  <a:pt x="190500" y="120015"/>
                </a:cubicBezTo>
                <a:cubicBezTo>
                  <a:pt x="190500" y="116860"/>
                  <a:pt x="187940" y="114300"/>
                  <a:pt x="184785" y="114300"/>
                </a:cubicBezTo>
                <a:lnTo>
                  <a:pt x="5715" y="114300"/>
                </a:lnTo>
                <a:close/>
              </a:path>
            </a:pathLst>
          </a:custGeom>
          <a:solidFill>
            <a:srgbClr val="5F6F6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0"/>
          <p:cNvSpPr/>
          <p:nvPr/>
        </p:nvSpPr>
        <p:spPr>
          <a:xfrm>
            <a:off x="923925" y="5248275"/>
            <a:ext cx="447675" cy="1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2F3E3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Online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0"/>
          <p:cNvSpPr/>
          <p:nvPr/>
        </p:nvSpPr>
        <p:spPr>
          <a:xfrm>
            <a:off x="3367906" y="5210175"/>
            <a:ext cx="542925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5F6F6B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24.5%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0"/>
          <p:cNvSpPr/>
          <p:nvPr/>
        </p:nvSpPr>
        <p:spPr>
          <a:xfrm>
            <a:off x="547688" y="5710238"/>
            <a:ext cx="3371850" cy="504825"/>
          </a:xfrm>
          <a:custGeom>
            <a:rect b="b" l="l" r="r" t="t"/>
            <a:pathLst>
              <a:path extrusionOk="0" h="504825" w="3371850">
                <a:moveTo>
                  <a:pt x="76198" y="0"/>
                </a:moveTo>
                <a:lnTo>
                  <a:pt x="3295652" y="0"/>
                </a:lnTo>
                <a:cubicBezTo>
                  <a:pt x="3337735" y="0"/>
                  <a:pt x="3371850" y="34115"/>
                  <a:pt x="3371850" y="76198"/>
                </a:cubicBezTo>
                <a:lnTo>
                  <a:pt x="3371850" y="428627"/>
                </a:lnTo>
                <a:cubicBezTo>
                  <a:pt x="3371850" y="470710"/>
                  <a:pt x="3337735" y="504825"/>
                  <a:pt x="3295652" y="504825"/>
                </a:cubicBezTo>
                <a:lnTo>
                  <a:pt x="76198" y="504825"/>
                </a:lnTo>
                <a:cubicBezTo>
                  <a:pt x="34115" y="504825"/>
                  <a:pt x="0" y="470710"/>
                  <a:pt x="0" y="428627"/>
                </a:cubicBezTo>
                <a:lnTo>
                  <a:pt x="0" y="76198"/>
                </a:lnTo>
                <a:cubicBezTo>
                  <a:pt x="0" y="34115"/>
                  <a:pt x="34115" y="0"/>
                  <a:pt x="76198" y="0"/>
                </a:cubicBezTo>
                <a:close/>
              </a:path>
            </a:pathLst>
          </a:custGeom>
          <a:solidFill>
            <a:srgbClr val="2F3E3B">
              <a:alpha val="10196"/>
            </a:srgbClr>
          </a:solidFill>
          <a:ln cap="flat" cmpd="sng" w="12700">
            <a:solidFill>
              <a:srgbClr val="2F3E3B">
                <a:alpha val="3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0"/>
          <p:cNvSpPr/>
          <p:nvPr/>
        </p:nvSpPr>
        <p:spPr>
          <a:xfrm>
            <a:off x="685800" y="5886450"/>
            <a:ext cx="152400" cy="152400"/>
          </a:xfrm>
          <a:custGeom>
            <a:rect b="b" l="l" r="r" t="t"/>
            <a:pathLst>
              <a:path extrusionOk="0" h="152400" w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49709" y="49709"/>
                </a:moveTo>
                <a:cubicBezTo>
                  <a:pt x="52507" y="46911"/>
                  <a:pt x="57031" y="46911"/>
                  <a:pt x="59799" y="49709"/>
                </a:cubicBezTo>
                <a:lnTo>
                  <a:pt x="76170" y="66080"/>
                </a:lnTo>
                <a:lnTo>
                  <a:pt x="92541" y="49709"/>
                </a:lnTo>
                <a:cubicBezTo>
                  <a:pt x="95339" y="46911"/>
                  <a:pt x="99864" y="46911"/>
                  <a:pt x="102632" y="49709"/>
                </a:cubicBezTo>
                <a:cubicBezTo>
                  <a:pt x="105400" y="52507"/>
                  <a:pt x="105430" y="57031"/>
                  <a:pt x="102632" y="59799"/>
                </a:cubicBezTo>
                <a:lnTo>
                  <a:pt x="86261" y="76170"/>
                </a:lnTo>
                <a:lnTo>
                  <a:pt x="102632" y="92541"/>
                </a:lnTo>
                <a:cubicBezTo>
                  <a:pt x="105430" y="95339"/>
                  <a:pt x="105430" y="99864"/>
                  <a:pt x="102632" y="102632"/>
                </a:cubicBezTo>
                <a:cubicBezTo>
                  <a:pt x="99834" y="105400"/>
                  <a:pt x="95310" y="105430"/>
                  <a:pt x="92541" y="102632"/>
                </a:cubicBezTo>
                <a:lnTo>
                  <a:pt x="76170" y="86261"/>
                </a:lnTo>
                <a:lnTo>
                  <a:pt x="59799" y="102632"/>
                </a:lnTo>
                <a:cubicBezTo>
                  <a:pt x="57001" y="105430"/>
                  <a:pt x="52477" y="105430"/>
                  <a:pt x="49709" y="102632"/>
                </a:cubicBezTo>
                <a:cubicBezTo>
                  <a:pt x="46940" y="99834"/>
                  <a:pt x="46911" y="95310"/>
                  <a:pt x="49709" y="92541"/>
                </a:cubicBezTo>
                <a:lnTo>
                  <a:pt x="66080" y="76170"/>
                </a:lnTo>
                <a:lnTo>
                  <a:pt x="49709" y="59799"/>
                </a:lnTo>
                <a:cubicBezTo>
                  <a:pt x="46911" y="57001"/>
                  <a:pt x="46911" y="52477"/>
                  <a:pt x="49709" y="49709"/>
                </a:cubicBezTo>
                <a:close/>
              </a:path>
            </a:pathLst>
          </a:custGeom>
          <a:solidFill>
            <a:srgbClr val="2F3E3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0"/>
          <p:cNvSpPr/>
          <p:nvPr/>
        </p:nvSpPr>
        <p:spPr>
          <a:xfrm>
            <a:off x="933450" y="5867400"/>
            <a:ext cx="904875" cy="1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rgbClr val="2F3E3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Not applicable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0"/>
          <p:cNvSpPr/>
          <p:nvPr/>
        </p:nvSpPr>
        <p:spPr>
          <a:xfrm>
            <a:off x="3329583" y="5829300"/>
            <a:ext cx="5715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2F3E3B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28.6%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0"/>
          <p:cNvSpPr/>
          <p:nvPr/>
        </p:nvSpPr>
        <p:spPr>
          <a:xfrm>
            <a:off x="4246513" y="1185863"/>
            <a:ext cx="7562850" cy="2600325"/>
          </a:xfrm>
          <a:custGeom>
            <a:rect b="b" l="l" r="r" t="t"/>
            <a:pathLst>
              <a:path extrusionOk="0" h="2600325" w="7562850">
                <a:moveTo>
                  <a:pt x="114310" y="0"/>
                </a:moveTo>
                <a:lnTo>
                  <a:pt x="7448540" y="0"/>
                </a:lnTo>
                <a:cubicBezTo>
                  <a:pt x="7511672" y="0"/>
                  <a:pt x="7562850" y="51178"/>
                  <a:pt x="7562850" y="114310"/>
                </a:cubicBezTo>
                <a:lnTo>
                  <a:pt x="7562850" y="2486015"/>
                </a:lnTo>
                <a:cubicBezTo>
                  <a:pt x="7562850" y="2549147"/>
                  <a:pt x="7511672" y="2600325"/>
                  <a:pt x="7448540" y="2600325"/>
                </a:cubicBezTo>
                <a:lnTo>
                  <a:pt x="114310" y="2600325"/>
                </a:lnTo>
                <a:cubicBezTo>
                  <a:pt x="51178" y="2600325"/>
                  <a:pt x="0" y="2549147"/>
                  <a:pt x="0" y="2486015"/>
                </a:cubicBezTo>
                <a:lnTo>
                  <a:pt x="0" y="114310"/>
                </a:lnTo>
                <a:cubicBezTo>
                  <a:pt x="0" y="51221"/>
                  <a:pt x="51221" y="0"/>
                  <a:pt x="114310" y="0"/>
                </a:cubicBezTo>
                <a:close/>
              </a:path>
            </a:pathLst>
          </a:custGeom>
          <a:solidFill>
            <a:srgbClr val="FFFFFF"/>
          </a:solidFill>
          <a:ln cap="flat" cmpd="sng" w="12700">
            <a:solidFill>
              <a:srgbClr val="E3E7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0"/>
          <p:cNvSpPr/>
          <p:nvPr/>
        </p:nvSpPr>
        <p:spPr>
          <a:xfrm>
            <a:off x="4403675" y="1343025"/>
            <a:ext cx="733425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50">
                <a:solidFill>
                  <a:srgbClr val="2F3E3B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Perceived Effectiveness of Career Resources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kimi-img.moonshot.cn/pub/slides/26-03-26-17:59:35-d72g71sn9075c7e9vsqg.png" id="288" name="Google Shape;28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03675" y="1724025"/>
            <a:ext cx="7248525" cy="19050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</p:pic>
      <p:sp>
        <p:nvSpPr>
          <p:cNvPr id="289" name="Google Shape;289;p10"/>
          <p:cNvSpPr/>
          <p:nvPr/>
        </p:nvSpPr>
        <p:spPr>
          <a:xfrm>
            <a:off x="4241750" y="3943350"/>
            <a:ext cx="3705225" cy="1285875"/>
          </a:xfrm>
          <a:custGeom>
            <a:rect b="b" l="l" r="r" t="t"/>
            <a:pathLst>
              <a:path extrusionOk="0" h="1285875" w="3705225">
                <a:moveTo>
                  <a:pt x="114301" y="0"/>
                </a:moveTo>
                <a:lnTo>
                  <a:pt x="3590924" y="0"/>
                </a:lnTo>
                <a:cubicBezTo>
                  <a:pt x="3654051" y="0"/>
                  <a:pt x="3705225" y="51174"/>
                  <a:pt x="3705225" y="114301"/>
                </a:cubicBezTo>
                <a:lnTo>
                  <a:pt x="3705225" y="1171574"/>
                </a:lnTo>
                <a:cubicBezTo>
                  <a:pt x="3705225" y="1234701"/>
                  <a:pt x="3654051" y="1285875"/>
                  <a:pt x="3590924" y="1285875"/>
                </a:cubicBezTo>
                <a:lnTo>
                  <a:pt x="114301" y="1285875"/>
                </a:lnTo>
                <a:cubicBezTo>
                  <a:pt x="51174" y="1285875"/>
                  <a:pt x="0" y="1234701"/>
                  <a:pt x="0" y="1171574"/>
                </a:cubicBezTo>
                <a:lnTo>
                  <a:pt x="0" y="114301"/>
                </a:lnTo>
                <a:cubicBezTo>
                  <a:pt x="0" y="51174"/>
                  <a:pt x="51174" y="0"/>
                  <a:pt x="114301" y="0"/>
                </a:cubicBezTo>
                <a:close/>
              </a:path>
            </a:pathLst>
          </a:custGeom>
          <a:gradFill>
            <a:gsLst>
              <a:gs pos="0">
                <a:srgbClr val="4C8A7A"/>
              </a:gs>
              <a:gs pos="100000">
                <a:srgbClr val="5F6F6B"/>
              </a:gs>
            </a:gsLst>
            <a:lin ang="27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0"/>
          <p:cNvSpPr/>
          <p:nvPr/>
        </p:nvSpPr>
        <p:spPr>
          <a:xfrm>
            <a:off x="4470350" y="4276725"/>
            <a:ext cx="285750" cy="285750"/>
          </a:xfrm>
          <a:custGeom>
            <a:rect b="b" l="l" r="r" t="t"/>
            <a:pathLst>
              <a:path extrusionOk="0" h="285750" w="285750">
                <a:moveTo>
                  <a:pt x="142875" y="285750"/>
                </a:moveTo>
                <a:cubicBezTo>
                  <a:pt x="221730" y="285750"/>
                  <a:pt x="285750" y="221730"/>
                  <a:pt x="285750" y="142875"/>
                </a:cubicBezTo>
                <a:cubicBezTo>
                  <a:pt x="285750" y="64020"/>
                  <a:pt x="221730" y="0"/>
                  <a:pt x="142875" y="0"/>
                </a:cubicBezTo>
                <a:cubicBezTo>
                  <a:pt x="64020" y="0"/>
                  <a:pt x="0" y="64020"/>
                  <a:pt x="0" y="142875"/>
                </a:cubicBezTo>
                <a:cubicBezTo>
                  <a:pt x="0" y="221730"/>
                  <a:pt x="64020" y="285750"/>
                  <a:pt x="142875" y="285750"/>
                </a:cubicBezTo>
                <a:close/>
                <a:moveTo>
                  <a:pt x="189979" y="118709"/>
                </a:moveTo>
                <a:lnTo>
                  <a:pt x="145331" y="190147"/>
                </a:lnTo>
                <a:cubicBezTo>
                  <a:pt x="142987" y="193886"/>
                  <a:pt x="138968" y="196230"/>
                  <a:pt x="134559" y="196453"/>
                </a:cubicBezTo>
                <a:cubicBezTo>
                  <a:pt x="130150" y="196676"/>
                  <a:pt x="125909" y="194667"/>
                  <a:pt x="123285" y="191095"/>
                </a:cubicBezTo>
                <a:lnTo>
                  <a:pt x="96496" y="155377"/>
                </a:lnTo>
                <a:cubicBezTo>
                  <a:pt x="92032" y="149461"/>
                  <a:pt x="93259" y="141089"/>
                  <a:pt x="99175" y="136624"/>
                </a:cubicBezTo>
                <a:cubicBezTo>
                  <a:pt x="105091" y="132159"/>
                  <a:pt x="113463" y="133387"/>
                  <a:pt x="117928" y="139303"/>
                </a:cubicBezTo>
                <a:lnTo>
                  <a:pt x="132997" y="159395"/>
                </a:lnTo>
                <a:lnTo>
                  <a:pt x="167264" y="104533"/>
                </a:lnTo>
                <a:cubicBezTo>
                  <a:pt x="171171" y="98282"/>
                  <a:pt x="179431" y="96329"/>
                  <a:pt x="185738" y="100292"/>
                </a:cubicBezTo>
                <a:cubicBezTo>
                  <a:pt x="192044" y="104254"/>
                  <a:pt x="193942" y="112458"/>
                  <a:pt x="189979" y="11876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0"/>
          <p:cNvSpPr/>
          <p:nvPr/>
        </p:nvSpPr>
        <p:spPr>
          <a:xfrm>
            <a:off x="4903738" y="4133850"/>
            <a:ext cx="12954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Positive Effectiveness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0"/>
          <p:cNvSpPr/>
          <p:nvPr/>
        </p:nvSpPr>
        <p:spPr>
          <a:xfrm>
            <a:off x="4903738" y="4324350"/>
            <a:ext cx="1400175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FFFFFF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58.9%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0"/>
          <p:cNvSpPr/>
          <p:nvPr/>
        </p:nvSpPr>
        <p:spPr>
          <a:xfrm>
            <a:off x="4432250" y="4819650"/>
            <a:ext cx="3390900" cy="219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Effective (52.2%) + Very Effective (6.7%)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0"/>
          <p:cNvSpPr/>
          <p:nvPr/>
        </p:nvSpPr>
        <p:spPr>
          <a:xfrm>
            <a:off x="8102575" y="3943350"/>
            <a:ext cx="3705225" cy="1285875"/>
          </a:xfrm>
          <a:custGeom>
            <a:rect b="b" l="l" r="r" t="t"/>
            <a:pathLst>
              <a:path extrusionOk="0" h="1285875" w="3705225">
                <a:moveTo>
                  <a:pt x="114301" y="0"/>
                </a:moveTo>
                <a:lnTo>
                  <a:pt x="3590924" y="0"/>
                </a:lnTo>
                <a:cubicBezTo>
                  <a:pt x="3654051" y="0"/>
                  <a:pt x="3705225" y="51174"/>
                  <a:pt x="3705225" y="114301"/>
                </a:cubicBezTo>
                <a:lnTo>
                  <a:pt x="3705225" y="1171574"/>
                </a:lnTo>
                <a:cubicBezTo>
                  <a:pt x="3705225" y="1234701"/>
                  <a:pt x="3654051" y="1285875"/>
                  <a:pt x="3590924" y="1285875"/>
                </a:cubicBezTo>
                <a:lnTo>
                  <a:pt x="114301" y="1285875"/>
                </a:lnTo>
                <a:cubicBezTo>
                  <a:pt x="51174" y="1285875"/>
                  <a:pt x="0" y="1234701"/>
                  <a:pt x="0" y="1171574"/>
                </a:cubicBezTo>
                <a:lnTo>
                  <a:pt x="0" y="114301"/>
                </a:lnTo>
                <a:cubicBezTo>
                  <a:pt x="0" y="51174"/>
                  <a:pt x="51174" y="0"/>
                  <a:pt x="114301" y="0"/>
                </a:cubicBezTo>
                <a:close/>
              </a:path>
            </a:pathLst>
          </a:custGeom>
          <a:gradFill>
            <a:gsLst>
              <a:gs pos="0">
                <a:srgbClr val="5F6F6B"/>
              </a:gs>
              <a:gs pos="100000">
                <a:srgbClr val="2F3E3B"/>
              </a:gs>
            </a:gsLst>
            <a:lin ang="27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0"/>
          <p:cNvSpPr/>
          <p:nvPr/>
        </p:nvSpPr>
        <p:spPr>
          <a:xfrm>
            <a:off x="8331175" y="4276725"/>
            <a:ext cx="285750" cy="285750"/>
          </a:xfrm>
          <a:custGeom>
            <a:rect b="b" l="l" r="r" t="t"/>
            <a:pathLst>
              <a:path extrusionOk="0" h="285750" w="285750">
                <a:moveTo>
                  <a:pt x="142875" y="285750"/>
                </a:moveTo>
                <a:cubicBezTo>
                  <a:pt x="221730" y="285750"/>
                  <a:pt x="285750" y="221730"/>
                  <a:pt x="285750" y="142875"/>
                </a:cubicBezTo>
                <a:cubicBezTo>
                  <a:pt x="285750" y="64020"/>
                  <a:pt x="221730" y="0"/>
                  <a:pt x="142875" y="0"/>
                </a:cubicBezTo>
                <a:cubicBezTo>
                  <a:pt x="64020" y="0"/>
                  <a:pt x="0" y="64020"/>
                  <a:pt x="0" y="142875"/>
                </a:cubicBezTo>
                <a:cubicBezTo>
                  <a:pt x="0" y="221730"/>
                  <a:pt x="64020" y="285750"/>
                  <a:pt x="142875" y="285750"/>
                </a:cubicBezTo>
                <a:close/>
                <a:moveTo>
                  <a:pt x="93204" y="93204"/>
                </a:moveTo>
                <a:cubicBezTo>
                  <a:pt x="98450" y="87957"/>
                  <a:pt x="106933" y="87957"/>
                  <a:pt x="112123" y="93204"/>
                </a:cubicBezTo>
                <a:lnTo>
                  <a:pt x="142819" y="123899"/>
                </a:lnTo>
                <a:lnTo>
                  <a:pt x="173515" y="93204"/>
                </a:lnTo>
                <a:cubicBezTo>
                  <a:pt x="178761" y="87957"/>
                  <a:pt x="187244" y="87957"/>
                  <a:pt x="192435" y="93204"/>
                </a:cubicBezTo>
                <a:cubicBezTo>
                  <a:pt x="197625" y="98450"/>
                  <a:pt x="197681" y="106933"/>
                  <a:pt x="192435" y="112123"/>
                </a:cubicBezTo>
                <a:lnTo>
                  <a:pt x="161739" y="142819"/>
                </a:lnTo>
                <a:lnTo>
                  <a:pt x="192435" y="173515"/>
                </a:lnTo>
                <a:cubicBezTo>
                  <a:pt x="197681" y="178761"/>
                  <a:pt x="197681" y="187244"/>
                  <a:pt x="192435" y="192435"/>
                </a:cubicBezTo>
                <a:cubicBezTo>
                  <a:pt x="187189" y="197625"/>
                  <a:pt x="178705" y="197681"/>
                  <a:pt x="173515" y="192435"/>
                </a:cubicBezTo>
                <a:lnTo>
                  <a:pt x="142819" y="161739"/>
                </a:lnTo>
                <a:lnTo>
                  <a:pt x="112123" y="192435"/>
                </a:lnTo>
                <a:cubicBezTo>
                  <a:pt x="106877" y="197681"/>
                  <a:pt x="98394" y="197681"/>
                  <a:pt x="93204" y="192435"/>
                </a:cubicBezTo>
                <a:cubicBezTo>
                  <a:pt x="88013" y="187189"/>
                  <a:pt x="87957" y="178705"/>
                  <a:pt x="93204" y="173515"/>
                </a:cubicBezTo>
                <a:lnTo>
                  <a:pt x="123899" y="142819"/>
                </a:lnTo>
                <a:lnTo>
                  <a:pt x="93204" y="112123"/>
                </a:lnTo>
                <a:cubicBezTo>
                  <a:pt x="87957" y="106877"/>
                  <a:pt x="87957" y="98394"/>
                  <a:pt x="93204" y="932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0"/>
          <p:cNvSpPr/>
          <p:nvPr/>
        </p:nvSpPr>
        <p:spPr>
          <a:xfrm>
            <a:off x="8764563" y="4133850"/>
            <a:ext cx="1362075" cy="1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Negative Effectiveness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0"/>
          <p:cNvSpPr/>
          <p:nvPr/>
        </p:nvSpPr>
        <p:spPr>
          <a:xfrm>
            <a:off x="8764563" y="4324350"/>
            <a:ext cx="146685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FFFFFF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41.1%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0"/>
          <p:cNvSpPr/>
          <p:nvPr/>
        </p:nvSpPr>
        <p:spPr>
          <a:xfrm>
            <a:off x="8293075" y="4819650"/>
            <a:ext cx="3390900" cy="219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Ineffective (32.5%) + Very Ineffective (8.7%)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0"/>
          <p:cNvSpPr/>
          <p:nvPr/>
        </p:nvSpPr>
        <p:spPr>
          <a:xfrm>
            <a:off x="4246513" y="5384006"/>
            <a:ext cx="7562850" cy="1266825"/>
          </a:xfrm>
          <a:custGeom>
            <a:rect b="b" l="l" r="r" t="t"/>
            <a:pathLst>
              <a:path extrusionOk="0" h="1266825" w="7562850">
                <a:moveTo>
                  <a:pt x="114306" y="0"/>
                </a:moveTo>
                <a:lnTo>
                  <a:pt x="7448544" y="0"/>
                </a:lnTo>
                <a:cubicBezTo>
                  <a:pt x="7511674" y="0"/>
                  <a:pt x="7562850" y="51176"/>
                  <a:pt x="7562850" y="114306"/>
                </a:cubicBezTo>
                <a:lnTo>
                  <a:pt x="7562850" y="1152519"/>
                </a:lnTo>
                <a:cubicBezTo>
                  <a:pt x="7562850" y="1215649"/>
                  <a:pt x="7511674" y="1266825"/>
                  <a:pt x="7448544" y="1266825"/>
                </a:cubicBezTo>
                <a:lnTo>
                  <a:pt x="114306" y="1266825"/>
                </a:lnTo>
                <a:cubicBezTo>
                  <a:pt x="51176" y="1266825"/>
                  <a:pt x="0" y="1215649"/>
                  <a:pt x="0" y="1152519"/>
                </a:cubicBezTo>
                <a:lnTo>
                  <a:pt x="0" y="114306"/>
                </a:lnTo>
                <a:cubicBezTo>
                  <a:pt x="0" y="51219"/>
                  <a:pt x="51219" y="0"/>
                  <a:pt x="114306" y="0"/>
                </a:cubicBezTo>
                <a:close/>
              </a:path>
            </a:pathLst>
          </a:custGeom>
          <a:solidFill>
            <a:srgbClr val="2F3E3B">
              <a:alpha val="10196"/>
            </a:srgbClr>
          </a:solidFill>
          <a:ln cap="flat" cmpd="sng" w="12700">
            <a:solidFill>
              <a:srgbClr val="2F3E3B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0"/>
          <p:cNvSpPr/>
          <p:nvPr/>
        </p:nvSpPr>
        <p:spPr>
          <a:xfrm>
            <a:off x="4384625" y="5579269"/>
            <a:ext cx="190500" cy="190500"/>
          </a:xfrm>
          <a:custGeom>
            <a:rect b="b" l="l" r="r" t="t"/>
            <a:pathLst>
              <a:path extrusionOk="0" h="190500" w="190500">
                <a:moveTo>
                  <a:pt x="23812" y="23812"/>
                </a:moveTo>
                <a:cubicBezTo>
                  <a:pt x="23812" y="17227"/>
                  <a:pt x="18492" y="11906"/>
                  <a:pt x="11906" y="11906"/>
                </a:cubicBezTo>
                <a:cubicBezTo>
                  <a:pt x="5321" y="11906"/>
                  <a:pt x="0" y="17227"/>
                  <a:pt x="0" y="23812"/>
                </a:cubicBezTo>
                <a:lnTo>
                  <a:pt x="0" y="148828"/>
                </a:lnTo>
                <a:cubicBezTo>
                  <a:pt x="0" y="165274"/>
                  <a:pt x="13320" y="178594"/>
                  <a:pt x="29766" y="178594"/>
                </a:cubicBezTo>
                <a:lnTo>
                  <a:pt x="178594" y="178594"/>
                </a:lnTo>
                <a:cubicBezTo>
                  <a:pt x="185179" y="178594"/>
                  <a:pt x="190500" y="173273"/>
                  <a:pt x="190500" y="166688"/>
                </a:cubicBezTo>
                <a:cubicBezTo>
                  <a:pt x="190500" y="160102"/>
                  <a:pt x="185179" y="154781"/>
                  <a:pt x="178594" y="154781"/>
                </a:cubicBezTo>
                <a:lnTo>
                  <a:pt x="29766" y="154781"/>
                </a:lnTo>
                <a:cubicBezTo>
                  <a:pt x="26491" y="154781"/>
                  <a:pt x="23812" y="152102"/>
                  <a:pt x="23812" y="148828"/>
                </a:cubicBezTo>
                <a:lnTo>
                  <a:pt x="23812" y="23812"/>
                </a:lnTo>
                <a:close/>
                <a:moveTo>
                  <a:pt x="175096" y="56034"/>
                </a:moveTo>
                <a:cubicBezTo>
                  <a:pt x="179747" y="51383"/>
                  <a:pt x="179747" y="43830"/>
                  <a:pt x="175096" y="39179"/>
                </a:cubicBezTo>
                <a:cubicBezTo>
                  <a:pt x="170445" y="34528"/>
                  <a:pt x="162892" y="34528"/>
                  <a:pt x="158242" y="39179"/>
                </a:cubicBezTo>
                <a:lnTo>
                  <a:pt x="119063" y="78395"/>
                </a:lnTo>
                <a:lnTo>
                  <a:pt x="97706" y="57076"/>
                </a:lnTo>
                <a:cubicBezTo>
                  <a:pt x="93055" y="52425"/>
                  <a:pt x="85502" y="52425"/>
                  <a:pt x="80851" y="57076"/>
                </a:cubicBezTo>
                <a:lnTo>
                  <a:pt x="45132" y="92794"/>
                </a:lnTo>
                <a:cubicBezTo>
                  <a:pt x="40481" y="97445"/>
                  <a:pt x="40481" y="104998"/>
                  <a:pt x="45132" y="109649"/>
                </a:cubicBezTo>
                <a:cubicBezTo>
                  <a:pt x="49783" y="114300"/>
                  <a:pt x="57336" y="114300"/>
                  <a:pt x="61987" y="109649"/>
                </a:cubicBezTo>
                <a:lnTo>
                  <a:pt x="89297" y="82339"/>
                </a:lnTo>
                <a:lnTo>
                  <a:pt x="110654" y="103696"/>
                </a:lnTo>
                <a:cubicBezTo>
                  <a:pt x="115305" y="108347"/>
                  <a:pt x="122858" y="108347"/>
                  <a:pt x="127508" y="103696"/>
                </a:cubicBezTo>
                <a:lnTo>
                  <a:pt x="175133" y="56071"/>
                </a:lnTo>
                <a:close/>
              </a:path>
            </a:pathLst>
          </a:custGeom>
          <a:solidFill>
            <a:srgbClr val="2F3E3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0"/>
          <p:cNvSpPr/>
          <p:nvPr/>
        </p:nvSpPr>
        <p:spPr>
          <a:xfrm>
            <a:off x="4666208" y="5541169"/>
            <a:ext cx="7058025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2F3E3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Statistical Association with Readiness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0"/>
          <p:cNvSpPr/>
          <p:nvPr/>
        </p:nvSpPr>
        <p:spPr>
          <a:xfrm>
            <a:off x="4666208" y="5845969"/>
            <a:ext cx="70485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5F6F6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Chi-square test shows </a:t>
            </a:r>
            <a:r>
              <a:rPr b="1" lang="en-US" sz="1050">
                <a:solidFill>
                  <a:srgbClr val="5F6F6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significant association</a:t>
            </a:r>
            <a:r>
              <a:rPr lang="en-US" sz="1050">
                <a:solidFill>
                  <a:srgbClr val="5F6F6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between career resource effectiveness and self-perceived readiness: </a:t>
            </a:r>
            <a:r>
              <a:rPr b="1" lang="en-US" sz="1050">
                <a:solidFill>
                  <a:srgbClr val="4C8A7A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χ² = 118.77, p &lt; 0.001, Cramér's V = 0.197</a:t>
            </a:r>
            <a:r>
              <a:rPr lang="en-US" sz="1050">
                <a:solidFill>
                  <a:srgbClr val="5F6F6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 Respondents rating resources as "Very Effective" show 77.9% "Very Prepared" rate vs. 20.9% for "Ineffective".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1"/>
          <p:cNvSpPr/>
          <p:nvPr/>
        </p:nvSpPr>
        <p:spPr>
          <a:xfrm>
            <a:off x="381000" y="457200"/>
            <a:ext cx="381000" cy="38100"/>
          </a:xfrm>
          <a:custGeom>
            <a:rect b="b" l="l" r="r" t="t"/>
            <a:pathLst>
              <a:path extrusionOk="0" h="38100" w="381000">
                <a:moveTo>
                  <a:pt x="0" y="0"/>
                </a:moveTo>
                <a:lnTo>
                  <a:pt x="381000" y="0"/>
                </a:lnTo>
                <a:lnTo>
                  <a:pt x="3810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4C8A7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1"/>
          <p:cNvSpPr/>
          <p:nvPr/>
        </p:nvSpPr>
        <p:spPr>
          <a:xfrm>
            <a:off x="876300" y="381000"/>
            <a:ext cx="2533650" cy="1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4C8A7A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Section 03 • Digital Landscape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1"/>
          <p:cNvSpPr/>
          <p:nvPr/>
        </p:nvSpPr>
        <p:spPr>
          <a:xfrm>
            <a:off x="381000" y="647700"/>
            <a:ext cx="1160145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2F3E3B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Digital Job Search Behavior &amp; Career Fulfilment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1"/>
          <p:cNvSpPr/>
          <p:nvPr/>
        </p:nvSpPr>
        <p:spPr>
          <a:xfrm>
            <a:off x="385763" y="1185863"/>
            <a:ext cx="4467225" cy="2981325"/>
          </a:xfrm>
          <a:custGeom>
            <a:rect b="b" l="l" r="r" t="t"/>
            <a:pathLst>
              <a:path extrusionOk="0" h="2981325" w="4467225">
                <a:moveTo>
                  <a:pt x="114304" y="0"/>
                </a:moveTo>
                <a:lnTo>
                  <a:pt x="4352921" y="0"/>
                </a:lnTo>
                <a:cubicBezTo>
                  <a:pt x="4416049" y="0"/>
                  <a:pt x="4467225" y="51176"/>
                  <a:pt x="4467225" y="114304"/>
                </a:cubicBezTo>
                <a:lnTo>
                  <a:pt x="4467225" y="2867021"/>
                </a:lnTo>
                <a:cubicBezTo>
                  <a:pt x="4467225" y="2930149"/>
                  <a:pt x="4416049" y="2981325"/>
                  <a:pt x="4352921" y="2981325"/>
                </a:cubicBezTo>
                <a:lnTo>
                  <a:pt x="114304" y="2981325"/>
                </a:lnTo>
                <a:cubicBezTo>
                  <a:pt x="51176" y="2981325"/>
                  <a:pt x="0" y="2930149"/>
                  <a:pt x="0" y="2867021"/>
                </a:cubicBezTo>
                <a:lnTo>
                  <a:pt x="0" y="114304"/>
                </a:lnTo>
                <a:cubicBezTo>
                  <a:pt x="0" y="51176"/>
                  <a:pt x="51176" y="0"/>
                  <a:pt x="114304" y="0"/>
                </a:cubicBezTo>
                <a:close/>
              </a:path>
            </a:pathLst>
          </a:custGeom>
          <a:solidFill>
            <a:srgbClr val="FFFFFF"/>
          </a:solidFill>
          <a:ln cap="flat" cmpd="sng" w="12700">
            <a:solidFill>
              <a:srgbClr val="E3E7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1"/>
          <p:cNvSpPr/>
          <p:nvPr/>
        </p:nvSpPr>
        <p:spPr>
          <a:xfrm>
            <a:off x="542925" y="1343025"/>
            <a:ext cx="4238625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50">
                <a:solidFill>
                  <a:srgbClr val="2F3E3B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Job Search Platform Usage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kimi-img.moonshot.cn/pub/slides/26-03-26-17:59:36-d72g721l88bkehbimu60.png" id="313" name="Google Shape;31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925" y="1724025"/>
            <a:ext cx="4152900" cy="22860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</p:pic>
      <p:sp>
        <p:nvSpPr>
          <p:cNvPr id="314" name="Google Shape;314;p11"/>
          <p:cNvSpPr/>
          <p:nvPr/>
        </p:nvSpPr>
        <p:spPr>
          <a:xfrm>
            <a:off x="385763" y="4329113"/>
            <a:ext cx="4467225" cy="2143125"/>
          </a:xfrm>
          <a:custGeom>
            <a:rect b="b" l="l" r="r" t="t"/>
            <a:pathLst>
              <a:path extrusionOk="0" h="2143125" w="4467225">
                <a:moveTo>
                  <a:pt x="114293" y="0"/>
                </a:moveTo>
                <a:lnTo>
                  <a:pt x="4352932" y="0"/>
                </a:lnTo>
                <a:cubicBezTo>
                  <a:pt x="4416054" y="0"/>
                  <a:pt x="4467225" y="51171"/>
                  <a:pt x="4467225" y="114293"/>
                </a:cubicBezTo>
                <a:lnTo>
                  <a:pt x="4467225" y="2028832"/>
                </a:lnTo>
                <a:cubicBezTo>
                  <a:pt x="4467225" y="2091954"/>
                  <a:pt x="4416054" y="2143125"/>
                  <a:pt x="4352932" y="2143125"/>
                </a:cubicBezTo>
                <a:lnTo>
                  <a:pt x="114293" y="2143125"/>
                </a:lnTo>
                <a:cubicBezTo>
                  <a:pt x="51171" y="2143125"/>
                  <a:pt x="0" y="2091954"/>
                  <a:pt x="0" y="2028832"/>
                </a:cubicBezTo>
                <a:lnTo>
                  <a:pt x="0" y="114293"/>
                </a:lnTo>
                <a:cubicBezTo>
                  <a:pt x="0" y="51171"/>
                  <a:pt x="51171" y="0"/>
                  <a:pt x="114293" y="0"/>
                </a:cubicBezTo>
                <a:close/>
              </a:path>
            </a:pathLst>
          </a:custGeom>
          <a:solidFill>
            <a:srgbClr val="4C8A7A">
              <a:alpha val="10196"/>
            </a:srgbClr>
          </a:solidFill>
          <a:ln cap="flat" cmpd="sng" w="12700">
            <a:solidFill>
              <a:srgbClr val="4C8A7A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1"/>
          <p:cNvSpPr/>
          <p:nvPr/>
        </p:nvSpPr>
        <p:spPr>
          <a:xfrm>
            <a:off x="542925" y="4486275"/>
            <a:ext cx="4238625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50">
                <a:solidFill>
                  <a:srgbClr val="2F3E3B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Platform Combinations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1"/>
          <p:cNvSpPr/>
          <p:nvPr/>
        </p:nvSpPr>
        <p:spPr>
          <a:xfrm>
            <a:off x="542925" y="4867275"/>
            <a:ext cx="4152900" cy="419100"/>
          </a:xfrm>
          <a:custGeom>
            <a:rect b="b" l="l" r="r" t="t"/>
            <a:pathLst>
              <a:path extrusionOk="0" h="419100" w="4152900">
                <a:moveTo>
                  <a:pt x="76201" y="0"/>
                </a:moveTo>
                <a:lnTo>
                  <a:pt x="4076699" y="0"/>
                </a:lnTo>
                <a:cubicBezTo>
                  <a:pt x="4118784" y="0"/>
                  <a:pt x="4152900" y="34116"/>
                  <a:pt x="4152900" y="76201"/>
                </a:cubicBezTo>
                <a:lnTo>
                  <a:pt x="4152900" y="342899"/>
                </a:lnTo>
                <a:cubicBezTo>
                  <a:pt x="4152900" y="384984"/>
                  <a:pt x="4118784" y="419100"/>
                  <a:pt x="4076699" y="419100"/>
                </a:cubicBezTo>
                <a:lnTo>
                  <a:pt x="76201" y="419100"/>
                </a:lnTo>
                <a:cubicBezTo>
                  <a:pt x="34116" y="419100"/>
                  <a:pt x="0" y="384984"/>
                  <a:pt x="0" y="342899"/>
                </a:cubicBezTo>
                <a:lnTo>
                  <a:pt x="0" y="76201"/>
                </a:lnTo>
                <a:cubicBezTo>
                  <a:pt x="0" y="34144"/>
                  <a:pt x="34144" y="0"/>
                  <a:pt x="762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1"/>
          <p:cNvSpPr/>
          <p:nvPr/>
        </p:nvSpPr>
        <p:spPr>
          <a:xfrm>
            <a:off x="619125" y="4981575"/>
            <a:ext cx="828675" cy="1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2F3E3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LinkedIn only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1"/>
          <p:cNvSpPr/>
          <p:nvPr/>
        </p:nvSpPr>
        <p:spPr>
          <a:xfrm>
            <a:off x="4223072" y="4943475"/>
            <a:ext cx="485775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50">
                <a:solidFill>
                  <a:srgbClr val="4C8A7A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24.1%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1"/>
          <p:cNvSpPr/>
          <p:nvPr/>
        </p:nvSpPr>
        <p:spPr>
          <a:xfrm>
            <a:off x="542925" y="5362575"/>
            <a:ext cx="4152900" cy="419100"/>
          </a:xfrm>
          <a:custGeom>
            <a:rect b="b" l="l" r="r" t="t"/>
            <a:pathLst>
              <a:path extrusionOk="0" h="419100" w="4152900">
                <a:moveTo>
                  <a:pt x="76201" y="0"/>
                </a:moveTo>
                <a:lnTo>
                  <a:pt x="4076699" y="0"/>
                </a:lnTo>
                <a:cubicBezTo>
                  <a:pt x="4118784" y="0"/>
                  <a:pt x="4152900" y="34116"/>
                  <a:pt x="4152900" y="76201"/>
                </a:cubicBezTo>
                <a:lnTo>
                  <a:pt x="4152900" y="342899"/>
                </a:lnTo>
                <a:cubicBezTo>
                  <a:pt x="4152900" y="384984"/>
                  <a:pt x="4118784" y="419100"/>
                  <a:pt x="4076699" y="419100"/>
                </a:cubicBezTo>
                <a:lnTo>
                  <a:pt x="76201" y="419100"/>
                </a:lnTo>
                <a:cubicBezTo>
                  <a:pt x="34116" y="419100"/>
                  <a:pt x="0" y="384984"/>
                  <a:pt x="0" y="342899"/>
                </a:cubicBezTo>
                <a:lnTo>
                  <a:pt x="0" y="76201"/>
                </a:lnTo>
                <a:cubicBezTo>
                  <a:pt x="0" y="34144"/>
                  <a:pt x="34144" y="0"/>
                  <a:pt x="762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11"/>
          <p:cNvSpPr/>
          <p:nvPr/>
        </p:nvSpPr>
        <p:spPr>
          <a:xfrm>
            <a:off x="619125" y="5476875"/>
            <a:ext cx="1314450" cy="1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2F3E3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LinkedIn + Jobberman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1"/>
          <p:cNvSpPr/>
          <p:nvPr/>
        </p:nvSpPr>
        <p:spPr>
          <a:xfrm>
            <a:off x="4276353" y="5438775"/>
            <a:ext cx="428625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50">
                <a:solidFill>
                  <a:srgbClr val="5F6F6B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8.7%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1"/>
          <p:cNvSpPr/>
          <p:nvPr/>
        </p:nvSpPr>
        <p:spPr>
          <a:xfrm>
            <a:off x="542925" y="5857875"/>
            <a:ext cx="4152900" cy="419100"/>
          </a:xfrm>
          <a:custGeom>
            <a:rect b="b" l="l" r="r" t="t"/>
            <a:pathLst>
              <a:path extrusionOk="0" h="419100" w="4152900">
                <a:moveTo>
                  <a:pt x="76201" y="0"/>
                </a:moveTo>
                <a:lnTo>
                  <a:pt x="4076699" y="0"/>
                </a:lnTo>
                <a:cubicBezTo>
                  <a:pt x="4118784" y="0"/>
                  <a:pt x="4152900" y="34116"/>
                  <a:pt x="4152900" y="76201"/>
                </a:cubicBezTo>
                <a:lnTo>
                  <a:pt x="4152900" y="342899"/>
                </a:lnTo>
                <a:cubicBezTo>
                  <a:pt x="4152900" y="384984"/>
                  <a:pt x="4118784" y="419100"/>
                  <a:pt x="4076699" y="419100"/>
                </a:cubicBezTo>
                <a:lnTo>
                  <a:pt x="76201" y="419100"/>
                </a:lnTo>
                <a:cubicBezTo>
                  <a:pt x="34116" y="419100"/>
                  <a:pt x="0" y="384984"/>
                  <a:pt x="0" y="342899"/>
                </a:cubicBezTo>
                <a:lnTo>
                  <a:pt x="0" y="76201"/>
                </a:lnTo>
                <a:cubicBezTo>
                  <a:pt x="0" y="34144"/>
                  <a:pt x="34144" y="0"/>
                  <a:pt x="762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1"/>
          <p:cNvSpPr/>
          <p:nvPr/>
        </p:nvSpPr>
        <p:spPr>
          <a:xfrm>
            <a:off x="619125" y="5972175"/>
            <a:ext cx="981075" cy="1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2F3E3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Jobberman only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1"/>
          <p:cNvSpPr/>
          <p:nvPr/>
        </p:nvSpPr>
        <p:spPr>
          <a:xfrm>
            <a:off x="4275832" y="5934075"/>
            <a:ext cx="428625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50">
                <a:solidFill>
                  <a:srgbClr val="8FB7AC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4.8%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1"/>
          <p:cNvSpPr/>
          <p:nvPr/>
        </p:nvSpPr>
        <p:spPr>
          <a:xfrm>
            <a:off x="5018708" y="1185863"/>
            <a:ext cx="6791325" cy="2790825"/>
          </a:xfrm>
          <a:custGeom>
            <a:rect b="b" l="l" r="r" t="t"/>
            <a:pathLst>
              <a:path extrusionOk="0" h="2790825" w="6791325">
                <a:moveTo>
                  <a:pt x="114312" y="0"/>
                </a:moveTo>
                <a:lnTo>
                  <a:pt x="6677013" y="0"/>
                </a:lnTo>
                <a:cubicBezTo>
                  <a:pt x="6740146" y="0"/>
                  <a:pt x="6791325" y="51179"/>
                  <a:pt x="6791325" y="114312"/>
                </a:cubicBezTo>
                <a:lnTo>
                  <a:pt x="6791325" y="2676513"/>
                </a:lnTo>
                <a:cubicBezTo>
                  <a:pt x="6791325" y="2739646"/>
                  <a:pt x="6740146" y="2790825"/>
                  <a:pt x="6677013" y="2790825"/>
                </a:cubicBezTo>
                <a:lnTo>
                  <a:pt x="114312" y="2790825"/>
                </a:lnTo>
                <a:cubicBezTo>
                  <a:pt x="51179" y="2790825"/>
                  <a:pt x="0" y="2739646"/>
                  <a:pt x="0" y="2676513"/>
                </a:cubicBezTo>
                <a:lnTo>
                  <a:pt x="0" y="114312"/>
                </a:lnTo>
                <a:cubicBezTo>
                  <a:pt x="0" y="51222"/>
                  <a:pt x="51222" y="0"/>
                  <a:pt x="114312" y="0"/>
                </a:cubicBezTo>
                <a:close/>
              </a:path>
            </a:pathLst>
          </a:custGeom>
          <a:solidFill>
            <a:srgbClr val="FFFFFF"/>
          </a:solidFill>
          <a:ln cap="flat" cmpd="sng" w="12700">
            <a:solidFill>
              <a:srgbClr val="E3E7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1"/>
          <p:cNvSpPr/>
          <p:nvPr/>
        </p:nvSpPr>
        <p:spPr>
          <a:xfrm>
            <a:off x="5175870" y="1343025"/>
            <a:ext cx="6562725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50">
                <a:solidFill>
                  <a:srgbClr val="2F3E3B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Career Fulfilment Expectations (Multi-Response)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kimi-img.moonshot.cn/pub/slides/26-03-26-17:59:37-d72g72ek31ql03fapv00.png" id="327" name="Google Shape;32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75870" y="1724025"/>
            <a:ext cx="6477000" cy="20955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</p:pic>
      <p:sp>
        <p:nvSpPr>
          <p:cNvPr id="328" name="Google Shape;328;p11"/>
          <p:cNvSpPr/>
          <p:nvPr/>
        </p:nvSpPr>
        <p:spPr>
          <a:xfrm>
            <a:off x="5013945" y="4133850"/>
            <a:ext cx="3324225" cy="2343150"/>
          </a:xfrm>
          <a:custGeom>
            <a:rect b="b" l="l" r="r" t="t"/>
            <a:pathLst>
              <a:path extrusionOk="0" h="2343150" w="3324225">
                <a:moveTo>
                  <a:pt x="114299" y="0"/>
                </a:moveTo>
                <a:lnTo>
                  <a:pt x="3209926" y="0"/>
                </a:lnTo>
                <a:cubicBezTo>
                  <a:pt x="3273052" y="0"/>
                  <a:pt x="3324225" y="51173"/>
                  <a:pt x="3324225" y="114299"/>
                </a:cubicBezTo>
                <a:lnTo>
                  <a:pt x="3324225" y="2228851"/>
                </a:lnTo>
                <a:cubicBezTo>
                  <a:pt x="3324225" y="2291977"/>
                  <a:pt x="3273052" y="2343150"/>
                  <a:pt x="3209926" y="2343150"/>
                </a:cubicBezTo>
                <a:lnTo>
                  <a:pt x="114299" y="2343150"/>
                </a:lnTo>
                <a:cubicBezTo>
                  <a:pt x="51173" y="2343150"/>
                  <a:pt x="0" y="2291977"/>
                  <a:pt x="0" y="2228851"/>
                </a:cubicBezTo>
                <a:lnTo>
                  <a:pt x="0" y="114299"/>
                </a:lnTo>
                <a:cubicBezTo>
                  <a:pt x="0" y="51173"/>
                  <a:pt x="51173" y="0"/>
                  <a:pt x="114299" y="0"/>
                </a:cubicBezTo>
                <a:close/>
              </a:path>
            </a:pathLst>
          </a:custGeom>
          <a:gradFill>
            <a:gsLst>
              <a:gs pos="0">
                <a:srgbClr val="4C8A7A"/>
              </a:gs>
              <a:gs pos="100000">
                <a:srgbClr val="5F6F6B"/>
              </a:gs>
            </a:gsLst>
            <a:lin ang="27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1"/>
          <p:cNvSpPr/>
          <p:nvPr/>
        </p:nvSpPr>
        <p:spPr>
          <a:xfrm>
            <a:off x="5166345" y="4362450"/>
            <a:ext cx="257175" cy="228600"/>
          </a:xfrm>
          <a:custGeom>
            <a:rect b="b" l="l" r="r" t="t"/>
            <a:pathLst>
              <a:path extrusionOk="0" h="228600" w="257175">
                <a:moveTo>
                  <a:pt x="110728" y="39291"/>
                </a:moveTo>
                <a:lnTo>
                  <a:pt x="146447" y="39291"/>
                </a:lnTo>
                <a:lnTo>
                  <a:pt x="146447" y="60722"/>
                </a:lnTo>
                <a:lnTo>
                  <a:pt x="110728" y="60722"/>
                </a:lnTo>
                <a:lnTo>
                  <a:pt x="110728" y="39291"/>
                </a:lnTo>
                <a:close/>
                <a:moveTo>
                  <a:pt x="107156" y="14288"/>
                </a:moveTo>
                <a:cubicBezTo>
                  <a:pt x="95324" y="14288"/>
                  <a:pt x="85725" y="23887"/>
                  <a:pt x="85725" y="35719"/>
                </a:cubicBezTo>
                <a:lnTo>
                  <a:pt x="85725" y="64294"/>
                </a:lnTo>
                <a:cubicBezTo>
                  <a:pt x="85725" y="76126"/>
                  <a:pt x="95324" y="85725"/>
                  <a:pt x="107156" y="85725"/>
                </a:cubicBezTo>
                <a:lnTo>
                  <a:pt x="114300" y="85725"/>
                </a:lnTo>
                <a:lnTo>
                  <a:pt x="114300" y="100013"/>
                </a:lnTo>
                <a:lnTo>
                  <a:pt x="14288" y="100013"/>
                </a:lnTo>
                <a:cubicBezTo>
                  <a:pt x="6385" y="100013"/>
                  <a:pt x="0" y="106397"/>
                  <a:pt x="0" y="114300"/>
                </a:cubicBezTo>
                <a:cubicBezTo>
                  <a:pt x="0" y="122203"/>
                  <a:pt x="6385" y="128588"/>
                  <a:pt x="14288" y="128588"/>
                </a:cubicBezTo>
                <a:lnTo>
                  <a:pt x="57150" y="128588"/>
                </a:lnTo>
                <a:lnTo>
                  <a:pt x="57150" y="142875"/>
                </a:lnTo>
                <a:lnTo>
                  <a:pt x="50006" y="142875"/>
                </a:lnTo>
                <a:cubicBezTo>
                  <a:pt x="38174" y="142875"/>
                  <a:pt x="28575" y="152474"/>
                  <a:pt x="28575" y="164306"/>
                </a:cubicBezTo>
                <a:lnTo>
                  <a:pt x="28575" y="192881"/>
                </a:lnTo>
                <a:cubicBezTo>
                  <a:pt x="28575" y="204713"/>
                  <a:pt x="38174" y="214313"/>
                  <a:pt x="50006" y="214313"/>
                </a:cubicBezTo>
                <a:lnTo>
                  <a:pt x="92869" y="214313"/>
                </a:lnTo>
                <a:cubicBezTo>
                  <a:pt x="104701" y="214313"/>
                  <a:pt x="114300" y="204713"/>
                  <a:pt x="114300" y="192881"/>
                </a:cubicBezTo>
                <a:lnTo>
                  <a:pt x="114300" y="164306"/>
                </a:lnTo>
                <a:cubicBezTo>
                  <a:pt x="114300" y="152474"/>
                  <a:pt x="104701" y="142875"/>
                  <a:pt x="92869" y="142875"/>
                </a:cubicBezTo>
                <a:lnTo>
                  <a:pt x="85725" y="142875"/>
                </a:lnTo>
                <a:lnTo>
                  <a:pt x="85725" y="128588"/>
                </a:lnTo>
                <a:lnTo>
                  <a:pt x="171450" y="128588"/>
                </a:lnTo>
                <a:lnTo>
                  <a:pt x="171450" y="142875"/>
                </a:lnTo>
                <a:lnTo>
                  <a:pt x="164306" y="142875"/>
                </a:lnTo>
                <a:cubicBezTo>
                  <a:pt x="152474" y="142875"/>
                  <a:pt x="142875" y="152474"/>
                  <a:pt x="142875" y="164306"/>
                </a:cubicBezTo>
                <a:lnTo>
                  <a:pt x="142875" y="192881"/>
                </a:lnTo>
                <a:cubicBezTo>
                  <a:pt x="142875" y="204713"/>
                  <a:pt x="152474" y="214313"/>
                  <a:pt x="164306" y="214313"/>
                </a:cubicBezTo>
                <a:lnTo>
                  <a:pt x="207169" y="214313"/>
                </a:lnTo>
                <a:cubicBezTo>
                  <a:pt x="219001" y="214313"/>
                  <a:pt x="228600" y="204713"/>
                  <a:pt x="228600" y="192881"/>
                </a:cubicBezTo>
                <a:lnTo>
                  <a:pt x="228600" y="164306"/>
                </a:lnTo>
                <a:cubicBezTo>
                  <a:pt x="228600" y="152474"/>
                  <a:pt x="219001" y="142875"/>
                  <a:pt x="207169" y="142875"/>
                </a:cubicBezTo>
                <a:lnTo>
                  <a:pt x="200025" y="142875"/>
                </a:lnTo>
                <a:lnTo>
                  <a:pt x="200025" y="128588"/>
                </a:lnTo>
                <a:lnTo>
                  <a:pt x="242888" y="128588"/>
                </a:lnTo>
                <a:cubicBezTo>
                  <a:pt x="250790" y="128588"/>
                  <a:pt x="257175" y="122203"/>
                  <a:pt x="257175" y="114300"/>
                </a:cubicBezTo>
                <a:cubicBezTo>
                  <a:pt x="257175" y="106397"/>
                  <a:pt x="250790" y="100013"/>
                  <a:pt x="242888" y="100013"/>
                </a:cubicBezTo>
                <a:lnTo>
                  <a:pt x="142875" y="100013"/>
                </a:lnTo>
                <a:lnTo>
                  <a:pt x="142875" y="85725"/>
                </a:lnTo>
                <a:lnTo>
                  <a:pt x="150019" y="85725"/>
                </a:lnTo>
                <a:cubicBezTo>
                  <a:pt x="161851" y="85725"/>
                  <a:pt x="171450" y="76126"/>
                  <a:pt x="171450" y="64294"/>
                </a:cubicBezTo>
                <a:lnTo>
                  <a:pt x="171450" y="35719"/>
                </a:lnTo>
                <a:cubicBezTo>
                  <a:pt x="171450" y="23887"/>
                  <a:pt x="161851" y="14288"/>
                  <a:pt x="150019" y="14288"/>
                </a:cubicBezTo>
                <a:lnTo>
                  <a:pt x="107156" y="14288"/>
                </a:lnTo>
                <a:close/>
                <a:moveTo>
                  <a:pt x="200025" y="167878"/>
                </a:moveTo>
                <a:lnTo>
                  <a:pt x="203597" y="167878"/>
                </a:lnTo>
                <a:lnTo>
                  <a:pt x="203597" y="189309"/>
                </a:lnTo>
                <a:lnTo>
                  <a:pt x="167878" y="189309"/>
                </a:lnTo>
                <a:lnTo>
                  <a:pt x="167878" y="167878"/>
                </a:lnTo>
                <a:lnTo>
                  <a:pt x="200025" y="167878"/>
                </a:lnTo>
                <a:close/>
                <a:moveTo>
                  <a:pt x="85725" y="167878"/>
                </a:moveTo>
                <a:lnTo>
                  <a:pt x="89297" y="167878"/>
                </a:lnTo>
                <a:lnTo>
                  <a:pt x="89297" y="189309"/>
                </a:lnTo>
                <a:lnTo>
                  <a:pt x="53578" y="189309"/>
                </a:lnTo>
                <a:lnTo>
                  <a:pt x="53578" y="167878"/>
                </a:lnTo>
                <a:lnTo>
                  <a:pt x="85725" y="1678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1"/>
          <p:cNvSpPr/>
          <p:nvPr/>
        </p:nvSpPr>
        <p:spPr>
          <a:xfrm>
            <a:off x="5496595" y="4324350"/>
            <a:ext cx="27336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50">
                <a:solidFill>
                  <a:srgbClr val="FFFFFF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Digital Employability is No Longer Optional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1"/>
          <p:cNvSpPr/>
          <p:nvPr/>
        </p:nvSpPr>
        <p:spPr>
          <a:xfrm>
            <a:off x="5496595" y="4933950"/>
            <a:ext cx="2714625" cy="1085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The job search ecosystem is decisively digital. Graduates must know how to build professional online identity, search strategically, and present themselves credibly in digital environments.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1"/>
          <p:cNvSpPr/>
          <p:nvPr/>
        </p:nvSpPr>
        <p:spPr>
          <a:xfrm>
            <a:off x="8488635" y="4133850"/>
            <a:ext cx="3324225" cy="2343150"/>
          </a:xfrm>
          <a:custGeom>
            <a:rect b="b" l="l" r="r" t="t"/>
            <a:pathLst>
              <a:path extrusionOk="0" h="2343150" w="3324225">
                <a:moveTo>
                  <a:pt x="114299" y="0"/>
                </a:moveTo>
                <a:lnTo>
                  <a:pt x="3209926" y="0"/>
                </a:lnTo>
                <a:cubicBezTo>
                  <a:pt x="3273052" y="0"/>
                  <a:pt x="3324225" y="51173"/>
                  <a:pt x="3324225" y="114299"/>
                </a:cubicBezTo>
                <a:lnTo>
                  <a:pt x="3324225" y="2228851"/>
                </a:lnTo>
                <a:cubicBezTo>
                  <a:pt x="3324225" y="2291977"/>
                  <a:pt x="3273052" y="2343150"/>
                  <a:pt x="3209926" y="2343150"/>
                </a:cubicBezTo>
                <a:lnTo>
                  <a:pt x="114299" y="2343150"/>
                </a:lnTo>
                <a:cubicBezTo>
                  <a:pt x="51173" y="2343150"/>
                  <a:pt x="0" y="2291977"/>
                  <a:pt x="0" y="2228851"/>
                </a:cubicBezTo>
                <a:lnTo>
                  <a:pt x="0" y="114299"/>
                </a:lnTo>
                <a:cubicBezTo>
                  <a:pt x="0" y="51173"/>
                  <a:pt x="51173" y="0"/>
                  <a:pt x="114299" y="0"/>
                </a:cubicBezTo>
                <a:close/>
              </a:path>
            </a:pathLst>
          </a:custGeom>
          <a:gradFill>
            <a:gsLst>
              <a:gs pos="0">
                <a:srgbClr val="5F6F6B"/>
              </a:gs>
              <a:gs pos="100000">
                <a:srgbClr val="2F3E3B"/>
              </a:gs>
            </a:gsLst>
            <a:lin ang="27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1"/>
          <p:cNvSpPr/>
          <p:nvPr/>
        </p:nvSpPr>
        <p:spPr>
          <a:xfrm>
            <a:off x="8655323" y="4362450"/>
            <a:ext cx="228600" cy="228600"/>
          </a:xfrm>
          <a:custGeom>
            <a:rect b="b" l="l" r="r" t="t"/>
            <a:pathLst>
              <a:path extrusionOk="0" h="228600" w="228600">
                <a:moveTo>
                  <a:pt x="107603" y="38889"/>
                </a:moveTo>
                <a:lnTo>
                  <a:pt x="114300" y="48131"/>
                </a:lnTo>
                <a:lnTo>
                  <a:pt x="120997" y="38889"/>
                </a:lnTo>
                <a:cubicBezTo>
                  <a:pt x="132159" y="23440"/>
                  <a:pt x="150108" y="14288"/>
                  <a:pt x="169173" y="14288"/>
                </a:cubicBezTo>
                <a:cubicBezTo>
                  <a:pt x="201990" y="14288"/>
                  <a:pt x="228600" y="40898"/>
                  <a:pt x="228600" y="73715"/>
                </a:cubicBezTo>
                <a:lnTo>
                  <a:pt x="228600" y="74875"/>
                </a:lnTo>
                <a:cubicBezTo>
                  <a:pt x="228600" y="124971"/>
                  <a:pt x="166137" y="183148"/>
                  <a:pt x="133543" y="208017"/>
                </a:cubicBezTo>
                <a:cubicBezTo>
                  <a:pt x="128007" y="212214"/>
                  <a:pt x="121221" y="214313"/>
                  <a:pt x="114300" y="214313"/>
                </a:cubicBezTo>
                <a:cubicBezTo>
                  <a:pt x="107379" y="214313"/>
                  <a:pt x="100548" y="212259"/>
                  <a:pt x="95057" y="208017"/>
                </a:cubicBezTo>
                <a:cubicBezTo>
                  <a:pt x="62463" y="183148"/>
                  <a:pt x="0" y="124971"/>
                  <a:pt x="0" y="74875"/>
                </a:cubicBezTo>
                <a:lnTo>
                  <a:pt x="0" y="73715"/>
                </a:lnTo>
                <a:cubicBezTo>
                  <a:pt x="0" y="40898"/>
                  <a:pt x="26610" y="14288"/>
                  <a:pt x="59427" y="14288"/>
                </a:cubicBezTo>
                <a:cubicBezTo>
                  <a:pt x="78492" y="14288"/>
                  <a:pt x="96441" y="23440"/>
                  <a:pt x="107603" y="388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1"/>
          <p:cNvSpPr/>
          <p:nvPr/>
        </p:nvSpPr>
        <p:spPr>
          <a:xfrm>
            <a:off x="8971285" y="4324350"/>
            <a:ext cx="2733675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50">
                <a:solidFill>
                  <a:srgbClr val="FFFFFF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Compound Fulfilment Model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1"/>
          <p:cNvSpPr/>
          <p:nvPr/>
        </p:nvSpPr>
        <p:spPr>
          <a:xfrm>
            <a:off x="8971285" y="4667250"/>
            <a:ext cx="2714625" cy="1085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Respondents are not merely employment-seeking. They are optimising for a broader career experience that includes growth, sustainability, reward, meaning, and workable conditions.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2"/>
          <p:cNvSpPr/>
          <p:nvPr/>
        </p:nvSpPr>
        <p:spPr>
          <a:xfrm>
            <a:off x="349842" y="419811"/>
            <a:ext cx="349842" cy="34984"/>
          </a:xfrm>
          <a:custGeom>
            <a:rect b="b" l="l" r="r" t="t"/>
            <a:pathLst>
              <a:path extrusionOk="0" h="34984" w="349842">
                <a:moveTo>
                  <a:pt x="0" y="0"/>
                </a:moveTo>
                <a:lnTo>
                  <a:pt x="349842" y="0"/>
                </a:lnTo>
                <a:lnTo>
                  <a:pt x="349842" y="34984"/>
                </a:lnTo>
                <a:lnTo>
                  <a:pt x="0" y="34984"/>
                </a:lnTo>
                <a:lnTo>
                  <a:pt x="0" y="0"/>
                </a:lnTo>
                <a:close/>
              </a:path>
            </a:pathLst>
          </a:custGeom>
          <a:solidFill>
            <a:srgbClr val="4C8A7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2"/>
          <p:cNvSpPr/>
          <p:nvPr/>
        </p:nvSpPr>
        <p:spPr>
          <a:xfrm>
            <a:off x="804637" y="349842"/>
            <a:ext cx="2518864" cy="1749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4">
                <a:solidFill>
                  <a:srgbClr val="4C8A7A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Section 03 • Post-School Reality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2"/>
          <p:cNvSpPr/>
          <p:nvPr/>
        </p:nvSpPr>
        <p:spPr>
          <a:xfrm>
            <a:off x="349842" y="594732"/>
            <a:ext cx="11649745" cy="349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79">
                <a:solidFill>
                  <a:srgbClr val="2F3E3B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Life After School Concerns &amp; Transition Outcomes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2"/>
          <p:cNvSpPr/>
          <p:nvPr/>
        </p:nvSpPr>
        <p:spPr>
          <a:xfrm>
            <a:off x="354215" y="1088884"/>
            <a:ext cx="5649951" cy="2982405"/>
          </a:xfrm>
          <a:custGeom>
            <a:rect b="b" l="l" r="r" t="t"/>
            <a:pathLst>
              <a:path extrusionOk="0" h="2982405" w="5649951">
                <a:moveTo>
                  <a:pt x="104951" y="0"/>
                </a:moveTo>
                <a:lnTo>
                  <a:pt x="5545000" y="0"/>
                </a:lnTo>
                <a:cubicBezTo>
                  <a:pt x="5602963" y="0"/>
                  <a:pt x="5649951" y="46988"/>
                  <a:pt x="5649951" y="104951"/>
                </a:cubicBezTo>
                <a:lnTo>
                  <a:pt x="5649951" y="2877454"/>
                </a:lnTo>
                <a:cubicBezTo>
                  <a:pt x="5649951" y="2935417"/>
                  <a:pt x="5602963" y="2982405"/>
                  <a:pt x="5545000" y="2982405"/>
                </a:cubicBezTo>
                <a:lnTo>
                  <a:pt x="104951" y="2982405"/>
                </a:lnTo>
                <a:cubicBezTo>
                  <a:pt x="46988" y="2982405"/>
                  <a:pt x="0" y="2935417"/>
                  <a:pt x="0" y="2877454"/>
                </a:cubicBezTo>
                <a:lnTo>
                  <a:pt x="0" y="104951"/>
                </a:lnTo>
                <a:cubicBezTo>
                  <a:pt x="0" y="46988"/>
                  <a:pt x="46988" y="0"/>
                  <a:pt x="104951" y="0"/>
                </a:cubicBezTo>
                <a:close/>
              </a:path>
            </a:pathLst>
          </a:custGeom>
          <a:solidFill>
            <a:srgbClr val="FFFFFF"/>
          </a:solidFill>
          <a:ln cap="flat" cmpd="sng" w="12700">
            <a:solidFill>
              <a:srgbClr val="E3E7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2"/>
          <p:cNvSpPr/>
          <p:nvPr/>
        </p:nvSpPr>
        <p:spPr>
          <a:xfrm>
            <a:off x="533509" y="1268178"/>
            <a:ext cx="5378824" cy="24489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77">
                <a:solidFill>
                  <a:srgbClr val="2F3E3B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Post-School Concerns (Multi-Response)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kimi-img.moonshot.cn/pub/slides/26-03-26-17:59:38-d72g72h40tj2qhi9qobg.png" id="346" name="Google Shape;34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509" y="1618020"/>
            <a:ext cx="4792838" cy="2273974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</p:pic>
      <p:sp>
        <p:nvSpPr>
          <p:cNvPr id="347" name="Google Shape;347;p12"/>
          <p:cNvSpPr/>
          <p:nvPr/>
        </p:nvSpPr>
        <p:spPr>
          <a:xfrm>
            <a:off x="354215" y="4219971"/>
            <a:ext cx="5649951" cy="935828"/>
          </a:xfrm>
          <a:custGeom>
            <a:rect b="b" l="l" r="r" t="t"/>
            <a:pathLst>
              <a:path extrusionOk="0" h="935828" w="5649951">
                <a:moveTo>
                  <a:pt x="104953" y="0"/>
                </a:moveTo>
                <a:lnTo>
                  <a:pt x="5544998" y="0"/>
                </a:lnTo>
                <a:cubicBezTo>
                  <a:pt x="5602962" y="0"/>
                  <a:pt x="5649951" y="46989"/>
                  <a:pt x="5649951" y="104953"/>
                </a:cubicBezTo>
                <a:lnTo>
                  <a:pt x="5649951" y="830875"/>
                </a:lnTo>
                <a:cubicBezTo>
                  <a:pt x="5649951" y="888839"/>
                  <a:pt x="5602962" y="935828"/>
                  <a:pt x="5544998" y="935828"/>
                </a:cubicBezTo>
                <a:lnTo>
                  <a:pt x="104953" y="935828"/>
                </a:lnTo>
                <a:cubicBezTo>
                  <a:pt x="46989" y="935828"/>
                  <a:pt x="0" y="888839"/>
                  <a:pt x="0" y="830875"/>
                </a:cubicBezTo>
                <a:lnTo>
                  <a:pt x="0" y="104953"/>
                </a:lnTo>
                <a:cubicBezTo>
                  <a:pt x="0" y="47028"/>
                  <a:pt x="47028" y="0"/>
                  <a:pt x="104953" y="0"/>
                </a:cubicBezTo>
                <a:close/>
              </a:path>
            </a:pathLst>
          </a:custGeom>
          <a:solidFill>
            <a:srgbClr val="4C8A7A">
              <a:alpha val="10196"/>
            </a:srgbClr>
          </a:solidFill>
          <a:ln cap="flat" cmpd="sng" w="12700">
            <a:solidFill>
              <a:srgbClr val="4C8A7A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2"/>
          <p:cNvSpPr/>
          <p:nvPr/>
        </p:nvSpPr>
        <p:spPr>
          <a:xfrm>
            <a:off x="502898" y="4399265"/>
            <a:ext cx="131191" cy="174921"/>
          </a:xfrm>
          <a:custGeom>
            <a:rect b="b" l="l" r="r" t="t"/>
            <a:pathLst>
              <a:path extrusionOk="0" h="174921" w="131191">
                <a:moveTo>
                  <a:pt x="100067" y="131191"/>
                </a:moveTo>
                <a:cubicBezTo>
                  <a:pt x="102561" y="123572"/>
                  <a:pt x="107549" y="116671"/>
                  <a:pt x="113186" y="110726"/>
                </a:cubicBezTo>
                <a:cubicBezTo>
                  <a:pt x="124358" y="98974"/>
                  <a:pt x="131191" y="83088"/>
                  <a:pt x="131191" y="65595"/>
                </a:cubicBezTo>
                <a:cubicBezTo>
                  <a:pt x="131191" y="29381"/>
                  <a:pt x="101810" y="0"/>
                  <a:pt x="65595" y="0"/>
                </a:cubicBezTo>
                <a:cubicBezTo>
                  <a:pt x="29381" y="0"/>
                  <a:pt x="0" y="29381"/>
                  <a:pt x="0" y="65595"/>
                </a:cubicBezTo>
                <a:cubicBezTo>
                  <a:pt x="0" y="83088"/>
                  <a:pt x="6833" y="98974"/>
                  <a:pt x="18005" y="110726"/>
                </a:cubicBezTo>
                <a:cubicBezTo>
                  <a:pt x="23642" y="116671"/>
                  <a:pt x="28664" y="123572"/>
                  <a:pt x="31124" y="131191"/>
                </a:cubicBezTo>
                <a:lnTo>
                  <a:pt x="100033" y="131191"/>
                </a:lnTo>
                <a:close/>
                <a:moveTo>
                  <a:pt x="98393" y="147590"/>
                </a:moveTo>
                <a:lnTo>
                  <a:pt x="32798" y="147590"/>
                </a:lnTo>
                <a:lnTo>
                  <a:pt x="32798" y="153056"/>
                </a:lnTo>
                <a:cubicBezTo>
                  <a:pt x="32798" y="168157"/>
                  <a:pt x="45029" y="180387"/>
                  <a:pt x="60129" y="180387"/>
                </a:cubicBezTo>
                <a:lnTo>
                  <a:pt x="71062" y="180387"/>
                </a:lnTo>
                <a:cubicBezTo>
                  <a:pt x="86162" y="180387"/>
                  <a:pt x="98393" y="168157"/>
                  <a:pt x="98393" y="153056"/>
                </a:cubicBezTo>
                <a:lnTo>
                  <a:pt x="98393" y="147590"/>
                </a:lnTo>
                <a:close/>
                <a:moveTo>
                  <a:pt x="62862" y="38264"/>
                </a:moveTo>
                <a:cubicBezTo>
                  <a:pt x="49265" y="38264"/>
                  <a:pt x="38264" y="49265"/>
                  <a:pt x="38264" y="62862"/>
                </a:cubicBezTo>
                <a:cubicBezTo>
                  <a:pt x="38264" y="67406"/>
                  <a:pt x="34608" y="71062"/>
                  <a:pt x="30065" y="71062"/>
                </a:cubicBezTo>
                <a:cubicBezTo>
                  <a:pt x="25521" y="71062"/>
                  <a:pt x="21865" y="67406"/>
                  <a:pt x="21865" y="62862"/>
                </a:cubicBezTo>
                <a:cubicBezTo>
                  <a:pt x="21865" y="40211"/>
                  <a:pt x="40211" y="21865"/>
                  <a:pt x="62862" y="21865"/>
                </a:cubicBezTo>
                <a:cubicBezTo>
                  <a:pt x="67406" y="21865"/>
                  <a:pt x="71062" y="25521"/>
                  <a:pt x="71062" y="30065"/>
                </a:cubicBezTo>
                <a:cubicBezTo>
                  <a:pt x="71062" y="34608"/>
                  <a:pt x="67406" y="38264"/>
                  <a:pt x="62862" y="38264"/>
                </a:cubicBezTo>
                <a:close/>
              </a:path>
            </a:pathLst>
          </a:custGeom>
          <a:solidFill>
            <a:srgbClr val="4C8A7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2"/>
          <p:cNvSpPr/>
          <p:nvPr/>
        </p:nvSpPr>
        <p:spPr>
          <a:xfrm>
            <a:off x="739588" y="4364281"/>
            <a:ext cx="5186410" cy="20990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2">
                <a:solidFill>
                  <a:srgbClr val="2F3E3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Quality-of-Life Concern Structure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2"/>
          <p:cNvSpPr/>
          <p:nvPr/>
        </p:nvSpPr>
        <p:spPr>
          <a:xfrm>
            <a:off x="739588" y="4609171"/>
            <a:ext cx="5177664" cy="402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4">
                <a:solidFill>
                  <a:srgbClr val="5F6F6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The dominant concern profile is </a:t>
            </a:r>
            <a:r>
              <a:rPr b="1" lang="en-US" sz="964">
                <a:solidFill>
                  <a:srgbClr val="5F6F6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not survival-only</a:t>
            </a:r>
            <a:r>
              <a:rPr lang="en-US" sz="964">
                <a:solidFill>
                  <a:srgbClr val="5F6F6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 Respondents are entering the labour market with expectations that are developmentally richer than many institutions may assume.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2"/>
          <p:cNvSpPr/>
          <p:nvPr/>
        </p:nvSpPr>
        <p:spPr>
          <a:xfrm>
            <a:off x="6186809" y="1088884"/>
            <a:ext cx="5649951" cy="2457641"/>
          </a:xfrm>
          <a:custGeom>
            <a:rect b="b" l="l" r="r" t="t"/>
            <a:pathLst>
              <a:path extrusionOk="0" h="2457641" w="5649951">
                <a:moveTo>
                  <a:pt x="104941" y="0"/>
                </a:moveTo>
                <a:lnTo>
                  <a:pt x="5545010" y="0"/>
                </a:lnTo>
                <a:cubicBezTo>
                  <a:pt x="5602967" y="0"/>
                  <a:pt x="5649951" y="46984"/>
                  <a:pt x="5649951" y="104941"/>
                </a:cubicBezTo>
                <a:lnTo>
                  <a:pt x="5649951" y="2352700"/>
                </a:lnTo>
                <a:cubicBezTo>
                  <a:pt x="5649951" y="2410658"/>
                  <a:pt x="5602967" y="2457641"/>
                  <a:pt x="5545010" y="2457641"/>
                </a:cubicBezTo>
                <a:lnTo>
                  <a:pt x="104941" y="2457641"/>
                </a:lnTo>
                <a:cubicBezTo>
                  <a:pt x="46984" y="2457641"/>
                  <a:pt x="0" y="2410658"/>
                  <a:pt x="0" y="2352700"/>
                </a:cubicBezTo>
                <a:lnTo>
                  <a:pt x="0" y="104941"/>
                </a:lnTo>
                <a:cubicBezTo>
                  <a:pt x="0" y="47023"/>
                  <a:pt x="47023" y="0"/>
                  <a:pt x="104941" y="0"/>
                </a:cubicBezTo>
                <a:close/>
              </a:path>
            </a:pathLst>
          </a:custGeom>
          <a:solidFill>
            <a:srgbClr val="FFFFFF"/>
          </a:solidFill>
          <a:ln cap="flat" cmpd="sng" w="12700">
            <a:solidFill>
              <a:srgbClr val="E3E7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2"/>
          <p:cNvSpPr/>
          <p:nvPr/>
        </p:nvSpPr>
        <p:spPr>
          <a:xfrm>
            <a:off x="6366103" y="1268178"/>
            <a:ext cx="5378824" cy="24489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77">
                <a:solidFill>
                  <a:srgbClr val="2F3E3B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Time to Get a Job After Graduation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kimi-img.moonshot.cn/pub/slides/26-03-26-17:59:38-d72g72i0ar830s1h882g.png" id="353" name="Google Shape;353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66103" y="1618020"/>
            <a:ext cx="4792838" cy="1749211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</p:pic>
      <p:sp>
        <p:nvSpPr>
          <p:cNvPr id="354" name="Google Shape;354;p12"/>
          <p:cNvSpPr/>
          <p:nvPr/>
        </p:nvSpPr>
        <p:spPr>
          <a:xfrm>
            <a:off x="6182436" y="3690835"/>
            <a:ext cx="5658697" cy="1574290"/>
          </a:xfrm>
          <a:custGeom>
            <a:rect b="b" l="l" r="r" t="t"/>
            <a:pathLst>
              <a:path extrusionOk="0" h="1574290" w="5658697">
                <a:moveTo>
                  <a:pt x="104958" y="0"/>
                </a:moveTo>
                <a:lnTo>
                  <a:pt x="5553739" y="0"/>
                </a:lnTo>
                <a:cubicBezTo>
                  <a:pt x="5611706" y="0"/>
                  <a:pt x="5658697" y="46991"/>
                  <a:pt x="5658697" y="104958"/>
                </a:cubicBezTo>
                <a:lnTo>
                  <a:pt x="5658697" y="1469332"/>
                </a:lnTo>
                <a:cubicBezTo>
                  <a:pt x="5658697" y="1527299"/>
                  <a:pt x="5611706" y="1574290"/>
                  <a:pt x="5553739" y="1574290"/>
                </a:cubicBezTo>
                <a:lnTo>
                  <a:pt x="104958" y="1574290"/>
                </a:lnTo>
                <a:cubicBezTo>
                  <a:pt x="46991" y="1574290"/>
                  <a:pt x="0" y="1527299"/>
                  <a:pt x="0" y="1469332"/>
                </a:cubicBezTo>
                <a:lnTo>
                  <a:pt x="0" y="104958"/>
                </a:lnTo>
                <a:cubicBezTo>
                  <a:pt x="0" y="47030"/>
                  <a:pt x="47030" y="0"/>
                  <a:pt x="104958" y="0"/>
                </a:cubicBezTo>
                <a:close/>
              </a:path>
            </a:pathLst>
          </a:custGeom>
          <a:gradFill>
            <a:gsLst>
              <a:gs pos="0">
                <a:srgbClr val="2F3E3B"/>
              </a:gs>
              <a:gs pos="100000">
                <a:srgbClr val="5F6F6B"/>
              </a:gs>
            </a:gsLst>
            <a:lin ang="27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12"/>
          <p:cNvSpPr/>
          <p:nvPr/>
        </p:nvSpPr>
        <p:spPr>
          <a:xfrm>
            <a:off x="6357357" y="3865756"/>
            <a:ext cx="489779" cy="489779"/>
          </a:xfrm>
          <a:custGeom>
            <a:rect b="b" l="l" r="r" t="t"/>
            <a:pathLst>
              <a:path extrusionOk="0" h="489779" w="489779">
                <a:moveTo>
                  <a:pt x="104955" y="0"/>
                </a:moveTo>
                <a:lnTo>
                  <a:pt x="384824" y="0"/>
                </a:lnTo>
                <a:cubicBezTo>
                  <a:pt x="442789" y="0"/>
                  <a:pt x="489779" y="46990"/>
                  <a:pt x="489779" y="104955"/>
                </a:cubicBezTo>
                <a:lnTo>
                  <a:pt x="489779" y="384824"/>
                </a:lnTo>
                <a:cubicBezTo>
                  <a:pt x="489779" y="442789"/>
                  <a:pt x="442789" y="489779"/>
                  <a:pt x="384824" y="489779"/>
                </a:cubicBezTo>
                <a:lnTo>
                  <a:pt x="104955" y="489779"/>
                </a:lnTo>
                <a:cubicBezTo>
                  <a:pt x="46990" y="489779"/>
                  <a:pt x="0" y="442789"/>
                  <a:pt x="0" y="384824"/>
                </a:cubicBezTo>
                <a:lnTo>
                  <a:pt x="0" y="104955"/>
                </a:lnTo>
                <a:cubicBezTo>
                  <a:pt x="0" y="46990"/>
                  <a:pt x="46990" y="0"/>
                  <a:pt x="104955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2"/>
          <p:cNvSpPr/>
          <p:nvPr/>
        </p:nvSpPr>
        <p:spPr>
          <a:xfrm>
            <a:off x="6523532" y="4005693"/>
            <a:ext cx="157429" cy="209905"/>
          </a:xfrm>
          <a:custGeom>
            <a:rect b="b" l="l" r="r" t="t"/>
            <a:pathLst>
              <a:path extrusionOk="0" h="209905" w="157429">
                <a:moveTo>
                  <a:pt x="13119" y="0"/>
                </a:moveTo>
                <a:cubicBezTo>
                  <a:pt x="5863" y="0"/>
                  <a:pt x="0" y="5863"/>
                  <a:pt x="0" y="13119"/>
                </a:cubicBezTo>
                <a:cubicBezTo>
                  <a:pt x="0" y="20376"/>
                  <a:pt x="5863" y="26238"/>
                  <a:pt x="13119" y="26238"/>
                </a:cubicBezTo>
                <a:lnTo>
                  <a:pt x="13119" y="30748"/>
                </a:lnTo>
                <a:cubicBezTo>
                  <a:pt x="13119" y="48131"/>
                  <a:pt x="20048" y="64816"/>
                  <a:pt x="32347" y="77116"/>
                </a:cubicBezTo>
                <a:lnTo>
                  <a:pt x="60184" y="104953"/>
                </a:lnTo>
                <a:lnTo>
                  <a:pt x="32347" y="132790"/>
                </a:lnTo>
                <a:cubicBezTo>
                  <a:pt x="20048" y="145089"/>
                  <a:pt x="13119" y="161775"/>
                  <a:pt x="13119" y="179157"/>
                </a:cubicBezTo>
                <a:lnTo>
                  <a:pt x="13119" y="183667"/>
                </a:lnTo>
                <a:cubicBezTo>
                  <a:pt x="5863" y="183667"/>
                  <a:pt x="0" y="189530"/>
                  <a:pt x="0" y="196786"/>
                </a:cubicBezTo>
                <a:cubicBezTo>
                  <a:pt x="0" y="204043"/>
                  <a:pt x="5863" y="209905"/>
                  <a:pt x="13119" y="209905"/>
                </a:cubicBezTo>
                <a:lnTo>
                  <a:pt x="144310" y="209905"/>
                </a:lnTo>
                <a:cubicBezTo>
                  <a:pt x="151566" y="209905"/>
                  <a:pt x="157429" y="204043"/>
                  <a:pt x="157429" y="196786"/>
                </a:cubicBezTo>
                <a:cubicBezTo>
                  <a:pt x="157429" y="189530"/>
                  <a:pt x="151566" y="183667"/>
                  <a:pt x="144310" y="183667"/>
                </a:cubicBezTo>
                <a:lnTo>
                  <a:pt x="144310" y="179157"/>
                </a:lnTo>
                <a:cubicBezTo>
                  <a:pt x="144310" y="161775"/>
                  <a:pt x="137381" y="145089"/>
                  <a:pt x="125082" y="132790"/>
                </a:cubicBezTo>
                <a:lnTo>
                  <a:pt x="97245" y="104953"/>
                </a:lnTo>
                <a:lnTo>
                  <a:pt x="125082" y="77116"/>
                </a:lnTo>
                <a:cubicBezTo>
                  <a:pt x="137381" y="64816"/>
                  <a:pt x="144310" y="48131"/>
                  <a:pt x="144310" y="30748"/>
                </a:cubicBezTo>
                <a:lnTo>
                  <a:pt x="144310" y="26238"/>
                </a:lnTo>
                <a:cubicBezTo>
                  <a:pt x="151566" y="26238"/>
                  <a:pt x="157429" y="20376"/>
                  <a:pt x="157429" y="13119"/>
                </a:cubicBezTo>
                <a:cubicBezTo>
                  <a:pt x="157429" y="5863"/>
                  <a:pt x="151566" y="0"/>
                  <a:pt x="144310" y="0"/>
                </a:cubicBezTo>
                <a:lnTo>
                  <a:pt x="13119" y="0"/>
                </a:lnTo>
                <a:close/>
                <a:moveTo>
                  <a:pt x="39357" y="30748"/>
                </a:moveTo>
                <a:lnTo>
                  <a:pt x="39357" y="26238"/>
                </a:lnTo>
                <a:lnTo>
                  <a:pt x="118072" y="26238"/>
                </a:lnTo>
                <a:lnTo>
                  <a:pt x="118072" y="30748"/>
                </a:lnTo>
                <a:cubicBezTo>
                  <a:pt x="118072" y="38537"/>
                  <a:pt x="115776" y="46081"/>
                  <a:pt x="111512" y="52476"/>
                </a:cubicBezTo>
                <a:lnTo>
                  <a:pt x="45917" y="52476"/>
                </a:lnTo>
                <a:cubicBezTo>
                  <a:pt x="41694" y="46081"/>
                  <a:pt x="39357" y="38537"/>
                  <a:pt x="39357" y="30748"/>
                </a:cubicBezTo>
                <a:close/>
                <a:moveTo>
                  <a:pt x="45917" y="157429"/>
                </a:moveTo>
                <a:cubicBezTo>
                  <a:pt x="47352" y="155256"/>
                  <a:pt x="49033" y="153206"/>
                  <a:pt x="50877" y="151320"/>
                </a:cubicBezTo>
                <a:lnTo>
                  <a:pt x="78714" y="123483"/>
                </a:lnTo>
                <a:lnTo>
                  <a:pt x="106552" y="151320"/>
                </a:lnTo>
                <a:cubicBezTo>
                  <a:pt x="108437" y="153206"/>
                  <a:pt x="110077" y="155256"/>
                  <a:pt x="111553" y="157429"/>
                </a:cubicBezTo>
                <a:lnTo>
                  <a:pt x="45917" y="1574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2"/>
          <p:cNvSpPr/>
          <p:nvPr/>
        </p:nvSpPr>
        <p:spPr>
          <a:xfrm>
            <a:off x="6987073" y="3865756"/>
            <a:ext cx="4766600" cy="24489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77">
                <a:solidFill>
                  <a:srgbClr val="FFFFFF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Slow Transition Reality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2"/>
          <p:cNvSpPr/>
          <p:nvPr/>
        </p:nvSpPr>
        <p:spPr>
          <a:xfrm>
            <a:off x="6987073" y="4180614"/>
            <a:ext cx="4749108" cy="909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2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The dominant employment transition window is </a:t>
            </a:r>
            <a:r>
              <a:rPr b="1" lang="en-US" sz="1102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 to 2 years after graduation</a:t>
            </a:r>
            <a:r>
              <a:rPr lang="en-US" sz="1102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 For a labour market transition system, this is slow. The data suggest a </a:t>
            </a:r>
            <a:r>
              <a:rPr b="1" lang="en-US" sz="1102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prolonged absorption period</a:t>
            </a:r>
            <a:r>
              <a:rPr lang="en-US" sz="1102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rather than an efficiently functioning bridge from higher education to work.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2"/>
          <p:cNvSpPr/>
          <p:nvPr/>
        </p:nvSpPr>
        <p:spPr>
          <a:xfrm>
            <a:off x="6186809" y="5409435"/>
            <a:ext cx="5649951" cy="1443099"/>
          </a:xfrm>
          <a:custGeom>
            <a:rect b="b" l="l" r="r" t="t"/>
            <a:pathLst>
              <a:path extrusionOk="0" h="1443099" w="5649951">
                <a:moveTo>
                  <a:pt x="104957" y="0"/>
                </a:moveTo>
                <a:lnTo>
                  <a:pt x="5544995" y="0"/>
                </a:lnTo>
                <a:cubicBezTo>
                  <a:pt x="5602961" y="0"/>
                  <a:pt x="5649951" y="46991"/>
                  <a:pt x="5649951" y="104957"/>
                </a:cubicBezTo>
                <a:lnTo>
                  <a:pt x="5649951" y="1338142"/>
                </a:lnTo>
                <a:cubicBezTo>
                  <a:pt x="5649951" y="1396108"/>
                  <a:pt x="5602961" y="1443099"/>
                  <a:pt x="5544995" y="1443099"/>
                </a:cubicBezTo>
                <a:lnTo>
                  <a:pt x="104957" y="1443099"/>
                </a:lnTo>
                <a:cubicBezTo>
                  <a:pt x="46991" y="1443099"/>
                  <a:pt x="0" y="1396108"/>
                  <a:pt x="0" y="1338142"/>
                </a:cubicBezTo>
                <a:lnTo>
                  <a:pt x="0" y="104957"/>
                </a:lnTo>
                <a:cubicBezTo>
                  <a:pt x="0" y="47029"/>
                  <a:pt x="47029" y="0"/>
                  <a:pt x="104957" y="0"/>
                </a:cubicBezTo>
                <a:close/>
              </a:path>
            </a:pathLst>
          </a:custGeom>
          <a:solidFill>
            <a:srgbClr val="5F6F6B">
              <a:alpha val="10196"/>
            </a:srgbClr>
          </a:solidFill>
          <a:ln cap="flat" cmpd="sng" w="12700">
            <a:solidFill>
              <a:srgbClr val="5F6F6B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2"/>
          <p:cNvSpPr/>
          <p:nvPr/>
        </p:nvSpPr>
        <p:spPr>
          <a:xfrm>
            <a:off x="6331119" y="5553745"/>
            <a:ext cx="5440046" cy="24489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40">
                <a:solidFill>
                  <a:srgbClr val="2F3E3B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Expected Duration in First Job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2"/>
          <p:cNvSpPr/>
          <p:nvPr/>
        </p:nvSpPr>
        <p:spPr>
          <a:xfrm>
            <a:off x="6331119" y="5903587"/>
            <a:ext cx="1714227" cy="559747"/>
          </a:xfrm>
          <a:custGeom>
            <a:rect b="b" l="l" r="r" t="t"/>
            <a:pathLst>
              <a:path extrusionOk="0" h="559747" w="1714227">
                <a:moveTo>
                  <a:pt x="69968" y="0"/>
                </a:moveTo>
                <a:lnTo>
                  <a:pt x="1644258" y="0"/>
                </a:lnTo>
                <a:cubicBezTo>
                  <a:pt x="1682901" y="0"/>
                  <a:pt x="1714227" y="31326"/>
                  <a:pt x="1714227" y="69968"/>
                </a:cubicBezTo>
                <a:lnTo>
                  <a:pt x="1714227" y="489779"/>
                </a:lnTo>
                <a:cubicBezTo>
                  <a:pt x="1714227" y="528422"/>
                  <a:pt x="1682901" y="559747"/>
                  <a:pt x="1644258" y="559747"/>
                </a:cubicBezTo>
                <a:lnTo>
                  <a:pt x="69968" y="559747"/>
                </a:lnTo>
                <a:cubicBezTo>
                  <a:pt x="31326" y="559747"/>
                  <a:pt x="0" y="528422"/>
                  <a:pt x="0" y="489779"/>
                </a:cubicBezTo>
                <a:lnTo>
                  <a:pt x="0" y="69968"/>
                </a:lnTo>
                <a:cubicBezTo>
                  <a:pt x="0" y="31352"/>
                  <a:pt x="31352" y="0"/>
                  <a:pt x="699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12"/>
          <p:cNvSpPr/>
          <p:nvPr/>
        </p:nvSpPr>
        <p:spPr>
          <a:xfrm>
            <a:off x="6348611" y="5973555"/>
            <a:ext cx="1679242" cy="27987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53">
                <a:solidFill>
                  <a:srgbClr val="4C8A7A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40.6%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12"/>
          <p:cNvSpPr/>
          <p:nvPr/>
        </p:nvSpPr>
        <p:spPr>
          <a:xfrm>
            <a:off x="6374849" y="6253429"/>
            <a:ext cx="1626766" cy="1399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6">
                <a:solidFill>
                  <a:srgbClr val="5F6F6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1-2 years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12"/>
          <p:cNvSpPr/>
          <p:nvPr/>
        </p:nvSpPr>
        <p:spPr>
          <a:xfrm>
            <a:off x="8152894" y="5903587"/>
            <a:ext cx="1714227" cy="559747"/>
          </a:xfrm>
          <a:custGeom>
            <a:rect b="b" l="l" r="r" t="t"/>
            <a:pathLst>
              <a:path extrusionOk="0" h="559747" w="1714227">
                <a:moveTo>
                  <a:pt x="69968" y="0"/>
                </a:moveTo>
                <a:lnTo>
                  <a:pt x="1644258" y="0"/>
                </a:lnTo>
                <a:cubicBezTo>
                  <a:pt x="1682901" y="0"/>
                  <a:pt x="1714227" y="31326"/>
                  <a:pt x="1714227" y="69968"/>
                </a:cubicBezTo>
                <a:lnTo>
                  <a:pt x="1714227" y="489779"/>
                </a:lnTo>
                <a:cubicBezTo>
                  <a:pt x="1714227" y="528422"/>
                  <a:pt x="1682901" y="559747"/>
                  <a:pt x="1644258" y="559747"/>
                </a:cubicBezTo>
                <a:lnTo>
                  <a:pt x="69968" y="559747"/>
                </a:lnTo>
                <a:cubicBezTo>
                  <a:pt x="31326" y="559747"/>
                  <a:pt x="0" y="528422"/>
                  <a:pt x="0" y="489779"/>
                </a:cubicBezTo>
                <a:lnTo>
                  <a:pt x="0" y="69968"/>
                </a:lnTo>
                <a:cubicBezTo>
                  <a:pt x="0" y="31352"/>
                  <a:pt x="31352" y="0"/>
                  <a:pt x="699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12"/>
          <p:cNvSpPr/>
          <p:nvPr/>
        </p:nvSpPr>
        <p:spPr>
          <a:xfrm>
            <a:off x="8170386" y="5973555"/>
            <a:ext cx="1679242" cy="27987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53">
                <a:solidFill>
                  <a:srgbClr val="5F6F6B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31.5%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12"/>
          <p:cNvSpPr/>
          <p:nvPr/>
        </p:nvSpPr>
        <p:spPr>
          <a:xfrm>
            <a:off x="8196625" y="6253429"/>
            <a:ext cx="1626766" cy="1399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6">
                <a:solidFill>
                  <a:srgbClr val="5F6F6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3-5 years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12"/>
          <p:cNvSpPr/>
          <p:nvPr/>
        </p:nvSpPr>
        <p:spPr>
          <a:xfrm>
            <a:off x="9974670" y="5903587"/>
            <a:ext cx="1714227" cy="559747"/>
          </a:xfrm>
          <a:custGeom>
            <a:rect b="b" l="l" r="r" t="t"/>
            <a:pathLst>
              <a:path extrusionOk="0" h="559747" w="1714227">
                <a:moveTo>
                  <a:pt x="69968" y="0"/>
                </a:moveTo>
                <a:lnTo>
                  <a:pt x="1644258" y="0"/>
                </a:lnTo>
                <a:cubicBezTo>
                  <a:pt x="1682901" y="0"/>
                  <a:pt x="1714227" y="31326"/>
                  <a:pt x="1714227" y="69968"/>
                </a:cubicBezTo>
                <a:lnTo>
                  <a:pt x="1714227" y="489779"/>
                </a:lnTo>
                <a:cubicBezTo>
                  <a:pt x="1714227" y="528422"/>
                  <a:pt x="1682901" y="559747"/>
                  <a:pt x="1644258" y="559747"/>
                </a:cubicBezTo>
                <a:lnTo>
                  <a:pt x="69968" y="559747"/>
                </a:lnTo>
                <a:cubicBezTo>
                  <a:pt x="31326" y="559747"/>
                  <a:pt x="0" y="528422"/>
                  <a:pt x="0" y="489779"/>
                </a:cubicBezTo>
                <a:lnTo>
                  <a:pt x="0" y="69968"/>
                </a:lnTo>
                <a:cubicBezTo>
                  <a:pt x="0" y="31352"/>
                  <a:pt x="31352" y="0"/>
                  <a:pt x="69968" y="0"/>
                </a:cubicBezTo>
                <a:close/>
              </a:path>
            </a:pathLst>
          </a:custGeom>
          <a:solidFill>
            <a:srgbClr val="4C8A7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12"/>
          <p:cNvSpPr/>
          <p:nvPr/>
        </p:nvSpPr>
        <p:spPr>
          <a:xfrm>
            <a:off x="9992162" y="5973555"/>
            <a:ext cx="1679242" cy="27987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53">
                <a:solidFill>
                  <a:srgbClr val="FFFFFF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88%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12"/>
          <p:cNvSpPr/>
          <p:nvPr/>
        </p:nvSpPr>
        <p:spPr>
          <a:xfrm>
            <a:off x="10018400" y="6253429"/>
            <a:ext cx="1626766" cy="1399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6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≤5 years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2"/>
          <p:cNvSpPr/>
          <p:nvPr/>
        </p:nvSpPr>
        <p:spPr>
          <a:xfrm>
            <a:off x="6300507" y="6533303"/>
            <a:ext cx="5422554" cy="1749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4">
                <a:solidFill>
                  <a:srgbClr val="5F6F6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First job viewed as </a:t>
            </a:r>
            <a:r>
              <a:rPr b="1" lang="en-US" sz="964">
                <a:solidFill>
                  <a:srgbClr val="5F6F6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transition platform</a:t>
            </a:r>
            <a:r>
              <a:rPr lang="en-US" sz="964">
                <a:solidFill>
                  <a:srgbClr val="5F6F6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, not final destination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8DAAC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